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70" r:id="rId6"/>
    <p:sldId id="269" r:id="rId7"/>
    <p:sldId id="268" r:id="rId8"/>
    <p:sldId id="260" r:id="rId9"/>
    <p:sldId id="261" r:id="rId10"/>
    <p:sldId id="263" r:id="rId11"/>
    <p:sldId id="272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40E"/>
    <a:srgbClr val="F09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70635-FB3C-4F5C-9E99-447FA451D030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9510E-6239-4992-A678-14289AF6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DEF69-CA68-42AA-9F67-3B23C0BA3FFF}" type="datetime1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0DEE34-8EF5-4B51-8E72-934BE4598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312A-CBD7-4DCC-A737-2D92AA8958AA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E198-1A30-4D1C-AAC7-CF71A3A2816D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EB59-3B16-410A-8DB0-3F9DB1130D8A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4DB-4BD7-4510-97AF-C02766B59C89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E7C4-04FC-454B-9103-041BF48B56C8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DE29-07E6-4486-9E60-51F140C78E52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98B-110F-43F5-8D18-927C5D11E4C8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1A26-7F82-4822-9D6F-EFB86F4A99EB}" type="datetime1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D861-8995-4505-A712-0F43AAE89515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3FAA-880A-41E6-81E8-1221911EAFDA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16AB-420E-46C5-AD11-D07ADA6B069B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DEE34-8EF5-4B51-8E72-934BE459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133" y="3168898"/>
            <a:ext cx="4961467" cy="12766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Rob Jorstad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STEM </a:t>
            </a:r>
            <a:r>
              <a:rPr lang="en-US" dirty="0" smtClean="0">
                <a:solidFill>
                  <a:srgbClr val="00B0F0"/>
                </a:solidFill>
              </a:rPr>
              <a:t>Week of Discovery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August 9, 2023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02" y="4496618"/>
            <a:ext cx="186180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37" y="289382"/>
            <a:ext cx="300703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040" y="4496618"/>
            <a:ext cx="181456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" y="4496618"/>
            <a:ext cx="206232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6" y="4486530"/>
            <a:ext cx="278414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01" y="289382"/>
            <a:ext cx="1828800" cy="1937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45" y="289382"/>
            <a:ext cx="1758687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" y="289382"/>
            <a:ext cx="1984299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7422" y="2250428"/>
            <a:ext cx="838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Physics &amp; Astronomy at AHC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68" y="0"/>
            <a:ext cx="5046132" cy="9350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Curve of Forgetting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0567" y="6538912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U Waterloo  https://uwaterloo.ca/campus-wellness/curve-forgetting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4" y="802442"/>
            <a:ext cx="8686800" cy="382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47" y="473341"/>
            <a:ext cx="1411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% of Knowledge retained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4379" y="4677351"/>
            <a:ext cx="469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Days after learning material in lecture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71360" y="1231471"/>
            <a:ext cx="609600" cy="859635"/>
          </a:xfrm>
          <a:prstGeom prst="straightConnector1">
            <a:avLst/>
          </a:prstGeom>
          <a:ln w="50800">
            <a:solidFill>
              <a:srgbClr val="F09B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61048" y="2091106"/>
            <a:ext cx="19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4840E"/>
                </a:solidFill>
              </a:rPr>
              <a:t>Time </a:t>
            </a:r>
            <a:r>
              <a:rPr lang="en-US" dirty="0" err="1" smtClean="0">
                <a:solidFill>
                  <a:srgbClr val="D4840E"/>
                </a:solidFill>
              </a:rPr>
              <a:t>req’d</a:t>
            </a:r>
            <a:r>
              <a:rPr lang="en-US" dirty="0" smtClean="0">
                <a:solidFill>
                  <a:srgbClr val="D4840E"/>
                </a:solidFill>
              </a:rPr>
              <a:t> to get back to 100% understanding</a:t>
            </a:r>
            <a:endParaRPr lang="en-US" dirty="0">
              <a:solidFill>
                <a:srgbClr val="D4840E"/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DEE34-8EF5-4B51-8E72-934BE45986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68" y="0"/>
            <a:ext cx="5046132" cy="9350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Curve of Forgetting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0567" y="6538912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U Waterloo  https://uwaterloo.ca/campus-wellness/curve-forgetting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4134" y="802442"/>
            <a:ext cx="8686800" cy="3829050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DEE34-8EF5-4B51-8E72-934BE45986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199" y="5080003"/>
            <a:ext cx="7196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You forget if you don’t practice.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It is more fun &amp; efficient to practice with 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 you explain to others, you understand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 you are forced to articulate a question, you learn more.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0800" y="5122157"/>
            <a:ext cx="26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Why have a study group?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800" y="200846"/>
            <a:ext cx="9160933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Come in prepared on 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Come early on 1</a:t>
            </a:r>
            <a:r>
              <a:rPr lang="en-US" sz="2800" baseline="30000" dirty="0" smtClean="0">
                <a:solidFill>
                  <a:srgbClr val="00B0F0"/>
                </a:solidFill>
              </a:rPr>
              <a:t>st</a:t>
            </a:r>
            <a:r>
              <a:rPr lang="en-US" sz="2800" dirty="0" smtClean="0">
                <a:solidFill>
                  <a:srgbClr val="00B0F0"/>
                </a:solidFill>
              </a:rPr>
              <a:t> lab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Read book &amp; watch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Start homework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Avoid excessive reliance on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Get a good 2-6 person study group (no flakes)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Go to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Time management: Plan your study schedule for all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65" y="191436"/>
            <a:ext cx="262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Main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Takeaways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7" t="16280" r="9367" b="34725"/>
          <a:stretch/>
        </p:blipFill>
        <p:spPr>
          <a:xfrm>
            <a:off x="110065" y="3075125"/>
            <a:ext cx="11971867" cy="3671751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192697" y="1455106"/>
            <a:ext cx="2575903" cy="1495358"/>
          </a:xfrm>
          <a:prstGeom prst="star16">
            <a:avLst>
              <a:gd name="adj" fmla="val 44455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i="1" dirty="0" smtClean="0">
                <a:solidFill>
                  <a:schemeClr val="tx1"/>
                </a:solidFill>
              </a:rPr>
              <a:t>physics</a:t>
            </a:r>
            <a:r>
              <a:rPr lang="en-US" dirty="0" smtClean="0">
                <a:solidFill>
                  <a:schemeClr val="tx1"/>
                </a:solidFill>
              </a:rPr>
              <a:t> jobs require a 12+ years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800" y="200846"/>
            <a:ext cx="9160933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Come in prepared on 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Come early on 1</a:t>
            </a:r>
            <a:r>
              <a:rPr lang="en-US" sz="2800" baseline="30000" dirty="0" smtClean="0">
                <a:solidFill>
                  <a:srgbClr val="00B0F0"/>
                </a:solidFill>
              </a:rPr>
              <a:t>st</a:t>
            </a:r>
            <a:r>
              <a:rPr lang="en-US" sz="2800" dirty="0" smtClean="0">
                <a:solidFill>
                  <a:srgbClr val="00B0F0"/>
                </a:solidFill>
              </a:rPr>
              <a:t> lab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Read book </a:t>
            </a:r>
            <a:r>
              <a:rPr lang="en-US" sz="2800" dirty="0" smtClean="0">
                <a:solidFill>
                  <a:srgbClr val="00B0F0"/>
                </a:solidFill>
              </a:rPr>
              <a:t>&amp; watch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Start </a:t>
            </a:r>
            <a:r>
              <a:rPr lang="en-US" sz="2800" dirty="0" smtClean="0">
                <a:solidFill>
                  <a:schemeClr val="bg1"/>
                </a:solidFill>
              </a:rPr>
              <a:t>homework</a:t>
            </a:r>
            <a:r>
              <a:rPr lang="en-US" sz="2800" dirty="0" smtClean="0">
                <a:solidFill>
                  <a:srgbClr val="00B0F0"/>
                </a:solidFill>
              </a:rPr>
              <a:t>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Avoid excessive reliance on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Get a good 2-6 person study group (no flakes)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Go to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Time management: </a:t>
            </a:r>
            <a:r>
              <a:rPr lang="en-US" sz="2800" dirty="0" smtClean="0">
                <a:solidFill>
                  <a:srgbClr val="00B0F0"/>
                </a:solidFill>
              </a:rPr>
              <a:t>Plan your study schedule for all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33" y="516290"/>
            <a:ext cx="262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Main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Takeaways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7" t="16280" r="9367" b="34725"/>
          <a:stretch/>
        </p:blipFill>
        <p:spPr>
          <a:xfrm>
            <a:off x="110065" y="3075125"/>
            <a:ext cx="11971867" cy="3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0542" y="540093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95" y="264549"/>
            <a:ext cx="3952875" cy="704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9264" y="6231135"/>
            <a:ext cx="919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https://www.bls.gov/ooh/life-physical-and-social-science/physicists-and-astronomers.htm#tab-1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9" y="1094614"/>
            <a:ext cx="11303176" cy="495395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027334" y="2721603"/>
            <a:ext cx="3725333" cy="45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27334" y="4807682"/>
            <a:ext cx="2980266" cy="67871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98000" y="1969188"/>
            <a:ext cx="122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GOOD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11151" y="4915635"/>
            <a:ext cx="122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GOOD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66468" y="1727221"/>
            <a:ext cx="2531532" cy="97392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750620" y="2714012"/>
            <a:ext cx="97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Yikes!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1729" y="2721603"/>
            <a:ext cx="3725333" cy="45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0542" y="540093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662" y="71729"/>
            <a:ext cx="3952875" cy="704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668" y="6240810"/>
            <a:ext cx="1210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https://www.bls.gov/ooh/life-physical-and-social-science/physicists-and-astronomers.htm#tab-4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https://www.aps.org/careers/guidance/webinars/upload/Careers-Talk.pdf,  salary info from multiple source including Zip Recruiter, UC Merced, APS, </a:t>
            </a:r>
            <a:r>
              <a:rPr lang="en-US" sz="1400" dirty="0" err="1" smtClean="0">
                <a:solidFill>
                  <a:schemeClr val="bg1"/>
                </a:solidFill>
              </a:rPr>
              <a:t>etc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550" y="776579"/>
            <a:ext cx="71003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If you want jobs </a:t>
            </a:r>
            <a:r>
              <a:rPr lang="en-US" sz="2000" dirty="0" smtClean="0">
                <a:solidFill>
                  <a:srgbClr val="00B0F0"/>
                </a:solidFill>
              </a:rPr>
              <a:t>in academia or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Courses in calculus, linear algebra, stats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Computer science typically useful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Get a Bachelor’s degree (4 </a:t>
            </a:r>
            <a:r>
              <a:rPr lang="en-US" sz="2000" dirty="0" smtClean="0">
                <a:solidFill>
                  <a:schemeClr val="bg1"/>
                </a:solidFill>
              </a:rPr>
              <a:t>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Get a </a:t>
            </a:r>
            <a:r>
              <a:rPr lang="en-US" sz="2000" dirty="0" smtClean="0">
                <a:solidFill>
                  <a:schemeClr val="bg1"/>
                </a:solidFill>
              </a:rPr>
              <a:t>Ph.D. (6 years, </a:t>
            </a:r>
            <a:r>
              <a:rPr lang="en-US" sz="2000" dirty="0" smtClean="0">
                <a:solidFill>
                  <a:schemeClr val="bg1"/>
                </a:solidFill>
              </a:rPr>
              <a:t>paid </a:t>
            </a:r>
            <a:r>
              <a:rPr lang="en-US" sz="2000" dirty="0" smtClean="0">
                <a:solidFill>
                  <a:schemeClr val="bg1"/>
                </a:solidFill>
              </a:rPr>
              <a:t>$</a:t>
            </a:r>
            <a:r>
              <a:rPr lang="en-US" sz="2000" dirty="0" smtClean="0">
                <a:solidFill>
                  <a:schemeClr val="bg1"/>
                </a:solidFill>
              </a:rPr>
              <a:t>25k + all school expenses)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Often require 1 or more post-docs (2-6 years, paid $65k)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That’s 12-16 years before getting paid $150k…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What can you do with a Bachelor’s degree?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Technician or assistant in related fields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Engineering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Computer science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Data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K-12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Some government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Average starting at $60k but ranges wildly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Out perform pre-meds on MCAT </a:t>
            </a:r>
            <a:r>
              <a:rPr lang="en-US" sz="1400" dirty="0" smtClean="0">
                <a:solidFill>
                  <a:srgbClr val="FFFF00"/>
                </a:solidFill>
              </a:rPr>
              <a:t>(source: APS, 2015)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Out perform pre-law on LSAT </a:t>
            </a:r>
            <a:r>
              <a:rPr lang="en-US" sz="1400" dirty="0" smtClean="0">
                <a:solidFill>
                  <a:srgbClr val="FFFF00"/>
                </a:solidFill>
              </a:rPr>
              <a:t>(source: APS,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78555" y="1105527"/>
            <a:ext cx="5953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0542" y="540093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Physics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294" y="6233171"/>
            <a:ext cx="2684667" cy="478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5626" y="6498489"/>
            <a:ext cx="919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https://www.bls.gov/ooh/life-physical-and-social-science/physicists-and-astronomers.htm#tab-4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777" y="78310"/>
            <a:ext cx="717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“Important Qualities” to be Successful in Physics &amp; Astronomy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07" y="1214406"/>
            <a:ext cx="7438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Analytical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Evaluate work (your own &amp; other’s) to avoid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Communication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Present to the public and write technical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Critical-thinking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Determine if results &amp; conclusions are accurate using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Interpersonal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Collaborate and work well with team members &amp;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Math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Use calculus, algebra, geometry, &amp; “other areas of math”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Problem-solving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Observe &amp; analyze carefully. “For example, they may need to redesign their approach and find alternatives when an experiment of theory fails to produce the desired result.”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Self-discipline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Stay motivated &amp; “focus on large data sets for long periods”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494" y="3271874"/>
            <a:ext cx="4019550" cy="286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7448" t="33864" r="-103730" b="-20314"/>
          <a:stretch/>
        </p:blipFill>
        <p:spPr>
          <a:xfrm>
            <a:off x="7709166" y="3254685"/>
            <a:ext cx="4836795" cy="2761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338"/>
          <a:stretch/>
        </p:blipFill>
        <p:spPr>
          <a:xfrm>
            <a:off x="8032494" y="282765"/>
            <a:ext cx="399831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05725"/>
              </p:ext>
            </p:extLst>
          </p:nvPr>
        </p:nvGraphicFramePr>
        <p:xfrm>
          <a:off x="237067" y="1471281"/>
          <a:ext cx="11743266" cy="46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built a strong bridge and was successful in the class.</a:t>
                      </a:r>
                      <a:endParaRPr lang="en-US" sz="2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Weekly study groups were most effective of all the support offered because it forced me to form a study routine and it allowed me to work closely with other students in small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groups.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Electrical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&amp; Computer Engineering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Mridula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Rohan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3800" y="6413698"/>
            <a:ext cx="692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https://www.cmu.edu/student-success/other-resources/fast-facts/succeed-in-physics.pdf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Quotes from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Carnegie Mellon Students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44096"/>
              </p:ext>
            </p:extLst>
          </p:nvPr>
        </p:nvGraphicFramePr>
        <p:xfrm>
          <a:off x="237067" y="1471281"/>
          <a:ext cx="11743266" cy="46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and built a strong bridge and was successful in the class.</a:t>
                      </a:r>
                      <a:endParaRPr lang="en-US" sz="2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Weekly study groups were most effective of all the support offered because it forced me to form a study routine and it allowed me to work closely with other students in small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groups.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 smtClean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Mridula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Rohan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3800" y="6413698"/>
            <a:ext cx="692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https://www.cmu.edu/student-success/other-resources/fast-facts/succeed-in-physics.pdf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Quotes from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Carnegie Mellon Students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7731"/>
              </p:ext>
            </p:extLst>
          </p:nvPr>
        </p:nvGraphicFramePr>
        <p:xfrm>
          <a:off x="237067" y="1471281"/>
          <a:ext cx="11743266" cy="46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and built a strong bridge and was successful in the class.</a:t>
                      </a:r>
                      <a:endParaRPr 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Weekly study groups were most effective of all the support offered because it forced me to form a study routine and it allowed me to work closely with other students in small</a:t>
                      </a:r>
                      <a:r>
                        <a:rPr lang="en-US" sz="2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groups.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 smtClean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B0F0"/>
                          </a:solidFill>
                        </a:rPr>
                        <a:t>Mridula</a:t>
                      </a:r>
                      <a:endParaRPr lang="en-US" sz="2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Rohan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3800" y="6413698"/>
            <a:ext cx="692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https://www.cmu.edu/student-success/other-resources/fast-facts/succeed-in-physics.pdf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Quotes from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Carnegie Mellon Students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31915"/>
              </p:ext>
            </p:extLst>
          </p:nvPr>
        </p:nvGraphicFramePr>
        <p:xfrm>
          <a:off x="237067" y="1471281"/>
          <a:ext cx="11743266" cy="46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and built a strong bridge and was successful in the class.</a:t>
                      </a:r>
                      <a:endParaRPr 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Weekly study groups were most effective of all the support offered because it forced me to form a study routine and it allowed me to work closely with other students in small</a:t>
                      </a:r>
                      <a:r>
                        <a:rPr lang="en-US" sz="2800" b="0" baseline="0" dirty="0" smtClean="0"/>
                        <a:t> groups.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 smtClean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B0F0"/>
                          </a:solidFill>
                        </a:rPr>
                        <a:t>Mridula</a:t>
                      </a:r>
                      <a:endParaRPr lang="en-US" sz="2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Rohan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FF00"/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3800" y="6413698"/>
            <a:ext cx="692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https://www.cmu.edu/student-success/other-resources/fast-facts/succeed-in-physics.pdf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Quotes from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Carnegie Mellon Students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015" y="0"/>
            <a:ext cx="4599517" cy="106070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 just want to pass!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999" y="6230005"/>
            <a:ext cx="663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From Carnegie Mellon  https://www.cmu.edu/student-success/other-resources/fast-facts/succeed-in-physics.pdf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2" y="985806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Physics builds upon itself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Put in time doing problems when the material is easy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or you’ll be behind when it gets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Understand conceptually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Formulas will only help if you understand how/when/why to apply them.  </a:t>
            </a:r>
            <a:r>
              <a:rPr lang="en-US" sz="2000" i="1" dirty="0" smtClean="0">
                <a:solidFill>
                  <a:schemeClr val="bg1"/>
                </a:solidFill>
              </a:rPr>
              <a:t>Then</a:t>
            </a:r>
            <a:r>
              <a:rPr lang="en-US" sz="2000" dirty="0" smtClean="0">
                <a:solidFill>
                  <a:schemeClr val="bg1"/>
                </a:solidFill>
              </a:rPr>
              <a:t> reach for the calculator…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B0F0"/>
                </a:solidFill>
              </a:rPr>
              <a:t>BEFORE</a:t>
            </a:r>
            <a:r>
              <a:rPr lang="en-US" sz="2000" dirty="0" smtClean="0">
                <a:solidFill>
                  <a:srgbClr val="00B0F0"/>
                </a:solidFill>
              </a:rPr>
              <a:t> class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Read or watch lecture vids and have materials ready.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With some knowledge base, more will stick from lecture.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DURING class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Sit front &amp; center for best viewing angles (and forced engagement).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Ask if something makes no sense (it happens daily).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AFTER class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Review your notes to see if you actually understand/remember.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Practice until you puke…and then practice some more.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Talk about things with others (other students, tutors, instructor)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r="26852"/>
          <a:stretch/>
        </p:blipFill>
        <p:spPr>
          <a:xfrm>
            <a:off x="7717366" y="0"/>
            <a:ext cx="4529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1039</Words>
  <Application>Microsoft Office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Physics </vt:lpstr>
      <vt:lpstr>Physics </vt:lpstr>
      <vt:lpstr>Physics </vt:lpstr>
      <vt:lpstr>PowerPoint Presentation</vt:lpstr>
      <vt:lpstr>PowerPoint Presentation</vt:lpstr>
      <vt:lpstr>PowerPoint Presentation</vt:lpstr>
      <vt:lpstr>PowerPoint Presentation</vt:lpstr>
      <vt:lpstr>I just want to pass!</vt:lpstr>
      <vt:lpstr>The Curve of Forgetting</vt:lpstr>
      <vt:lpstr>The Curve of Forgetting</vt:lpstr>
      <vt:lpstr>PowerPoint Presentation</vt:lpstr>
      <vt:lpstr>PowerPoint Presentation</vt:lpstr>
    </vt:vector>
  </TitlesOfParts>
  <Company>Allan Hancock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AHC User</dc:creator>
  <cp:lastModifiedBy>AHC User</cp:lastModifiedBy>
  <cp:revision>27</cp:revision>
  <dcterms:created xsi:type="dcterms:W3CDTF">2023-06-21T18:02:49Z</dcterms:created>
  <dcterms:modified xsi:type="dcterms:W3CDTF">2023-08-02T20:40:02Z</dcterms:modified>
</cp:coreProperties>
</file>