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8.xml" ContentType="application/vnd.openxmlformats-officedocument.themeOverr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ags/tag18.xml" ContentType="application/vnd.openxmlformats-officedocument.presentationml.tags+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drawings/drawing1.xml" ContentType="application/vnd.openxmlformats-officedocument.drawingml.chartshapes+xml"/>
  <Override PartName="/ppt/tags/tag19.xml" ContentType="application/vnd.openxmlformats-officedocument.presentationml.tags+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drawings/drawing2.xml" ContentType="application/vnd.openxmlformats-officedocument.drawingml.chartshapes+xml"/>
  <Override PartName="/ppt/tags/tag20.xml" ContentType="application/vnd.openxmlformats-officedocument.presentationml.tags+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drawings/drawing3.xml" ContentType="application/vnd.openxmlformats-officedocument.drawingml.chartshapes+xml"/>
  <Override PartName="/ppt/tags/tag21.xml" ContentType="application/vnd.openxmlformats-officedocument.presentationml.tags+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theme/themeOverride9.xml" ContentType="application/vnd.openxmlformats-officedocument.themeOverr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tags/tag22.xml" ContentType="application/vnd.openxmlformats-officedocument.presentationml.tags+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theme/themeOverride10.xml" ContentType="application/vnd.openxmlformats-officedocument.themeOverride+xml"/>
  <Override PartName="/ppt/drawings/drawing4.xml" ContentType="application/vnd.openxmlformats-officedocument.drawingml.chartshapes+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drawings/drawing5.xml" ContentType="application/vnd.openxmlformats-officedocument.drawingml.chartshapes+xml"/>
  <Override PartName="/ppt/tags/tag23.xml" ContentType="application/vnd.openxmlformats-officedocument.presentationml.tags+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theme/themeOverride11.xml" ContentType="application/vnd.openxmlformats-officedocument.themeOverride+xml"/>
  <Override PartName="/ppt/drawings/drawing6.xml" ContentType="application/vnd.openxmlformats-officedocument.drawingml.chartshapes+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drawings/drawing7.xml" ContentType="application/vnd.openxmlformats-officedocument.drawingml.chartshapes+xml"/>
  <Override PartName="/ppt/tags/tag24.xml" ContentType="application/vnd.openxmlformats-officedocument.presentationml.tags+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theme/themeOverride12.xml" ContentType="application/vnd.openxmlformats-officedocument.themeOverride+xml"/>
  <Override PartName="/ppt/tags/tag25.xml" ContentType="application/vnd.openxmlformats-officedocument.presentationml.tags+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theme/themeOverride13.xml" ContentType="application/vnd.openxmlformats-officedocument.themeOverride+xml"/>
  <Override PartName="/ppt/drawings/drawing8.xml" ContentType="application/vnd.openxmlformats-officedocument.drawingml.chartshapes+xml"/>
  <Override PartName="/ppt/tags/tag26.xml" ContentType="application/vnd.openxmlformats-officedocument.presentationml.tags+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theme/themeOverride14.xml" ContentType="application/vnd.openxmlformats-officedocument.themeOverride+xml"/>
  <Override PartName="/ppt/drawings/drawing9.xml" ContentType="application/vnd.openxmlformats-officedocument.drawingml.chartshapes+xml"/>
  <Override PartName="/ppt/tags/tag27.xml" ContentType="application/vnd.openxmlformats-officedocument.presentationml.tags+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theme/themeOverride15.xml" ContentType="application/vnd.openxmlformats-officedocument.themeOverride+xml"/>
  <Override PartName="/ppt/drawings/drawing10.xml" ContentType="application/vnd.openxmlformats-officedocument.drawingml.chartshapes+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theme/themeOverride16.xml" ContentType="application/vnd.openxmlformats-officedocument.themeOverride+xml"/>
  <Override PartName="/ppt/tags/tag28.xml" ContentType="application/vnd.openxmlformats-officedocument.presentationml.tags+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theme/themeOverride17.xml" ContentType="application/vnd.openxmlformats-officedocument.themeOverride+xml"/>
  <Override PartName="/ppt/tags/tag29.xml" ContentType="application/vnd.openxmlformats-officedocument.presentationml.tags+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theme/themeOverride18.xml" ContentType="application/vnd.openxmlformats-officedocument.themeOverride+xml"/>
  <Override PartName="/ppt/tags/tag30.xml" ContentType="application/vnd.openxmlformats-officedocument.presentationml.tags+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theme/themeOverride19.xml" ContentType="application/vnd.openxmlformats-officedocument.themeOverride+xml"/>
  <Override PartName="/ppt/tags/tag31.xml" ContentType="application/vnd.openxmlformats-officedocument.presentationml.tags+xml"/>
  <Override PartName="/ppt/charts/chart27.xml" ContentType="application/vnd.openxmlformats-officedocument.drawingml.chart+xml"/>
  <Override PartName="/ppt/charts/style27.xml" ContentType="application/vnd.ms-office.chartstyle+xml"/>
  <Override PartName="/ppt/charts/colors27.xml" ContentType="application/vnd.ms-office.chartcolorstyle+xml"/>
  <Override PartName="/ppt/theme/themeOverride20.xml" ContentType="application/vnd.openxmlformats-officedocument.themeOverride+xml"/>
  <Override PartName="/ppt/tags/tag32.xml" ContentType="application/vnd.openxmlformats-officedocument.presentationml.tags+xml"/>
  <Override PartName="/ppt/charts/chart28.xml" ContentType="application/vnd.openxmlformats-officedocument.drawingml.chart+xml"/>
  <Override PartName="/ppt/charts/style28.xml" ContentType="application/vnd.ms-office.chartstyle+xml"/>
  <Override PartName="/ppt/charts/colors28.xml" ContentType="application/vnd.ms-office.chartcolorstyle+xml"/>
  <Override PartName="/ppt/theme/themeOverride21.xml" ContentType="application/vnd.openxmlformats-officedocument.themeOverride+xml"/>
  <Override PartName="/ppt/drawings/drawing11.xml" ContentType="application/vnd.openxmlformats-officedocument.drawingml.chartshapes+xml"/>
  <Override PartName="/ppt/tags/tag33.xml" ContentType="application/vnd.openxmlformats-officedocument.presentationml.tags+xml"/>
  <Override PartName="/ppt/charts/chart29.xml" ContentType="application/vnd.openxmlformats-officedocument.drawingml.chart+xml"/>
  <Override PartName="/ppt/charts/style29.xml" ContentType="application/vnd.ms-office.chartstyle+xml"/>
  <Override PartName="/ppt/charts/colors29.xml" ContentType="application/vnd.ms-office.chartcolorstyle+xml"/>
  <Override PartName="/ppt/theme/themeOverride22.xml" ContentType="application/vnd.openxmlformats-officedocument.themeOverride+xml"/>
  <Override PartName="/ppt/drawings/drawing12.xml" ContentType="application/vnd.openxmlformats-officedocument.drawingml.chartshapes+xml"/>
  <Override PartName="/ppt/charts/chart30.xml" ContentType="application/vnd.openxmlformats-officedocument.drawingml.chart+xml"/>
  <Override PartName="/ppt/charts/style30.xml" ContentType="application/vnd.ms-office.chartstyle+xml"/>
  <Override PartName="/ppt/charts/colors30.xml" ContentType="application/vnd.ms-office.chartcolorstyle+xml"/>
  <Override PartName="/ppt/drawings/drawing13.xml" ContentType="application/vnd.openxmlformats-officedocument.drawingml.chartshape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7"/>
  </p:notesMasterIdLst>
  <p:sldIdLst>
    <p:sldId id="319" r:id="rId2"/>
    <p:sldId id="312" r:id="rId3"/>
    <p:sldId id="320" r:id="rId4"/>
    <p:sldId id="313" r:id="rId5"/>
    <p:sldId id="314" r:id="rId6"/>
    <p:sldId id="315" r:id="rId7"/>
    <p:sldId id="322" r:id="rId8"/>
    <p:sldId id="323" r:id="rId9"/>
    <p:sldId id="324" r:id="rId10"/>
    <p:sldId id="325" r:id="rId11"/>
    <p:sldId id="326" r:id="rId12"/>
    <p:sldId id="301" r:id="rId13"/>
    <p:sldId id="327" r:id="rId14"/>
    <p:sldId id="270" r:id="rId15"/>
    <p:sldId id="289" r:id="rId16"/>
    <p:sldId id="288" r:id="rId17"/>
    <p:sldId id="272" r:id="rId18"/>
    <p:sldId id="291" r:id="rId19"/>
    <p:sldId id="300" r:id="rId20"/>
    <p:sldId id="299" r:id="rId21"/>
    <p:sldId id="298" r:id="rId22"/>
    <p:sldId id="309" r:id="rId23"/>
    <p:sldId id="333" r:id="rId24"/>
    <p:sldId id="264" r:id="rId25"/>
    <p:sldId id="334" r:id="rId26"/>
    <p:sldId id="321" r:id="rId27"/>
    <p:sldId id="330" r:id="rId28"/>
    <p:sldId id="329" r:id="rId29"/>
    <p:sldId id="283" r:id="rId30"/>
    <p:sldId id="282" r:id="rId31"/>
    <p:sldId id="307" r:id="rId32"/>
    <p:sldId id="280" r:id="rId33"/>
    <p:sldId id="336" r:id="rId34"/>
    <p:sldId id="279" r:id="rId35"/>
    <p:sldId id="292" r:id="rId36"/>
    <p:sldId id="262" r:id="rId37"/>
    <p:sldId id="287" r:id="rId38"/>
    <p:sldId id="263" r:id="rId39"/>
    <p:sldId id="284" r:id="rId40"/>
    <p:sldId id="290" r:id="rId41"/>
    <p:sldId id="311" r:id="rId42"/>
    <p:sldId id="310" r:id="rId43"/>
    <p:sldId id="293" r:id="rId44"/>
    <p:sldId id="332" r:id="rId45"/>
    <p:sldId id="331" r:id="rId46"/>
  </p:sldIdLst>
  <p:sldSz cx="12192000" cy="6858000"/>
  <p:notesSz cx="6858000" cy="9144000"/>
  <p:custDataLst>
    <p:tags r:id="rId4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3" autoAdjust="0"/>
    <p:restoredTop sz="94660"/>
  </p:normalViewPr>
  <p:slideViewPr>
    <p:cSldViewPr snapToGrid="0">
      <p:cViewPr varScale="1">
        <p:scale>
          <a:sx n="111" d="100"/>
          <a:sy n="111" d="100"/>
        </p:scale>
        <p:origin x="306" y="9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Book1" TargetMode="External"/></Relationships>
</file>

<file path=ppt/charts/_rels/chart10.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chartUserShapes" Target="../drawings/drawing1.xml"/></Relationships>
</file>

<file path=ppt/charts/_rels/chart1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chartUserShapes" Target="../drawings/drawing2.xml"/></Relationships>
</file>

<file path=ppt/charts/_rels/chart1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chartUserShapes" Target="../drawings/drawing3.xml"/></Relationships>
</file>

<file path=ppt/charts/_rels/chart13.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13.xml"/><Relationship Id="rId1" Type="http://schemas.microsoft.com/office/2011/relationships/chartStyle" Target="style13.xml"/><Relationship Id="rId4" Type="http://schemas.openxmlformats.org/officeDocument/2006/relationships/oleObject" Target="Book1" TargetMode="External"/></Relationships>
</file>

<file path=ppt/charts/_rels/chart14.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15.xml"/><Relationship Id="rId1" Type="http://schemas.microsoft.com/office/2011/relationships/chartStyle" Target="style15.xml"/><Relationship Id="rId5" Type="http://schemas.openxmlformats.org/officeDocument/2006/relationships/chartUserShapes" Target="../drawings/drawing4.xml"/><Relationship Id="rId4" Type="http://schemas.openxmlformats.org/officeDocument/2006/relationships/oleObject" Target="Book1" TargetMode="External"/></Relationships>
</file>

<file path=ppt/charts/_rels/chart16.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6.xml"/><Relationship Id="rId1" Type="http://schemas.microsoft.com/office/2011/relationships/chartStyle" Target="style16.xml"/><Relationship Id="rId4" Type="http://schemas.openxmlformats.org/officeDocument/2006/relationships/chartUserShapes" Target="../drawings/drawing5.xml"/></Relationships>
</file>

<file path=ppt/charts/_rels/chart17.xml.rels><?xml version="1.0" encoding="UTF-8" standalone="yes"?>
<Relationships xmlns="http://schemas.openxmlformats.org/package/2006/relationships"><Relationship Id="rId3" Type="http://schemas.openxmlformats.org/officeDocument/2006/relationships/themeOverride" Target="../theme/themeOverride11.xml"/><Relationship Id="rId2" Type="http://schemas.microsoft.com/office/2011/relationships/chartColorStyle" Target="colors17.xml"/><Relationship Id="rId1" Type="http://schemas.microsoft.com/office/2011/relationships/chartStyle" Target="style17.xml"/><Relationship Id="rId5" Type="http://schemas.openxmlformats.org/officeDocument/2006/relationships/chartUserShapes" Target="../drawings/drawing6.xml"/><Relationship Id="rId4" Type="http://schemas.openxmlformats.org/officeDocument/2006/relationships/oleObject" Target="Book1" TargetMode="External"/></Relationships>
</file>

<file path=ppt/charts/_rels/chart18.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8.xml"/><Relationship Id="rId1" Type="http://schemas.microsoft.com/office/2011/relationships/chartStyle" Target="style18.xml"/><Relationship Id="rId4" Type="http://schemas.openxmlformats.org/officeDocument/2006/relationships/chartUserShapes" Target="../drawings/drawing7.xml"/></Relationships>
</file>

<file path=ppt/charts/_rels/chart19.xml.rels><?xml version="1.0" encoding="UTF-8" standalone="yes"?>
<Relationships xmlns="http://schemas.openxmlformats.org/package/2006/relationships"><Relationship Id="rId3" Type="http://schemas.openxmlformats.org/officeDocument/2006/relationships/themeOverride" Target="../theme/themeOverride12.xml"/><Relationship Id="rId2" Type="http://schemas.microsoft.com/office/2011/relationships/chartColorStyle" Target="colors19.xml"/><Relationship Id="rId1" Type="http://schemas.microsoft.com/office/2011/relationships/chartStyle" Target="style19.xml"/><Relationship Id="rId4"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Book1" TargetMode="External"/></Relationships>
</file>

<file path=ppt/charts/_rels/chart20.xml.rels><?xml version="1.0" encoding="UTF-8" standalone="yes"?>
<Relationships xmlns="http://schemas.openxmlformats.org/package/2006/relationships"><Relationship Id="rId3" Type="http://schemas.openxmlformats.org/officeDocument/2006/relationships/themeOverride" Target="../theme/themeOverride13.xml"/><Relationship Id="rId2" Type="http://schemas.microsoft.com/office/2011/relationships/chartColorStyle" Target="colors20.xml"/><Relationship Id="rId1" Type="http://schemas.microsoft.com/office/2011/relationships/chartStyle" Target="style20.xml"/><Relationship Id="rId5" Type="http://schemas.openxmlformats.org/officeDocument/2006/relationships/chartUserShapes" Target="../drawings/drawing8.xml"/><Relationship Id="rId4" Type="http://schemas.openxmlformats.org/officeDocument/2006/relationships/oleObject" Target="Book1" TargetMode="External"/></Relationships>
</file>

<file path=ppt/charts/_rels/chart21.xml.rels><?xml version="1.0" encoding="UTF-8" standalone="yes"?>
<Relationships xmlns="http://schemas.openxmlformats.org/package/2006/relationships"><Relationship Id="rId3" Type="http://schemas.openxmlformats.org/officeDocument/2006/relationships/themeOverride" Target="../theme/themeOverride14.xml"/><Relationship Id="rId2" Type="http://schemas.microsoft.com/office/2011/relationships/chartColorStyle" Target="colors21.xml"/><Relationship Id="rId1" Type="http://schemas.microsoft.com/office/2011/relationships/chartStyle" Target="style21.xml"/><Relationship Id="rId5" Type="http://schemas.openxmlformats.org/officeDocument/2006/relationships/chartUserShapes" Target="../drawings/drawing9.xml"/><Relationship Id="rId4" Type="http://schemas.openxmlformats.org/officeDocument/2006/relationships/oleObject" Target="Book1" TargetMode="External"/></Relationships>
</file>

<file path=ppt/charts/_rels/chart22.xml.rels><?xml version="1.0" encoding="UTF-8" standalone="yes"?>
<Relationships xmlns="http://schemas.openxmlformats.org/package/2006/relationships"><Relationship Id="rId3" Type="http://schemas.openxmlformats.org/officeDocument/2006/relationships/themeOverride" Target="../theme/themeOverride15.xml"/><Relationship Id="rId2" Type="http://schemas.microsoft.com/office/2011/relationships/chartColorStyle" Target="colors22.xml"/><Relationship Id="rId1" Type="http://schemas.microsoft.com/office/2011/relationships/chartStyle" Target="style22.xml"/><Relationship Id="rId5" Type="http://schemas.openxmlformats.org/officeDocument/2006/relationships/chartUserShapes" Target="../drawings/drawing10.xml"/><Relationship Id="rId4" Type="http://schemas.openxmlformats.org/officeDocument/2006/relationships/oleObject" Target="Book1" TargetMode="External"/></Relationships>
</file>

<file path=ppt/charts/_rels/chart23.xml.rels><?xml version="1.0" encoding="UTF-8" standalone="yes"?>
<Relationships xmlns="http://schemas.openxmlformats.org/package/2006/relationships"><Relationship Id="rId3" Type="http://schemas.openxmlformats.org/officeDocument/2006/relationships/themeOverride" Target="../theme/themeOverride16.xml"/><Relationship Id="rId2" Type="http://schemas.microsoft.com/office/2011/relationships/chartColorStyle" Target="colors23.xml"/><Relationship Id="rId1" Type="http://schemas.microsoft.com/office/2011/relationships/chartStyle" Target="style23.xml"/><Relationship Id="rId4" Type="http://schemas.openxmlformats.org/officeDocument/2006/relationships/oleObject" Target="file:///D:\labs\robs\161\Sample1DPres.xlsx" TargetMode="External"/></Relationships>
</file>

<file path=ppt/charts/_rels/chart24.xml.rels><?xml version="1.0" encoding="UTF-8" standalone="yes"?>
<Relationships xmlns="http://schemas.openxmlformats.org/package/2006/relationships"><Relationship Id="rId3" Type="http://schemas.openxmlformats.org/officeDocument/2006/relationships/themeOverride" Target="../theme/themeOverride17.xml"/><Relationship Id="rId2" Type="http://schemas.microsoft.com/office/2011/relationships/chartColorStyle" Target="colors24.xml"/><Relationship Id="rId1" Type="http://schemas.microsoft.com/office/2011/relationships/chartStyle" Target="style24.xml"/><Relationship Id="rId4" Type="http://schemas.openxmlformats.org/officeDocument/2006/relationships/oleObject" Target="Book1" TargetMode="External"/></Relationships>
</file>

<file path=ppt/charts/_rels/chart25.xml.rels><?xml version="1.0" encoding="UTF-8" standalone="yes"?>
<Relationships xmlns="http://schemas.openxmlformats.org/package/2006/relationships"><Relationship Id="rId3" Type="http://schemas.openxmlformats.org/officeDocument/2006/relationships/themeOverride" Target="../theme/themeOverride18.xml"/><Relationship Id="rId2" Type="http://schemas.microsoft.com/office/2011/relationships/chartColorStyle" Target="colors25.xml"/><Relationship Id="rId1" Type="http://schemas.microsoft.com/office/2011/relationships/chartStyle" Target="style25.xml"/><Relationship Id="rId4" Type="http://schemas.openxmlformats.org/officeDocument/2006/relationships/oleObject" Target="Book1" TargetMode="External"/></Relationships>
</file>

<file path=ppt/charts/_rels/chart26.xml.rels><?xml version="1.0" encoding="UTF-8" standalone="yes"?>
<Relationships xmlns="http://schemas.openxmlformats.org/package/2006/relationships"><Relationship Id="rId3" Type="http://schemas.openxmlformats.org/officeDocument/2006/relationships/themeOverride" Target="../theme/themeOverride19.xml"/><Relationship Id="rId2" Type="http://schemas.microsoft.com/office/2011/relationships/chartColorStyle" Target="colors26.xml"/><Relationship Id="rId1" Type="http://schemas.microsoft.com/office/2011/relationships/chartStyle" Target="style26.xml"/><Relationship Id="rId4" Type="http://schemas.openxmlformats.org/officeDocument/2006/relationships/oleObject" Target="Book1" TargetMode="External"/></Relationships>
</file>

<file path=ppt/charts/_rels/chart27.xml.rels><?xml version="1.0" encoding="UTF-8" standalone="yes"?>
<Relationships xmlns="http://schemas.openxmlformats.org/package/2006/relationships"><Relationship Id="rId3" Type="http://schemas.openxmlformats.org/officeDocument/2006/relationships/themeOverride" Target="../theme/themeOverride20.xml"/><Relationship Id="rId2" Type="http://schemas.microsoft.com/office/2011/relationships/chartColorStyle" Target="colors27.xml"/><Relationship Id="rId1" Type="http://schemas.microsoft.com/office/2011/relationships/chartStyle" Target="style27.xml"/><Relationship Id="rId4" Type="http://schemas.openxmlformats.org/officeDocument/2006/relationships/oleObject" Target="Book1" TargetMode="External"/></Relationships>
</file>

<file path=ppt/charts/_rels/chart28.xml.rels><?xml version="1.0" encoding="UTF-8" standalone="yes"?>
<Relationships xmlns="http://schemas.openxmlformats.org/package/2006/relationships"><Relationship Id="rId3" Type="http://schemas.openxmlformats.org/officeDocument/2006/relationships/themeOverride" Target="../theme/themeOverride21.xml"/><Relationship Id="rId2" Type="http://schemas.microsoft.com/office/2011/relationships/chartColorStyle" Target="colors28.xml"/><Relationship Id="rId1" Type="http://schemas.microsoft.com/office/2011/relationships/chartStyle" Target="style28.xml"/><Relationship Id="rId5" Type="http://schemas.openxmlformats.org/officeDocument/2006/relationships/chartUserShapes" Target="../drawings/drawing11.xml"/><Relationship Id="rId4" Type="http://schemas.openxmlformats.org/officeDocument/2006/relationships/oleObject" Target="Book1" TargetMode="External"/></Relationships>
</file>

<file path=ppt/charts/_rels/chart29.xml.rels><?xml version="1.0" encoding="UTF-8" standalone="yes"?>
<Relationships xmlns="http://schemas.openxmlformats.org/package/2006/relationships"><Relationship Id="rId3" Type="http://schemas.openxmlformats.org/officeDocument/2006/relationships/themeOverride" Target="../theme/themeOverride22.xml"/><Relationship Id="rId2" Type="http://schemas.microsoft.com/office/2011/relationships/chartColorStyle" Target="colors29.xml"/><Relationship Id="rId1" Type="http://schemas.microsoft.com/office/2011/relationships/chartStyle" Target="style29.xml"/><Relationship Id="rId5" Type="http://schemas.openxmlformats.org/officeDocument/2006/relationships/chartUserShapes" Target="../drawings/drawing12.xml"/><Relationship Id="rId4"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Book1" TargetMode="External"/></Relationships>
</file>

<file path=ppt/charts/_rels/chart30.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0.xml"/><Relationship Id="rId1" Type="http://schemas.microsoft.com/office/2011/relationships/chartStyle" Target="style30.xml"/><Relationship Id="rId4" Type="http://schemas.openxmlformats.org/officeDocument/2006/relationships/chartUserShapes" Target="../drawings/drawing13.xm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Book1"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Book1" TargetMode="Externa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oleObject" Target="Book1" TargetMode="Externa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oleObject" Target="Book1" TargetMode="Externa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oleObject" Target="Book1" TargetMode="External"/></Relationships>
</file>

<file path=ppt/charts/_rels/chart9.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8316903298620141E-2"/>
          <c:y val="7.5339404352874603E-2"/>
          <c:w val="0.88453321850393696"/>
          <c:h val="0.81642665500145828"/>
        </c:manualLayout>
      </c:layout>
      <c:scatterChart>
        <c:scatterStyle val="smoothMarker"/>
        <c:varyColors val="0"/>
        <c:ser>
          <c:idx val="0"/>
          <c:order val="0"/>
          <c:tx>
            <c:v>B_Frog Th</c:v>
          </c:tx>
          <c:spPr>
            <a:ln w="19050" cap="rnd">
              <a:solidFill>
                <a:srgbClr val="0000FF"/>
              </a:solidFill>
              <a:round/>
            </a:ln>
            <a:effectLst/>
          </c:spPr>
          <c:marker>
            <c:symbol val="none"/>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Sheet1!$B$3:$B$23</c:f>
              <c:numCache>
                <c:formatCode>0.0</c:formatCode>
                <c:ptCount val="21"/>
                <c:pt idx="0">
                  <c:v>0.8</c:v>
                </c:pt>
                <c:pt idx="1">
                  <c:v>0.94339622641509435</c:v>
                </c:pt>
                <c:pt idx="2">
                  <c:v>1.1235955056179776</c:v>
                </c:pt>
                <c:pt idx="3">
                  <c:v>1.3513513513513513</c:v>
                </c:pt>
                <c:pt idx="4">
                  <c:v>1.639344262295082</c:v>
                </c:pt>
                <c:pt idx="5">
                  <c:v>2</c:v>
                </c:pt>
                <c:pt idx="6">
                  <c:v>2.4390243902439024</c:v>
                </c:pt>
                <c:pt idx="7">
                  <c:v>2.9411764705882355</c:v>
                </c:pt>
                <c:pt idx="8">
                  <c:v>3.4482758620689653</c:v>
                </c:pt>
                <c:pt idx="9">
                  <c:v>3.8461538461538463</c:v>
                </c:pt>
                <c:pt idx="10">
                  <c:v>4</c:v>
                </c:pt>
                <c:pt idx="11">
                  <c:v>3.8461538461538463</c:v>
                </c:pt>
                <c:pt idx="12">
                  <c:v>3.4482758620689653</c:v>
                </c:pt>
                <c:pt idx="13">
                  <c:v>2.9411764705882355</c:v>
                </c:pt>
                <c:pt idx="14">
                  <c:v>2.4390243902439024</c:v>
                </c:pt>
                <c:pt idx="15">
                  <c:v>2</c:v>
                </c:pt>
                <c:pt idx="16">
                  <c:v>1.639344262295082</c:v>
                </c:pt>
                <c:pt idx="17">
                  <c:v>1.3513513513513513</c:v>
                </c:pt>
                <c:pt idx="18">
                  <c:v>1.1235955056179776</c:v>
                </c:pt>
                <c:pt idx="19">
                  <c:v>0.94339622641509435</c:v>
                </c:pt>
                <c:pt idx="20">
                  <c:v>0.8</c:v>
                </c:pt>
              </c:numCache>
            </c:numRef>
          </c:yVal>
          <c:smooth val="1"/>
          <c:extLst>
            <c:ext xmlns:c16="http://schemas.microsoft.com/office/drawing/2014/chart" uri="{C3380CC4-5D6E-409C-BE32-E72D297353CC}">
              <c16:uniqueId val="{00000000-D5E3-495F-A303-E2A66B827D17}"/>
            </c:ext>
          </c:extLst>
        </c:ser>
        <c:ser>
          <c:idx val="1"/>
          <c:order val="1"/>
          <c:tx>
            <c:v>B_Taco Th</c:v>
          </c:tx>
          <c:spPr>
            <a:ln w="19050" cap="rnd">
              <a:solidFill>
                <a:srgbClr val="468648"/>
              </a:solidFill>
              <a:prstDash val="dash"/>
              <a:round/>
            </a:ln>
            <a:effectLst/>
          </c:spPr>
          <c:marker>
            <c:symbol val="none"/>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Sheet1!$C$3:$C$23</c:f>
              <c:numCache>
                <c:formatCode>0.0</c:formatCode>
                <c:ptCount val="21"/>
                <c:pt idx="0">
                  <c:v>1.6099689437998486</c:v>
                </c:pt>
                <c:pt idx="1">
                  <c:v>1.7483145522430754</c:v>
                </c:pt>
                <c:pt idx="2">
                  <c:v>1.9079961840114481</c:v>
                </c:pt>
                <c:pt idx="3">
                  <c:v>2.0924574973887471</c:v>
                </c:pt>
                <c:pt idx="4">
                  <c:v>2.3046638387921274</c:v>
                </c:pt>
                <c:pt idx="5">
                  <c:v>2.545584412271571</c:v>
                </c:pt>
                <c:pt idx="6">
                  <c:v>2.8111277139949093</c:v>
                </c:pt>
                <c:pt idx="7">
                  <c:v>3.0869745325651587</c:v>
                </c:pt>
                <c:pt idx="8">
                  <c:v>3.3425160871869339</c:v>
                </c:pt>
                <c:pt idx="9">
                  <c:v>3.530090432487313</c:v>
                </c:pt>
                <c:pt idx="10">
                  <c:v>3.6</c:v>
                </c:pt>
                <c:pt idx="11">
                  <c:v>3.530090432487313</c:v>
                </c:pt>
                <c:pt idx="12">
                  <c:v>3.3425160871869339</c:v>
                </c:pt>
                <c:pt idx="13">
                  <c:v>3.0869745325651587</c:v>
                </c:pt>
                <c:pt idx="14">
                  <c:v>2.8111277139949093</c:v>
                </c:pt>
                <c:pt idx="15">
                  <c:v>2.545584412271571</c:v>
                </c:pt>
                <c:pt idx="16">
                  <c:v>2.3046638387921274</c:v>
                </c:pt>
                <c:pt idx="17">
                  <c:v>2.0924574973887471</c:v>
                </c:pt>
                <c:pt idx="18">
                  <c:v>1.9079961840114481</c:v>
                </c:pt>
                <c:pt idx="19">
                  <c:v>1.7483145522430754</c:v>
                </c:pt>
                <c:pt idx="20">
                  <c:v>1.6099689437998486</c:v>
                </c:pt>
              </c:numCache>
            </c:numRef>
          </c:yVal>
          <c:smooth val="1"/>
          <c:extLst>
            <c:ext xmlns:c16="http://schemas.microsoft.com/office/drawing/2014/chart" uri="{C3380CC4-5D6E-409C-BE32-E72D297353CC}">
              <c16:uniqueId val="{00000001-D5E3-495F-A303-E2A66B827D17}"/>
            </c:ext>
          </c:extLst>
        </c:ser>
        <c:ser>
          <c:idx val="2"/>
          <c:order val="2"/>
          <c:tx>
            <c:v>B_Frog Exp</c:v>
          </c:tx>
          <c:spPr>
            <a:ln w="19050" cap="rnd">
              <a:noFill/>
              <a:round/>
            </a:ln>
            <a:effectLst/>
          </c:spPr>
          <c:marker>
            <c:symbol val="circle"/>
            <c:size val="5"/>
            <c:spPr>
              <a:solidFill>
                <a:srgbClr val="0000FF"/>
              </a:solidFill>
              <a:ln w="9525">
                <a:solidFill>
                  <a:srgbClr val="0000FF"/>
                </a:solidFill>
              </a:ln>
              <a:effectLst/>
            </c:spPr>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Sheet1!$D$3:$D$23</c:f>
              <c:numCache>
                <c:formatCode>0.0</c:formatCode>
                <c:ptCount val="21"/>
                <c:pt idx="0">
                  <c:v>0.77193017211793624</c:v>
                </c:pt>
                <c:pt idx="1">
                  <c:v>0.73607988428158744</c:v>
                </c:pt>
                <c:pt idx="2">
                  <c:v>1.1746066347163819</c:v>
                </c:pt>
                <c:pt idx="3">
                  <c:v>1.1739206015712726</c:v>
                </c:pt>
                <c:pt idx="4">
                  <c:v>1.4673586982246922</c:v>
                </c:pt>
                <c:pt idx="5">
                  <c:v>1.8822825155638065</c:v>
                </c:pt>
                <c:pt idx="6">
                  <c:v>2.4431428575212499</c:v>
                </c:pt>
                <c:pt idx="7">
                  <c:v>2.8327509717738324</c:v>
                </c:pt>
                <c:pt idx="8">
                  <c:v>3.4012605551395985</c:v>
                </c:pt>
                <c:pt idx="9">
                  <c:v>3.8565811167088664</c:v>
                </c:pt>
                <c:pt idx="10">
                  <c:v>3.9593294237130436</c:v>
                </c:pt>
                <c:pt idx="11">
                  <c:v>3.6327535048814297</c:v>
                </c:pt>
                <c:pt idx="12">
                  <c:v>3.2539614081983532</c:v>
                </c:pt>
                <c:pt idx="13">
                  <c:v>2.8541967628337708</c:v>
                </c:pt>
                <c:pt idx="14">
                  <c:v>2.262076917878634</c:v>
                </c:pt>
                <c:pt idx="15">
                  <c:v>2.0736714588165941</c:v>
                </c:pt>
                <c:pt idx="16">
                  <c:v>1.7691173857549727</c:v>
                </c:pt>
                <c:pt idx="17">
                  <c:v>1.1175751608267765</c:v>
                </c:pt>
                <c:pt idx="18">
                  <c:v>0.92991525147170551</c:v>
                </c:pt>
                <c:pt idx="19">
                  <c:v>0.97444598097556978</c:v>
                </c:pt>
                <c:pt idx="20">
                  <c:v>0.83431577478007002</c:v>
                </c:pt>
              </c:numCache>
            </c:numRef>
          </c:yVal>
          <c:smooth val="1"/>
          <c:extLst>
            <c:ext xmlns:c16="http://schemas.microsoft.com/office/drawing/2014/chart" uri="{C3380CC4-5D6E-409C-BE32-E72D297353CC}">
              <c16:uniqueId val="{00000002-D5E3-495F-A303-E2A66B827D17}"/>
            </c:ext>
          </c:extLst>
        </c:ser>
        <c:ser>
          <c:idx val="3"/>
          <c:order val="3"/>
          <c:tx>
            <c:v>B_Taco Exp</c:v>
          </c:tx>
          <c:spPr>
            <a:ln w="19050" cap="rnd">
              <a:noFill/>
              <a:round/>
            </a:ln>
            <a:effectLst/>
          </c:spPr>
          <c:marker>
            <c:symbol val="triangle"/>
            <c:size val="5"/>
            <c:spPr>
              <a:solidFill>
                <a:srgbClr val="468648"/>
              </a:solidFill>
              <a:ln w="9525">
                <a:solidFill>
                  <a:srgbClr val="468648"/>
                </a:solidFill>
              </a:ln>
              <a:effectLst/>
            </c:spPr>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Sheet1!$E$3:$E$23</c:f>
              <c:numCache>
                <c:formatCode>0.0</c:formatCode>
                <c:ptCount val="21"/>
                <c:pt idx="0">
                  <c:v>1.3620566897196629</c:v>
                </c:pt>
                <c:pt idx="1">
                  <c:v>1.8426609489942607</c:v>
                </c:pt>
                <c:pt idx="2">
                  <c:v>1.7937764645813195</c:v>
                </c:pt>
                <c:pt idx="3">
                  <c:v>1.9385207343249258</c:v>
                </c:pt>
                <c:pt idx="4">
                  <c:v>2.2387399402052783</c:v>
                </c:pt>
                <c:pt idx="5">
                  <c:v>2.429927019083598</c:v>
                </c:pt>
                <c:pt idx="6">
                  <c:v>2.7991022081347161</c:v>
                </c:pt>
                <c:pt idx="7">
                  <c:v>3.1658459642777919</c:v>
                </c:pt>
                <c:pt idx="8">
                  <c:v>3.262823018586992</c:v>
                </c:pt>
                <c:pt idx="9">
                  <c:v>3.2325789797884203</c:v>
                </c:pt>
                <c:pt idx="10">
                  <c:v>3.5456089128790387</c:v>
                </c:pt>
                <c:pt idx="11">
                  <c:v>3.3188935309488614</c:v>
                </c:pt>
                <c:pt idx="12">
                  <c:v>3.4400882660325371</c:v>
                </c:pt>
                <c:pt idx="13">
                  <c:v>2.8996459793588238</c:v>
                </c:pt>
                <c:pt idx="14">
                  <c:v>2.9131014736494913</c:v>
                </c:pt>
                <c:pt idx="15">
                  <c:v>2.5020458269936072</c:v>
                </c:pt>
                <c:pt idx="16">
                  <c:v>2.1231340204180817</c:v>
                </c:pt>
                <c:pt idx="17">
                  <c:v>2.1151447258203713</c:v>
                </c:pt>
                <c:pt idx="18">
                  <c:v>1.759054795298455</c:v>
                </c:pt>
                <c:pt idx="19">
                  <c:v>1.6450861737890596</c:v>
                </c:pt>
                <c:pt idx="20">
                  <c:v>1.6637676976838152</c:v>
                </c:pt>
              </c:numCache>
            </c:numRef>
          </c:yVal>
          <c:smooth val="1"/>
          <c:extLst>
            <c:ext xmlns:c16="http://schemas.microsoft.com/office/drawing/2014/chart" uri="{C3380CC4-5D6E-409C-BE32-E72D297353CC}">
              <c16:uniqueId val="{00000003-D5E3-495F-A303-E2A66B827D17}"/>
            </c:ext>
          </c:extLst>
        </c:ser>
        <c:dLbls>
          <c:showLegendKey val="0"/>
          <c:showVal val="0"/>
          <c:showCatName val="0"/>
          <c:showSerName val="0"/>
          <c:showPercent val="0"/>
          <c:showBubbleSize val="0"/>
        </c:dLbls>
        <c:axId val="7889208"/>
        <c:axId val="7889600"/>
      </c:scatterChart>
      <c:valAx>
        <c:axId val="7889208"/>
        <c:scaling>
          <c:orientation val="minMax"/>
          <c:max val="10"/>
          <c:min val="-10"/>
        </c:scaling>
        <c:delete val="0"/>
        <c:axPos val="b"/>
        <c:numFmt formatCode="#,##0" sourceLinked="0"/>
        <c:majorTickMark val="in"/>
        <c:minorTickMark val="none"/>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7889600"/>
        <c:crosses val="autoZero"/>
        <c:crossBetween val="midCat"/>
        <c:majorUnit val="5"/>
      </c:valAx>
      <c:valAx>
        <c:axId val="7889600"/>
        <c:scaling>
          <c:orientation val="minMax"/>
          <c:max val="4.5"/>
          <c:min val="0"/>
        </c:scaling>
        <c:delete val="0"/>
        <c:axPos val="l"/>
        <c:numFmt formatCode="0" sourceLinked="0"/>
        <c:majorTickMark val="cross"/>
        <c:minorTickMark val="none"/>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7889208"/>
        <c:crosses val="autoZero"/>
        <c:crossBetween val="midCat"/>
        <c:majorUnit val="2"/>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x</a:t>
            </a:r>
            <a:r>
              <a:rPr lang="en-US">
                <a:solidFill>
                  <a:schemeClr val="tx1"/>
                </a:solidFill>
              </a:rPr>
              <a:t> vs </a:t>
            </a:r>
            <a:r>
              <a:rPr lang="en-US" i="1">
                <a:solidFill>
                  <a:schemeClr val="tx1"/>
                </a:solidFill>
              </a:rPr>
              <a:t>t</a:t>
            </a:r>
          </a:p>
        </c:rich>
      </c:tx>
      <c:layout>
        <c:manualLayout>
          <c:xMode val="edge"/>
          <c:yMode val="edge"/>
          <c:x val="0.488763737595451"/>
          <c:y val="2.9629629629629631E-2"/>
        </c:manualLayout>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3551137357830267"/>
          <c:y val="0.13799759405074366"/>
          <c:w val="0.76657195975503056"/>
          <c:h val="0.71001968503937007"/>
        </c:manualLayout>
      </c:layout>
      <c:scatterChart>
        <c:scatterStyle val="lineMarker"/>
        <c:varyColors val="0"/>
        <c:ser>
          <c:idx val="0"/>
          <c:order val="0"/>
          <c:spPr>
            <a:ln w="19050" cap="rnd">
              <a:noFill/>
              <a:round/>
            </a:ln>
            <a:effectLst/>
          </c:spPr>
          <c:marker>
            <c:symbol val="circle"/>
            <c:size val="5"/>
            <c:spPr>
              <a:solidFill>
                <a:srgbClr val="0000FF"/>
              </a:solidFill>
              <a:ln w="9525">
                <a:solidFill>
                  <a:srgbClr val="0000FF"/>
                </a:solidFill>
              </a:ln>
              <a:effectLst/>
            </c:spPr>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Sheet1!$B$5:$B$35</c:f>
              <c:numCache>
                <c:formatCode>0.00</c:formatCode>
                <c:ptCount val="31"/>
                <c:pt idx="0">
                  <c:v>0</c:v>
                </c:pt>
                <c:pt idx="1">
                  <c:v>0.02</c:v>
                </c:pt>
                <c:pt idx="2">
                  <c:v>0.05</c:v>
                </c:pt>
                <c:pt idx="3">
                  <c:v>0.09</c:v>
                </c:pt>
                <c:pt idx="4">
                  <c:v>0.15</c:v>
                </c:pt>
                <c:pt idx="5">
                  <c:v>0.2</c:v>
                </c:pt>
                <c:pt idx="6">
                  <c:v>0.28000000000000003</c:v>
                </c:pt>
                <c:pt idx="7">
                  <c:v>0.36</c:v>
                </c:pt>
                <c:pt idx="8">
                  <c:v>0.42</c:v>
                </c:pt>
                <c:pt idx="9">
                  <c:v>0.56000000000000005</c:v>
                </c:pt>
                <c:pt idx="10">
                  <c:v>0.69</c:v>
                </c:pt>
                <c:pt idx="11">
                  <c:v>0.8</c:v>
                </c:pt>
                <c:pt idx="12">
                  <c:v>0.94407531431490654</c:v>
                </c:pt>
                <c:pt idx="13">
                  <c:v>1.090007096531034</c:v>
                </c:pt>
                <c:pt idx="14">
                  <c:v>1.240805831654642</c:v>
                </c:pt>
                <c:pt idx="15">
                  <c:v>1.3596595147821953</c:v>
                </c:pt>
                <c:pt idx="16">
                  <c:v>1.4972183828791334</c:v>
                </c:pt>
                <c:pt idx="17">
                  <c:v>1.625987903049591</c:v>
                </c:pt>
                <c:pt idx="18">
                  <c:v>1.7457999914589055</c:v>
                </c:pt>
                <c:pt idx="19">
                  <c:v>1.8719836364903397</c:v>
                </c:pt>
                <c:pt idx="20">
                  <c:v>2.0093072200869422</c:v>
                </c:pt>
                <c:pt idx="21">
                  <c:v>2.1382007887890184</c:v>
                </c:pt>
                <c:pt idx="22">
                  <c:v>2.2918360347504008</c:v>
                </c:pt>
                <c:pt idx="23">
                  <c:v>2.4347505696418037</c:v>
                </c:pt>
                <c:pt idx="24">
                  <c:v>2.5626201436137195</c:v>
                </c:pt>
                <c:pt idx="25">
                  <c:v>2.7034949810708131</c:v>
                </c:pt>
                <c:pt idx="26">
                  <c:v>2.8697618269624954</c:v>
                </c:pt>
                <c:pt idx="27">
                  <c:v>3.0070209471651665</c:v>
                </c:pt>
                <c:pt idx="28">
                  <c:v>3.1508802558433708</c:v>
                </c:pt>
                <c:pt idx="29">
                  <c:v>3.3082735164727151</c:v>
                </c:pt>
                <c:pt idx="30">
                  <c:v>3.4674461432801089</c:v>
                </c:pt>
              </c:numCache>
            </c:numRef>
          </c:yVal>
          <c:smooth val="0"/>
          <c:extLst>
            <c:ext xmlns:c16="http://schemas.microsoft.com/office/drawing/2014/chart" uri="{C3380CC4-5D6E-409C-BE32-E72D297353CC}">
              <c16:uniqueId val="{00000000-F971-499C-9F2C-C3A70AB2DEFC}"/>
            </c:ext>
          </c:extLst>
        </c:ser>
        <c:dLbls>
          <c:showLegendKey val="0"/>
          <c:showVal val="0"/>
          <c:showCatName val="0"/>
          <c:showSerName val="0"/>
          <c:showPercent val="0"/>
          <c:showBubbleSize val="0"/>
        </c:dLbls>
        <c:axId val="335190528"/>
        <c:axId val="335190920"/>
      </c:scatterChart>
      <c:valAx>
        <c:axId val="335190528"/>
        <c:scaling>
          <c:orientation val="minMax"/>
          <c:max val="1"/>
        </c:scaling>
        <c:delete val="0"/>
        <c:axPos val="b"/>
        <c:majorGridlines>
          <c:spPr>
            <a:ln w="6350" cap="flat" cmpd="sng" algn="ctr">
              <a:solidFill>
                <a:schemeClr val="bg1">
                  <a:lumMod val="95000"/>
                </a:schemeClr>
              </a:solidFill>
              <a:prstDash val="dash"/>
              <a:round/>
            </a:ln>
            <a:effectLst/>
          </c:spPr>
        </c:majorGridlines>
        <c:title>
          <c:tx>
            <c:rich>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t</a:t>
                </a:r>
                <a:r>
                  <a:rPr lang="en-US">
                    <a:solidFill>
                      <a:schemeClr val="tx1"/>
                    </a:solidFill>
                  </a:rPr>
                  <a:t> (s)</a:t>
                </a:r>
              </a:p>
            </c:rich>
          </c:tx>
          <c:layout>
            <c:manualLayout>
              <c:xMode val="edge"/>
              <c:yMode val="edge"/>
              <c:x val="0.90595701328387557"/>
              <c:y val="0.8217592592592593"/>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0" sourceLinked="0"/>
        <c:majorTickMark val="cross"/>
        <c:minorTickMark val="in"/>
        <c:tickLblPos val="nextTo"/>
        <c:spPr>
          <a:noFill/>
          <a:ln w="12700"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0920"/>
        <c:crosses val="autoZero"/>
        <c:crossBetween val="midCat"/>
        <c:majorUnit val="0.2"/>
        <c:minorUnit val="5.000000000000001E-2"/>
      </c:valAx>
      <c:valAx>
        <c:axId val="335190920"/>
        <c:scaling>
          <c:orientation val="minMax"/>
        </c:scaling>
        <c:delete val="0"/>
        <c:axPos val="l"/>
        <c:majorGridlines>
          <c:spPr>
            <a:ln w="6350" cap="flat" cmpd="sng" algn="ctr">
              <a:solidFill>
                <a:schemeClr val="bg1">
                  <a:lumMod val="95000"/>
                </a:schemeClr>
              </a:solidFill>
              <a:prstDash val="dash"/>
              <a:round/>
            </a:ln>
            <a:effectLst/>
          </c:spPr>
        </c:majorGridlines>
        <c:title>
          <c:tx>
            <c:rich>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x</a:t>
                </a:r>
                <a:r>
                  <a:rPr lang="en-US">
                    <a:solidFill>
                      <a:schemeClr val="tx1"/>
                    </a:solidFill>
                  </a:rPr>
                  <a:t> (cm)</a:t>
                </a:r>
              </a:p>
            </c:rich>
          </c:tx>
          <c:layout>
            <c:manualLayout>
              <c:xMode val="edge"/>
              <c:yMode val="edge"/>
              <c:x val="0.10069448004383859"/>
              <c:y val="6.3451006124234474E-2"/>
            </c:manualLayout>
          </c:layout>
          <c:overlay val="0"/>
          <c:spPr>
            <a:noFill/>
            <a:ln>
              <a:noFill/>
            </a:ln>
            <a:effectLst/>
          </c:spPr>
          <c:txPr>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 sourceLinked="0"/>
        <c:majorTickMark val="cross"/>
        <c:minorTickMark val="in"/>
        <c:tickLblPos val="nextTo"/>
        <c:spPr>
          <a:noFill/>
          <a:ln w="12700"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0528"/>
        <c:crosses val="autoZero"/>
        <c:crossBetween val="midCat"/>
      </c:valAx>
      <c:spPr>
        <a:noFill/>
        <a:ln>
          <a:noFill/>
        </a:ln>
        <a:effectLst/>
      </c:spPr>
    </c:plotArea>
    <c:plotVisOnly val="1"/>
    <c:dispBlanksAs val="gap"/>
    <c:showDLblsOverMax val="0"/>
  </c:chart>
  <c:spPr>
    <a:noFill/>
    <a:ln>
      <a:noFill/>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3">
    <c:autoUpdate val="0"/>
  </c:externalData>
  <c:userShapes r:id="rId4"/>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x</a:t>
            </a:r>
            <a:r>
              <a:rPr lang="en-US">
                <a:solidFill>
                  <a:schemeClr val="tx1"/>
                </a:solidFill>
              </a:rPr>
              <a:t> vs </a:t>
            </a:r>
            <a:r>
              <a:rPr lang="en-US" i="1">
                <a:solidFill>
                  <a:schemeClr val="tx1"/>
                </a:solidFill>
              </a:rPr>
              <a:t>t</a:t>
            </a:r>
          </a:p>
        </c:rich>
      </c:tx>
      <c:layout>
        <c:manualLayout>
          <c:xMode val="edge"/>
          <c:yMode val="edge"/>
          <c:x val="0.488763737595451"/>
          <c:y val="2.9629629629629631E-2"/>
        </c:manualLayout>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3551137357830267"/>
          <c:y val="0.13799759405074366"/>
          <c:w val="0.76657195975503056"/>
          <c:h val="0.71001968503937007"/>
        </c:manualLayout>
      </c:layout>
      <c:scatterChart>
        <c:scatterStyle val="lineMarker"/>
        <c:varyColors val="0"/>
        <c:ser>
          <c:idx val="0"/>
          <c:order val="0"/>
          <c:spPr>
            <a:ln w="19050" cap="rnd">
              <a:noFill/>
              <a:round/>
            </a:ln>
            <a:effectLst/>
          </c:spPr>
          <c:marker>
            <c:symbol val="circle"/>
            <c:size val="5"/>
            <c:spPr>
              <a:solidFill>
                <a:srgbClr val="0000FF"/>
              </a:solidFill>
              <a:ln w="9525">
                <a:solidFill>
                  <a:srgbClr val="0000FF"/>
                </a:solidFill>
              </a:ln>
              <a:effectLst/>
            </c:spPr>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Sheet1!$B$5:$B$35</c:f>
              <c:numCache>
                <c:formatCode>0.00</c:formatCode>
                <c:ptCount val="31"/>
                <c:pt idx="0">
                  <c:v>0</c:v>
                </c:pt>
                <c:pt idx="1">
                  <c:v>0.02</c:v>
                </c:pt>
                <c:pt idx="2">
                  <c:v>0.05</c:v>
                </c:pt>
                <c:pt idx="3">
                  <c:v>0.09</c:v>
                </c:pt>
                <c:pt idx="4">
                  <c:v>0.15</c:v>
                </c:pt>
                <c:pt idx="5">
                  <c:v>0.2</c:v>
                </c:pt>
                <c:pt idx="6">
                  <c:v>0.28000000000000003</c:v>
                </c:pt>
                <c:pt idx="7">
                  <c:v>0.36</c:v>
                </c:pt>
                <c:pt idx="8">
                  <c:v>0.42</c:v>
                </c:pt>
                <c:pt idx="9">
                  <c:v>0.56000000000000005</c:v>
                </c:pt>
                <c:pt idx="10">
                  <c:v>0.69</c:v>
                </c:pt>
                <c:pt idx="11">
                  <c:v>0.8</c:v>
                </c:pt>
                <c:pt idx="12">
                  <c:v>0.94407531431490654</c:v>
                </c:pt>
                <c:pt idx="13">
                  <c:v>1.090007096531034</c:v>
                </c:pt>
                <c:pt idx="14">
                  <c:v>1.240805831654642</c:v>
                </c:pt>
                <c:pt idx="15">
                  <c:v>1.3596595147821953</c:v>
                </c:pt>
                <c:pt idx="16">
                  <c:v>1.4972183828791334</c:v>
                </c:pt>
                <c:pt idx="17">
                  <c:v>1.625987903049591</c:v>
                </c:pt>
                <c:pt idx="18">
                  <c:v>1.7457999914589055</c:v>
                </c:pt>
                <c:pt idx="19">
                  <c:v>1.8719836364903397</c:v>
                </c:pt>
                <c:pt idx="20">
                  <c:v>2.0093072200869422</c:v>
                </c:pt>
                <c:pt idx="21">
                  <c:v>2.1382007887890184</c:v>
                </c:pt>
                <c:pt idx="22">
                  <c:v>2.2918360347504008</c:v>
                </c:pt>
                <c:pt idx="23">
                  <c:v>2.4347505696418037</c:v>
                </c:pt>
                <c:pt idx="24">
                  <c:v>2.5626201436137195</c:v>
                </c:pt>
                <c:pt idx="25">
                  <c:v>2.7034949810708131</c:v>
                </c:pt>
                <c:pt idx="26">
                  <c:v>2.8697618269624954</c:v>
                </c:pt>
                <c:pt idx="27">
                  <c:v>3.0070209471651665</c:v>
                </c:pt>
                <c:pt idx="28">
                  <c:v>3.1508802558433708</c:v>
                </c:pt>
                <c:pt idx="29">
                  <c:v>3.3082735164727151</c:v>
                </c:pt>
                <c:pt idx="30">
                  <c:v>3.4674461432801089</c:v>
                </c:pt>
              </c:numCache>
            </c:numRef>
          </c:yVal>
          <c:smooth val="0"/>
          <c:extLst>
            <c:ext xmlns:c16="http://schemas.microsoft.com/office/drawing/2014/chart" uri="{C3380CC4-5D6E-409C-BE32-E72D297353CC}">
              <c16:uniqueId val="{00000000-F971-499C-9F2C-C3A70AB2DEFC}"/>
            </c:ext>
          </c:extLst>
        </c:ser>
        <c:dLbls>
          <c:showLegendKey val="0"/>
          <c:showVal val="0"/>
          <c:showCatName val="0"/>
          <c:showSerName val="0"/>
          <c:showPercent val="0"/>
          <c:showBubbleSize val="0"/>
        </c:dLbls>
        <c:axId val="335190528"/>
        <c:axId val="335190920"/>
      </c:scatterChart>
      <c:valAx>
        <c:axId val="335190528"/>
        <c:scaling>
          <c:orientation val="minMax"/>
          <c:max val="1"/>
        </c:scaling>
        <c:delete val="0"/>
        <c:axPos val="b"/>
        <c:majorGridlines>
          <c:spPr>
            <a:ln w="6350" cap="flat" cmpd="sng" algn="ctr">
              <a:solidFill>
                <a:schemeClr val="bg1">
                  <a:lumMod val="95000"/>
                </a:schemeClr>
              </a:solidFill>
              <a:prstDash val="dash"/>
              <a:round/>
            </a:ln>
            <a:effectLst/>
          </c:spPr>
        </c:majorGridlines>
        <c:title>
          <c:tx>
            <c:rich>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t</a:t>
                </a:r>
                <a:r>
                  <a:rPr lang="en-US">
                    <a:solidFill>
                      <a:schemeClr val="tx1"/>
                    </a:solidFill>
                  </a:rPr>
                  <a:t> (s)</a:t>
                </a:r>
              </a:p>
            </c:rich>
          </c:tx>
          <c:layout>
            <c:manualLayout>
              <c:xMode val="edge"/>
              <c:yMode val="edge"/>
              <c:x val="0.90595701328387557"/>
              <c:y val="0.8217592592592593"/>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0" sourceLinked="0"/>
        <c:majorTickMark val="cross"/>
        <c:minorTickMark val="in"/>
        <c:tickLblPos val="nextTo"/>
        <c:spPr>
          <a:noFill/>
          <a:ln w="12700"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0920"/>
        <c:crosses val="autoZero"/>
        <c:crossBetween val="midCat"/>
        <c:majorUnit val="0.2"/>
        <c:minorUnit val="5.000000000000001E-2"/>
      </c:valAx>
      <c:valAx>
        <c:axId val="335190920"/>
        <c:scaling>
          <c:orientation val="minMax"/>
        </c:scaling>
        <c:delete val="0"/>
        <c:axPos val="l"/>
        <c:majorGridlines>
          <c:spPr>
            <a:ln w="6350" cap="flat" cmpd="sng" algn="ctr">
              <a:solidFill>
                <a:schemeClr val="bg1">
                  <a:lumMod val="95000"/>
                </a:schemeClr>
              </a:solidFill>
              <a:prstDash val="dash"/>
              <a:round/>
            </a:ln>
            <a:effectLst/>
          </c:spPr>
        </c:majorGridlines>
        <c:title>
          <c:tx>
            <c:rich>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x</a:t>
                </a:r>
                <a:r>
                  <a:rPr lang="en-US">
                    <a:solidFill>
                      <a:schemeClr val="tx1"/>
                    </a:solidFill>
                  </a:rPr>
                  <a:t> (cm)</a:t>
                </a:r>
              </a:p>
            </c:rich>
          </c:tx>
          <c:layout>
            <c:manualLayout>
              <c:xMode val="edge"/>
              <c:yMode val="edge"/>
              <c:x val="0.10069448004383859"/>
              <c:y val="6.3451006124234474E-2"/>
            </c:manualLayout>
          </c:layout>
          <c:overlay val="0"/>
          <c:spPr>
            <a:noFill/>
            <a:ln>
              <a:noFill/>
            </a:ln>
            <a:effectLst/>
          </c:spPr>
          <c:txPr>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 sourceLinked="0"/>
        <c:majorTickMark val="cross"/>
        <c:minorTickMark val="in"/>
        <c:tickLblPos val="nextTo"/>
        <c:spPr>
          <a:noFill/>
          <a:ln w="12700"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0528"/>
        <c:crosses val="autoZero"/>
        <c:crossBetween val="midCat"/>
      </c:valAx>
      <c:spPr>
        <a:noFill/>
        <a:ln>
          <a:noFill/>
        </a:ln>
        <a:effectLst/>
      </c:spPr>
    </c:plotArea>
    <c:plotVisOnly val="1"/>
    <c:dispBlanksAs val="gap"/>
    <c:showDLblsOverMax val="0"/>
  </c:chart>
  <c:spPr>
    <a:noFill/>
    <a:ln>
      <a:noFill/>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3">
    <c:autoUpdate val="0"/>
  </c:externalData>
  <c:userShapes r:id="rId4"/>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x</a:t>
            </a:r>
            <a:r>
              <a:rPr lang="en-US">
                <a:solidFill>
                  <a:schemeClr val="tx1"/>
                </a:solidFill>
              </a:rPr>
              <a:t> vs </a:t>
            </a:r>
            <a:r>
              <a:rPr lang="en-US" i="1">
                <a:solidFill>
                  <a:schemeClr val="tx1"/>
                </a:solidFill>
              </a:rPr>
              <a:t>t</a:t>
            </a:r>
          </a:p>
        </c:rich>
      </c:tx>
      <c:layout>
        <c:manualLayout>
          <c:xMode val="edge"/>
          <c:yMode val="edge"/>
          <c:x val="0.52312792691720877"/>
          <c:y val="6.3238437078287801E-2"/>
        </c:manualLayout>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9473787357407571"/>
          <c:y val="0.12688655584718575"/>
          <c:w val="0.69229267520012183"/>
          <c:h val="0.71001968503937007"/>
        </c:manualLayout>
      </c:layout>
      <c:scatterChart>
        <c:scatterStyle val="lineMarker"/>
        <c:varyColors val="0"/>
        <c:ser>
          <c:idx val="0"/>
          <c:order val="0"/>
          <c:spPr>
            <a:ln w="19050" cap="rnd">
              <a:noFill/>
              <a:round/>
            </a:ln>
            <a:effectLst/>
          </c:spPr>
          <c:marker>
            <c:symbol val="circle"/>
            <c:size val="5"/>
            <c:spPr>
              <a:solidFill>
                <a:srgbClr val="0000FF"/>
              </a:solidFill>
              <a:ln w="9525">
                <a:solidFill>
                  <a:srgbClr val="0000FF"/>
                </a:solidFill>
              </a:ln>
              <a:effectLst/>
            </c:spPr>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Sheet1!$B$5:$B$35</c:f>
              <c:numCache>
                <c:formatCode>0.00</c:formatCode>
                <c:ptCount val="31"/>
                <c:pt idx="0">
                  <c:v>0</c:v>
                </c:pt>
                <c:pt idx="1">
                  <c:v>0.02</c:v>
                </c:pt>
                <c:pt idx="2">
                  <c:v>0.05</c:v>
                </c:pt>
                <c:pt idx="3">
                  <c:v>0.09</c:v>
                </c:pt>
                <c:pt idx="4">
                  <c:v>0.15</c:v>
                </c:pt>
                <c:pt idx="5">
                  <c:v>0.2</c:v>
                </c:pt>
                <c:pt idx="6">
                  <c:v>0.28000000000000003</c:v>
                </c:pt>
                <c:pt idx="7">
                  <c:v>0.36</c:v>
                </c:pt>
                <c:pt idx="8">
                  <c:v>0.42</c:v>
                </c:pt>
                <c:pt idx="9">
                  <c:v>0.56000000000000005</c:v>
                </c:pt>
                <c:pt idx="10">
                  <c:v>0.69</c:v>
                </c:pt>
                <c:pt idx="11">
                  <c:v>0.8</c:v>
                </c:pt>
                <c:pt idx="12">
                  <c:v>0.94407531431490654</c:v>
                </c:pt>
                <c:pt idx="13">
                  <c:v>1.090007096531034</c:v>
                </c:pt>
                <c:pt idx="14">
                  <c:v>1.240805831654642</c:v>
                </c:pt>
                <c:pt idx="15">
                  <c:v>1.3596595147821953</c:v>
                </c:pt>
                <c:pt idx="16">
                  <c:v>1.4972183828791334</c:v>
                </c:pt>
                <c:pt idx="17">
                  <c:v>1.625987903049591</c:v>
                </c:pt>
                <c:pt idx="18">
                  <c:v>1.7457999914589055</c:v>
                </c:pt>
                <c:pt idx="19">
                  <c:v>1.8719836364903397</c:v>
                </c:pt>
                <c:pt idx="20">
                  <c:v>2.0093072200869422</c:v>
                </c:pt>
                <c:pt idx="21">
                  <c:v>2.1382007887890184</c:v>
                </c:pt>
                <c:pt idx="22">
                  <c:v>2.2918360347504008</c:v>
                </c:pt>
                <c:pt idx="23">
                  <c:v>2.4347505696418037</c:v>
                </c:pt>
                <c:pt idx="24">
                  <c:v>2.5626201436137195</c:v>
                </c:pt>
                <c:pt idx="25">
                  <c:v>2.7034949810708131</c:v>
                </c:pt>
                <c:pt idx="26">
                  <c:v>2.8697618269624954</c:v>
                </c:pt>
                <c:pt idx="27">
                  <c:v>3.0070209471651665</c:v>
                </c:pt>
                <c:pt idx="28">
                  <c:v>3.1508802558433708</c:v>
                </c:pt>
                <c:pt idx="29">
                  <c:v>3.3082735164727151</c:v>
                </c:pt>
                <c:pt idx="30">
                  <c:v>3.4674461432801089</c:v>
                </c:pt>
              </c:numCache>
            </c:numRef>
          </c:yVal>
          <c:smooth val="0"/>
          <c:extLst>
            <c:ext xmlns:c16="http://schemas.microsoft.com/office/drawing/2014/chart" uri="{C3380CC4-5D6E-409C-BE32-E72D297353CC}">
              <c16:uniqueId val="{00000000-F971-499C-9F2C-C3A70AB2DEFC}"/>
            </c:ext>
          </c:extLst>
        </c:ser>
        <c:dLbls>
          <c:showLegendKey val="0"/>
          <c:showVal val="0"/>
          <c:showCatName val="0"/>
          <c:showSerName val="0"/>
          <c:showPercent val="0"/>
          <c:showBubbleSize val="0"/>
        </c:dLbls>
        <c:axId val="335190528"/>
        <c:axId val="335190920"/>
      </c:scatterChart>
      <c:valAx>
        <c:axId val="335190528"/>
        <c:scaling>
          <c:orientation val="minMax"/>
          <c:max val="1"/>
        </c:scaling>
        <c:delete val="0"/>
        <c:axPos val="b"/>
        <c:majorGridlines>
          <c:spPr>
            <a:ln w="6350" cap="flat" cmpd="sng" algn="ctr">
              <a:solidFill>
                <a:schemeClr val="bg1">
                  <a:lumMod val="95000"/>
                </a:schemeClr>
              </a:solidFill>
              <a:prstDash val="dash"/>
              <a:round/>
            </a:ln>
            <a:effectLst/>
          </c:spPr>
        </c:majorGridlines>
        <c:title>
          <c:tx>
            <c:rich>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t</a:t>
                </a:r>
                <a:r>
                  <a:rPr lang="en-US">
                    <a:solidFill>
                      <a:schemeClr val="tx1"/>
                    </a:solidFill>
                  </a:rPr>
                  <a:t> (s)</a:t>
                </a:r>
              </a:p>
            </c:rich>
          </c:tx>
          <c:layout>
            <c:manualLayout>
              <c:xMode val="edge"/>
              <c:yMode val="edge"/>
              <c:x val="0.91429034730071745"/>
              <c:y val="0.80694444444444446"/>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0" sourceLinked="0"/>
        <c:majorTickMark val="cross"/>
        <c:minorTickMark val="in"/>
        <c:tickLblPos val="nextTo"/>
        <c:spPr>
          <a:noFill/>
          <a:ln w="12700"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0920"/>
        <c:crosses val="autoZero"/>
        <c:crossBetween val="midCat"/>
        <c:majorUnit val="0.2"/>
        <c:minorUnit val="5.000000000000001E-2"/>
      </c:valAx>
      <c:valAx>
        <c:axId val="335190920"/>
        <c:scaling>
          <c:orientation val="minMax"/>
        </c:scaling>
        <c:delete val="0"/>
        <c:axPos val="l"/>
        <c:majorGridlines>
          <c:spPr>
            <a:ln w="6350" cap="flat" cmpd="sng" algn="ctr">
              <a:solidFill>
                <a:schemeClr val="bg1">
                  <a:lumMod val="95000"/>
                </a:schemeClr>
              </a:solidFill>
              <a:prstDash val="dash"/>
              <a:round/>
            </a:ln>
            <a:effectLst/>
          </c:spPr>
        </c:majorGridlines>
        <c:title>
          <c:tx>
            <c:rich>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x</a:t>
                </a:r>
                <a:r>
                  <a:rPr lang="en-US">
                    <a:solidFill>
                      <a:schemeClr val="tx1"/>
                    </a:solidFill>
                  </a:rPr>
                  <a:t> (cm)</a:t>
                </a:r>
              </a:p>
            </c:rich>
          </c:tx>
          <c:layout>
            <c:manualLayout>
              <c:xMode val="edge"/>
              <c:yMode val="edge"/>
              <c:x val="0.16385288302369735"/>
              <c:y val="6.5608946050403433E-2"/>
            </c:manualLayout>
          </c:layout>
          <c:overlay val="0"/>
          <c:spPr>
            <a:noFill/>
            <a:ln>
              <a:noFill/>
            </a:ln>
            <a:effectLst/>
          </c:spPr>
          <c:txPr>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 sourceLinked="0"/>
        <c:majorTickMark val="cross"/>
        <c:minorTickMark val="in"/>
        <c:tickLblPos val="nextTo"/>
        <c:spPr>
          <a:noFill/>
          <a:ln w="12700"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0528"/>
        <c:crosses val="autoZero"/>
        <c:crossBetween val="midCat"/>
      </c:valAx>
      <c:spPr>
        <a:noFill/>
        <a:ln>
          <a:noFill/>
        </a:ln>
        <a:effectLst/>
      </c:spPr>
    </c:plotArea>
    <c:plotVisOnly val="1"/>
    <c:dispBlanksAs val="gap"/>
    <c:showDLblsOverMax val="0"/>
  </c:chart>
  <c:spPr>
    <a:noFill/>
    <a:ln>
      <a:noFill/>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3">
    <c:autoUpdate val="0"/>
  </c:externalData>
  <c:userShapes r:id="rId4"/>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v</a:t>
            </a:r>
            <a:r>
              <a:rPr lang="en-US">
                <a:solidFill>
                  <a:schemeClr val="tx1"/>
                </a:solidFill>
              </a:rPr>
              <a:t> vs </a:t>
            </a:r>
            <a:r>
              <a:rPr lang="en-US" i="1">
                <a:solidFill>
                  <a:schemeClr val="tx1"/>
                </a:solidFill>
              </a:rPr>
              <a:t>t</a:t>
            </a:r>
          </a:p>
        </c:rich>
      </c:tx>
      <c:layout>
        <c:manualLayout>
          <c:xMode val="edge"/>
          <c:yMode val="edge"/>
          <c:x val="0.49084707109966136"/>
          <c:y val="2.4074074074074074E-2"/>
        </c:manualLayout>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3551137357830267"/>
          <c:y val="0.13799759405074366"/>
          <c:w val="0.76657195975503056"/>
          <c:h val="0.71001968503937007"/>
        </c:manualLayout>
      </c:layout>
      <c:scatterChart>
        <c:scatterStyle val="lineMarker"/>
        <c:varyColors val="0"/>
        <c:ser>
          <c:idx val="0"/>
          <c:order val="0"/>
          <c:spPr>
            <a:ln w="19050" cap="rnd">
              <a:noFill/>
              <a:round/>
            </a:ln>
            <a:effectLst/>
          </c:spPr>
          <c:marker>
            <c:symbol val="circle"/>
            <c:size val="5"/>
            <c:spPr>
              <a:solidFill>
                <a:srgbClr val="0000FF"/>
              </a:solidFill>
              <a:ln w="9525">
                <a:solidFill>
                  <a:srgbClr val="0000FF"/>
                </a:solidFill>
              </a:ln>
              <a:effectLst/>
            </c:spPr>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Sheet1!$C$5:$C$35</c:f>
              <c:numCache>
                <c:formatCode>0.0</c:formatCode>
                <c:ptCount val="31"/>
                <c:pt idx="1">
                  <c:v>0.75000000075000006</c:v>
                </c:pt>
                <c:pt idx="2">
                  <c:v>1.0500000010499997</c:v>
                </c:pt>
                <c:pt idx="3">
                  <c:v>1.5000000015000001</c:v>
                </c:pt>
                <c:pt idx="4">
                  <c:v>1.65000000165</c:v>
                </c:pt>
                <c:pt idx="5">
                  <c:v>1.9500000019500003</c:v>
                </c:pt>
                <c:pt idx="6">
                  <c:v>2.4000000023999992</c:v>
                </c:pt>
                <c:pt idx="7">
                  <c:v>2.1000000020999998</c:v>
                </c:pt>
                <c:pt idx="8">
                  <c:v>3.0000000030000007</c:v>
                </c:pt>
                <c:pt idx="9">
                  <c:v>4.0500000040499975</c:v>
                </c:pt>
                <c:pt idx="10">
                  <c:v>3.6000000036000008</c:v>
                </c:pt>
                <c:pt idx="11">
                  <c:v>3.8111297185347297</c:v>
                </c:pt>
                <c:pt idx="12">
                  <c:v>4.3501064523156172</c:v>
                </c:pt>
                <c:pt idx="13">
                  <c:v>4.4509577645469873</c:v>
                </c:pt>
                <c:pt idx="14">
                  <c:v>4.0447862778122028</c:v>
                </c:pt>
                <c:pt idx="15">
                  <c:v>3.8461882722135647</c:v>
                </c:pt>
                <c:pt idx="16">
                  <c:v>3.9949258280058588</c:v>
                </c:pt>
                <c:pt idx="17">
                  <c:v>3.7287241324253002</c:v>
                </c:pt>
                <c:pt idx="18">
                  <c:v>3.6899360053011687</c:v>
                </c:pt>
                <c:pt idx="19">
                  <c:v>3.9526084333731597</c:v>
                </c:pt>
                <c:pt idx="20">
                  <c:v>3.9932572884734392</c:v>
                </c:pt>
                <c:pt idx="21">
                  <c:v>4.2379322241898123</c:v>
                </c:pt>
                <c:pt idx="22">
                  <c:v>4.4482467172400275</c:v>
                </c:pt>
                <c:pt idx="23">
                  <c:v>4.0617616370115437</c:v>
                </c:pt>
                <c:pt idx="24">
                  <c:v>4.0311661754663088</c:v>
                </c:pt>
                <c:pt idx="25">
                  <c:v>4.6071252548387651</c:v>
                </c:pt>
                <c:pt idx="26">
                  <c:v>4.5528894959681923</c:v>
                </c:pt>
                <c:pt idx="27">
                  <c:v>4.2167764374299024</c:v>
                </c:pt>
                <c:pt idx="28">
                  <c:v>4.5187885441320104</c:v>
                </c:pt>
                <c:pt idx="29">
                  <c:v>4.7484883162995608</c:v>
                </c:pt>
              </c:numCache>
            </c:numRef>
          </c:yVal>
          <c:smooth val="0"/>
          <c:extLst>
            <c:ext xmlns:c16="http://schemas.microsoft.com/office/drawing/2014/chart" uri="{C3380CC4-5D6E-409C-BE32-E72D297353CC}">
              <c16:uniqueId val="{00000000-E4C1-4F3B-9E83-CE03076C3E12}"/>
            </c:ext>
          </c:extLst>
        </c:ser>
        <c:dLbls>
          <c:showLegendKey val="0"/>
          <c:showVal val="0"/>
          <c:showCatName val="0"/>
          <c:showSerName val="0"/>
          <c:showPercent val="0"/>
          <c:showBubbleSize val="0"/>
        </c:dLbls>
        <c:axId val="359856776"/>
        <c:axId val="367066568"/>
      </c:scatterChart>
      <c:valAx>
        <c:axId val="359856776"/>
        <c:scaling>
          <c:orientation val="minMax"/>
          <c:max val="1"/>
        </c:scaling>
        <c:delete val="0"/>
        <c:axPos val="b"/>
        <c:majorGridlines>
          <c:spPr>
            <a:ln w="6350" cap="flat" cmpd="sng" algn="ctr">
              <a:solidFill>
                <a:sysClr val="window" lastClr="FFFFFF">
                  <a:lumMod val="95000"/>
                </a:sysClr>
              </a:solidFill>
              <a:prstDash val="dash"/>
              <a:round/>
            </a:ln>
            <a:effectLst/>
          </c:spPr>
        </c:majorGridlines>
        <c:title>
          <c:tx>
            <c:rich>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t</a:t>
                </a:r>
                <a:r>
                  <a:rPr lang="en-US">
                    <a:solidFill>
                      <a:schemeClr val="tx1"/>
                    </a:solidFill>
                  </a:rPr>
                  <a:t> (s)</a:t>
                </a:r>
              </a:p>
            </c:rich>
          </c:tx>
          <c:layout>
            <c:manualLayout>
              <c:xMode val="edge"/>
              <c:yMode val="edge"/>
              <c:x val="0.90978454613271975"/>
              <c:y val="0.7915046458178161"/>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67066568"/>
        <c:crosses val="autoZero"/>
        <c:crossBetween val="midCat"/>
        <c:majorUnit val="0.2"/>
        <c:minorUnit val="5.000000000000001E-2"/>
      </c:valAx>
      <c:valAx>
        <c:axId val="367066568"/>
        <c:scaling>
          <c:orientation val="minMax"/>
        </c:scaling>
        <c:delete val="0"/>
        <c:axPos val="l"/>
        <c:majorGridlines>
          <c:spPr>
            <a:ln w="6350" cap="flat" cmpd="sng" algn="ctr">
              <a:solidFill>
                <a:sysClr val="window" lastClr="FFFFFF">
                  <a:lumMod val="95000"/>
                </a:sysClr>
              </a:solidFill>
              <a:prstDash val="dash"/>
              <a:round/>
            </a:ln>
            <a:effectLst/>
          </c:spPr>
        </c:majorGridlines>
        <c:title>
          <c:tx>
            <c:rich>
              <a:bodyPr rot="0" spcFirstLastPara="1" vertOverflow="ellipsis"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i="1" dirty="0">
                    <a:solidFill>
                      <a:schemeClr val="tx1"/>
                    </a:solidFill>
                  </a:rPr>
                  <a:t>v</a:t>
                </a:r>
                <a:r>
                  <a:rPr lang="en-US" dirty="0">
                    <a:solidFill>
                      <a:schemeClr val="tx1"/>
                    </a:solidFill>
                  </a:rPr>
                  <a:t> (cm/s)</a:t>
                </a:r>
              </a:p>
            </c:rich>
          </c:tx>
          <c:layout>
            <c:manualLayout>
              <c:xMode val="edge"/>
              <c:yMode val="edge"/>
              <c:x val="0.11111114756489071"/>
              <c:y val="3.0964100401577228E-2"/>
            </c:manualLayout>
          </c:layout>
          <c:overlay val="0"/>
          <c:spPr>
            <a:noFill/>
            <a:ln>
              <a:noFill/>
            </a:ln>
            <a:effectLst/>
          </c:spPr>
          <c:txPr>
            <a:bodyPr rot="0" spcFirstLastPara="1" vertOverflow="ellipsis"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59856776"/>
        <c:crosses val="autoZero"/>
        <c:crossBetween val="midCat"/>
      </c:valAx>
      <c:spPr>
        <a:noFill/>
        <a:ln>
          <a:noFill/>
        </a:ln>
        <a:effectLst/>
      </c:spPr>
    </c:plotArea>
    <c:plotVisOnly val="1"/>
    <c:dispBlanksAs val="gap"/>
    <c:showDLblsOverMax val="0"/>
  </c:chart>
  <c:spPr>
    <a:noFill/>
    <a:ln>
      <a:noFill/>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4">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x</a:t>
            </a:r>
            <a:r>
              <a:rPr lang="en-US">
                <a:solidFill>
                  <a:schemeClr val="tx1"/>
                </a:solidFill>
              </a:rPr>
              <a:t> vs </a:t>
            </a:r>
            <a:r>
              <a:rPr lang="en-US" i="1">
                <a:solidFill>
                  <a:schemeClr val="tx1"/>
                </a:solidFill>
              </a:rPr>
              <a:t>t</a:t>
            </a:r>
          </a:p>
        </c:rich>
      </c:tx>
      <c:layout>
        <c:manualLayout>
          <c:xMode val="edge"/>
          <c:yMode val="edge"/>
          <c:x val="0.488763737595451"/>
          <c:y val="2.9629629629629631E-2"/>
        </c:manualLayout>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3342807852920591"/>
          <c:y val="0.13799762329174092"/>
          <c:w val="0.76657195975503056"/>
          <c:h val="0.71001968503937007"/>
        </c:manualLayout>
      </c:layout>
      <c:scatterChart>
        <c:scatterStyle val="lineMarker"/>
        <c:varyColors val="0"/>
        <c:ser>
          <c:idx val="0"/>
          <c:order val="0"/>
          <c:spPr>
            <a:ln w="19050" cap="rnd">
              <a:noFill/>
              <a:round/>
            </a:ln>
            <a:effectLst/>
          </c:spPr>
          <c:marker>
            <c:symbol val="circle"/>
            <c:size val="5"/>
            <c:spPr>
              <a:solidFill>
                <a:srgbClr val="0000FF"/>
              </a:solidFill>
              <a:ln w="9525">
                <a:solidFill>
                  <a:srgbClr val="0000FF"/>
                </a:solidFill>
              </a:ln>
              <a:effectLst/>
            </c:spPr>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Sheet1!$B$5:$B$35</c:f>
              <c:numCache>
                <c:formatCode>0.00</c:formatCode>
                <c:ptCount val="31"/>
                <c:pt idx="0">
                  <c:v>0</c:v>
                </c:pt>
                <c:pt idx="1">
                  <c:v>0.02</c:v>
                </c:pt>
                <c:pt idx="2">
                  <c:v>0.05</c:v>
                </c:pt>
                <c:pt idx="3">
                  <c:v>0.09</c:v>
                </c:pt>
                <c:pt idx="4">
                  <c:v>0.15</c:v>
                </c:pt>
                <c:pt idx="5">
                  <c:v>0.2</c:v>
                </c:pt>
                <c:pt idx="6">
                  <c:v>0.28000000000000003</c:v>
                </c:pt>
                <c:pt idx="7">
                  <c:v>0.36</c:v>
                </c:pt>
                <c:pt idx="8">
                  <c:v>0.42</c:v>
                </c:pt>
                <c:pt idx="9">
                  <c:v>0.56000000000000005</c:v>
                </c:pt>
                <c:pt idx="10">
                  <c:v>0.69</c:v>
                </c:pt>
                <c:pt idx="11">
                  <c:v>0.8</c:v>
                </c:pt>
                <c:pt idx="12">
                  <c:v>0.94407531431490654</c:v>
                </c:pt>
                <c:pt idx="13">
                  <c:v>1.090007096531034</c:v>
                </c:pt>
                <c:pt idx="14">
                  <c:v>1.240805831654642</c:v>
                </c:pt>
                <c:pt idx="15">
                  <c:v>1.3596595147821953</c:v>
                </c:pt>
                <c:pt idx="16">
                  <c:v>1.4972183828791334</c:v>
                </c:pt>
                <c:pt idx="17">
                  <c:v>1.625987903049591</c:v>
                </c:pt>
                <c:pt idx="18">
                  <c:v>1.7457999914589055</c:v>
                </c:pt>
                <c:pt idx="19">
                  <c:v>1.8719836364903397</c:v>
                </c:pt>
                <c:pt idx="20">
                  <c:v>2.0093072200869422</c:v>
                </c:pt>
                <c:pt idx="21">
                  <c:v>2.1382007887890184</c:v>
                </c:pt>
                <c:pt idx="22">
                  <c:v>2.2918360347504008</c:v>
                </c:pt>
                <c:pt idx="23">
                  <c:v>2.4347505696418037</c:v>
                </c:pt>
                <c:pt idx="24">
                  <c:v>2.5626201436137195</c:v>
                </c:pt>
                <c:pt idx="25">
                  <c:v>2.7034949810708131</c:v>
                </c:pt>
                <c:pt idx="26">
                  <c:v>2.8697618269624954</c:v>
                </c:pt>
                <c:pt idx="27">
                  <c:v>3.0070209471651665</c:v>
                </c:pt>
                <c:pt idx="28">
                  <c:v>3.1508802558433708</c:v>
                </c:pt>
                <c:pt idx="29">
                  <c:v>3.3082735164727151</c:v>
                </c:pt>
                <c:pt idx="30">
                  <c:v>3.4674461432801089</c:v>
                </c:pt>
              </c:numCache>
            </c:numRef>
          </c:yVal>
          <c:smooth val="0"/>
          <c:extLst>
            <c:ext xmlns:c16="http://schemas.microsoft.com/office/drawing/2014/chart" uri="{C3380CC4-5D6E-409C-BE32-E72D297353CC}">
              <c16:uniqueId val="{00000000-269A-4599-8CC4-E084C539BB78}"/>
            </c:ext>
          </c:extLst>
        </c:ser>
        <c:dLbls>
          <c:showLegendKey val="0"/>
          <c:showVal val="0"/>
          <c:showCatName val="0"/>
          <c:showSerName val="0"/>
          <c:showPercent val="0"/>
          <c:showBubbleSize val="0"/>
        </c:dLbls>
        <c:axId val="335190528"/>
        <c:axId val="335190920"/>
      </c:scatterChart>
      <c:valAx>
        <c:axId val="335190528"/>
        <c:scaling>
          <c:orientation val="minMax"/>
          <c:max val="1"/>
        </c:scaling>
        <c:delete val="0"/>
        <c:axPos val="b"/>
        <c:majorGridlines>
          <c:spPr>
            <a:ln w="6350" cap="flat" cmpd="sng" algn="ctr">
              <a:solidFill>
                <a:schemeClr val="bg1">
                  <a:lumMod val="95000"/>
                </a:schemeClr>
              </a:solidFill>
              <a:prstDash val="dash"/>
              <a:round/>
            </a:ln>
            <a:effectLst/>
          </c:spPr>
        </c:majorGridlines>
        <c:title>
          <c:tx>
            <c:rich>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t</a:t>
                </a:r>
                <a:r>
                  <a:rPr lang="en-US">
                    <a:solidFill>
                      <a:schemeClr val="tx1"/>
                    </a:solidFill>
                  </a:rPr>
                  <a:t> (s)</a:t>
                </a:r>
              </a:p>
            </c:rich>
          </c:tx>
          <c:layout>
            <c:manualLayout>
              <c:xMode val="edge"/>
              <c:yMode val="edge"/>
              <c:x val="0.92158201456545397"/>
              <c:y val="0.8217592592592593"/>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0" sourceLinked="0"/>
        <c:majorTickMark val="cross"/>
        <c:minorTickMark val="in"/>
        <c:tickLblPos val="nextTo"/>
        <c:spPr>
          <a:noFill/>
          <a:ln w="12700"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0920"/>
        <c:crosses val="autoZero"/>
        <c:crossBetween val="midCat"/>
        <c:majorUnit val="0.2"/>
        <c:minorUnit val="5.000000000000001E-2"/>
      </c:valAx>
      <c:valAx>
        <c:axId val="335190920"/>
        <c:scaling>
          <c:orientation val="minMax"/>
        </c:scaling>
        <c:delete val="0"/>
        <c:axPos val="l"/>
        <c:majorGridlines>
          <c:spPr>
            <a:ln w="6350" cap="flat" cmpd="sng" algn="ctr">
              <a:solidFill>
                <a:schemeClr val="bg1">
                  <a:lumMod val="95000"/>
                </a:schemeClr>
              </a:solidFill>
              <a:prstDash val="dash"/>
              <a:round/>
            </a:ln>
            <a:effectLst/>
          </c:spPr>
        </c:majorGridlines>
        <c:title>
          <c:tx>
            <c:rich>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x</a:t>
                </a:r>
                <a:r>
                  <a:rPr lang="en-US">
                    <a:solidFill>
                      <a:schemeClr val="tx1"/>
                    </a:solidFill>
                  </a:rPr>
                  <a:t> (cm)</a:t>
                </a:r>
              </a:p>
            </c:rich>
          </c:tx>
          <c:layout>
            <c:manualLayout>
              <c:xMode val="edge"/>
              <c:yMode val="edge"/>
              <c:x val="0.10590281380436464"/>
              <c:y val="3.1960410028960564E-4"/>
            </c:manualLayout>
          </c:layout>
          <c:overlay val="0"/>
          <c:spPr>
            <a:noFill/>
            <a:ln>
              <a:noFill/>
            </a:ln>
            <a:effectLst/>
          </c:spPr>
          <c:txPr>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 sourceLinked="0"/>
        <c:majorTickMark val="cross"/>
        <c:minorTickMark val="in"/>
        <c:tickLblPos val="nextTo"/>
        <c:spPr>
          <a:noFill/>
          <a:ln w="12700"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0528"/>
        <c:crosses val="autoZero"/>
        <c:crossBetween val="midCat"/>
        <c:majorUnit val="1"/>
      </c:valAx>
      <c:spPr>
        <a:noFill/>
        <a:ln>
          <a:noFill/>
        </a:ln>
        <a:effectLst/>
      </c:spPr>
    </c:plotArea>
    <c:plotVisOnly val="1"/>
    <c:dispBlanksAs val="gap"/>
    <c:showDLblsOverMax val="0"/>
  </c:chart>
  <c:spPr>
    <a:noFill/>
    <a:ln>
      <a:noFill/>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v</a:t>
            </a:r>
            <a:r>
              <a:rPr lang="en-US">
                <a:solidFill>
                  <a:schemeClr val="tx1"/>
                </a:solidFill>
              </a:rPr>
              <a:t> vs </a:t>
            </a:r>
            <a:r>
              <a:rPr lang="en-US" i="1">
                <a:solidFill>
                  <a:schemeClr val="tx1"/>
                </a:solidFill>
              </a:rPr>
              <a:t>t</a:t>
            </a:r>
          </a:p>
        </c:rich>
      </c:tx>
      <c:layout>
        <c:manualLayout>
          <c:xMode val="edge"/>
          <c:yMode val="edge"/>
          <c:x val="0.49084707109966136"/>
          <c:y val="2.4074074074074074E-2"/>
        </c:manualLayout>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3551137357830267"/>
          <c:y val="0.13799759405074366"/>
          <c:w val="0.76657195975503056"/>
          <c:h val="0.71001968503937007"/>
        </c:manualLayout>
      </c:layout>
      <c:scatterChart>
        <c:scatterStyle val="lineMarker"/>
        <c:varyColors val="0"/>
        <c:ser>
          <c:idx val="0"/>
          <c:order val="0"/>
          <c:spPr>
            <a:ln w="19050" cap="rnd">
              <a:noFill/>
              <a:round/>
            </a:ln>
            <a:effectLst/>
          </c:spPr>
          <c:marker>
            <c:symbol val="circle"/>
            <c:size val="5"/>
            <c:spPr>
              <a:solidFill>
                <a:srgbClr val="0000FF"/>
              </a:solidFill>
              <a:ln w="9525">
                <a:solidFill>
                  <a:srgbClr val="0000FF"/>
                </a:solidFill>
              </a:ln>
              <a:effectLst/>
            </c:spPr>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Sheet1!$C$5:$C$35</c:f>
              <c:numCache>
                <c:formatCode>0.0</c:formatCode>
                <c:ptCount val="31"/>
                <c:pt idx="1">
                  <c:v>0.75000000075000006</c:v>
                </c:pt>
                <c:pt idx="2">
                  <c:v>1.0500000010499997</c:v>
                </c:pt>
                <c:pt idx="3">
                  <c:v>1.5000000015000001</c:v>
                </c:pt>
                <c:pt idx="4">
                  <c:v>1.65000000165</c:v>
                </c:pt>
                <c:pt idx="5">
                  <c:v>1.9500000019500003</c:v>
                </c:pt>
                <c:pt idx="6">
                  <c:v>2.4000000023999992</c:v>
                </c:pt>
                <c:pt idx="7">
                  <c:v>2.1000000020999998</c:v>
                </c:pt>
                <c:pt idx="8">
                  <c:v>3.0000000030000007</c:v>
                </c:pt>
                <c:pt idx="9">
                  <c:v>4.0500000040499975</c:v>
                </c:pt>
                <c:pt idx="10">
                  <c:v>3.6000000036000008</c:v>
                </c:pt>
                <c:pt idx="11">
                  <c:v>3.8111297185347297</c:v>
                </c:pt>
                <c:pt idx="12">
                  <c:v>4.3501064523156172</c:v>
                </c:pt>
                <c:pt idx="13">
                  <c:v>4.4509577645469873</c:v>
                </c:pt>
                <c:pt idx="14">
                  <c:v>4.0447862778122028</c:v>
                </c:pt>
                <c:pt idx="15">
                  <c:v>3.8461882722135647</c:v>
                </c:pt>
                <c:pt idx="16">
                  <c:v>3.9949258280058588</c:v>
                </c:pt>
                <c:pt idx="17">
                  <c:v>3.7287241324253002</c:v>
                </c:pt>
                <c:pt idx="18">
                  <c:v>3.6899360053011687</c:v>
                </c:pt>
                <c:pt idx="19">
                  <c:v>3.9526084333731597</c:v>
                </c:pt>
                <c:pt idx="20">
                  <c:v>3.9932572884734392</c:v>
                </c:pt>
                <c:pt idx="21">
                  <c:v>4.2379322241898123</c:v>
                </c:pt>
                <c:pt idx="22">
                  <c:v>4.4482467172400275</c:v>
                </c:pt>
                <c:pt idx="23">
                  <c:v>4.0617616370115437</c:v>
                </c:pt>
                <c:pt idx="24">
                  <c:v>4.0311661754663088</c:v>
                </c:pt>
                <c:pt idx="25">
                  <c:v>4.6071252548387651</c:v>
                </c:pt>
                <c:pt idx="26">
                  <c:v>4.5528894959681923</c:v>
                </c:pt>
                <c:pt idx="27">
                  <c:v>4.2167764374299024</c:v>
                </c:pt>
                <c:pt idx="28">
                  <c:v>4.5187885441320104</c:v>
                </c:pt>
                <c:pt idx="29">
                  <c:v>4.7484883162995608</c:v>
                </c:pt>
              </c:numCache>
            </c:numRef>
          </c:yVal>
          <c:smooth val="0"/>
          <c:extLst>
            <c:ext xmlns:c16="http://schemas.microsoft.com/office/drawing/2014/chart" uri="{C3380CC4-5D6E-409C-BE32-E72D297353CC}">
              <c16:uniqueId val="{00000000-E4C1-4F3B-9E83-CE03076C3E12}"/>
            </c:ext>
          </c:extLst>
        </c:ser>
        <c:dLbls>
          <c:showLegendKey val="0"/>
          <c:showVal val="0"/>
          <c:showCatName val="0"/>
          <c:showSerName val="0"/>
          <c:showPercent val="0"/>
          <c:showBubbleSize val="0"/>
        </c:dLbls>
        <c:axId val="359856776"/>
        <c:axId val="367066568"/>
      </c:scatterChart>
      <c:valAx>
        <c:axId val="359856776"/>
        <c:scaling>
          <c:orientation val="minMax"/>
          <c:max val="1"/>
        </c:scaling>
        <c:delete val="0"/>
        <c:axPos val="b"/>
        <c:majorGridlines>
          <c:spPr>
            <a:ln w="6350" cap="flat" cmpd="sng" algn="ctr">
              <a:solidFill>
                <a:sysClr val="window" lastClr="FFFFFF">
                  <a:lumMod val="95000"/>
                </a:sysClr>
              </a:solidFill>
              <a:prstDash val="dash"/>
              <a:round/>
            </a:ln>
            <a:effectLst/>
          </c:spPr>
        </c:majorGridlines>
        <c:title>
          <c:tx>
            <c:rich>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t</a:t>
                </a:r>
                <a:r>
                  <a:rPr lang="en-US">
                    <a:solidFill>
                      <a:schemeClr val="tx1"/>
                    </a:solidFill>
                  </a:rPr>
                  <a:t> (s)</a:t>
                </a:r>
              </a:p>
            </c:rich>
          </c:tx>
          <c:layout>
            <c:manualLayout>
              <c:xMode val="edge"/>
              <c:yMode val="edge"/>
              <c:x val="0.90978454613271975"/>
              <c:y val="0.7915046458178161"/>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67066568"/>
        <c:crosses val="autoZero"/>
        <c:crossBetween val="midCat"/>
        <c:majorUnit val="0.2"/>
        <c:minorUnit val="5.000000000000001E-2"/>
      </c:valAx>
      <c:valAx>
        <c:axId val="367066568"/>
        <c:scaling>
          <c:orientation val="minMax"/>
        </c:scaling>
        <c:delete val="0"/>
        <c:axPos val="l"/>
        <c:majorGridlines>
          <c:spPr>
            <a:ln w="6350" cap="flat" cmpd="sng" algn="ctr">
              <a:solidFill>
                <a:sysClr val="window" lastClr="FFFFFF">
                  <a:lumMod val="95000"/>
                </a:sysClr>
              </a:solidFill>
              <a:prstDash val="dash"/>
              <a:round/>
            </a:ln>
            <a:effectLst/>
          </c:spPr>
        </c:majorGridlines>
        <c:title>
          <c:tx>
            <c:rich>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dirty="0">
                    <a:solidFill>
                      <a:schemeClr val="tx1"/>
                    </a:solidFill>
                  </a:rPr>
                  <a:t>v</a:t>
                </a:r>
                <a:r>
                  <a:rPr lang="en-US" dirty="0">
                    <a:solidFill>
                      <a:schemeClr val="tx1"/>
                    </a:solidFill>
                  </a:rPr>
                  <a:t> (cm/s)</a:t>
                </a:r>
              </a:p>
            </c:rich>
          </c:tx>
          <c:layout>
            <c:manualLayout>
              <c:xMode val="edge"/>
              <c:yMode val="edge"/>
              <c:x val="0.11111114756489071"/>
              <c:y val="3.0964100401577228E-2"/>
            </c:manualLayout>
          </c:layout>
          <c:overlay val="0"/>
          <c:spPr>
            <a:noFill/>
            <a:ln>
              <a:noFill/>
            </a:ln>
            <a:effectLst/>
          </c:spPr>
          <c:txPr>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59856776"/>
        <c:crosses val="autoZero"/>
        <c:crossBetween val="midCat"/>
      </c:valAx>
      <c:spPr>
        <a:noFill/>
        <a:ln>
          <a:noFill/>
        </a:ln>
        <a:effectLst/>
      </c:spPr>
    </c:plotArea>
    <c:plotVisOnly val="1"/>
    <c:dispBlanksAs val="gap"/>
    <c:showDLblsOverMax val="0"/>
  </c:chart>
  <c:spPr>
    <a:noFill/>
    <a:ln>
      <a:noFill/>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4">
    <c:autoUpdate val="0"/>
  </c:externalData>
  <c:userShapes r:id="rId5"/>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x</a:t>
            </a:r>
            <a:r>
              <a:rPr lang="en-US">
                <a:solidFill>
                  <a:schemeClr val="tx1"/>
                </a:solidFill>
              </a:rPr>
              <a:t> vs </a:t>
            </a:r>
            <a:r>
              <a:rPr lang="en-US" i="1">
                <a:solidFill>
                  <a:schemeClr val="tx1"/>
                </a:solidFill>
              </a:rPr>
              <a:t>t</a:t>
            </a:r>
          </a:p>
        </c:rich>
      </c:tx>
      <c:layout>
        <c:manualLayout>
          <c:xMode val="edge"/>
          <c:yMode val="edge"/>
          <c:x val="0.488763737595451"/>
          <c:y val="2.9629629629629631E-2"/>
        </c:manualLayout>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3342807852920591"/>
          <c:y val="0.13799762329174092"/>
          <c:w val="0.76657195975503056"/>
          <c:h val="0.71001968503937007"/>
        </c:manualLayout>
      </c:layout>
      <c:scatterChart>
        <c:scatterStyle val="lineMarker"/>
        <c:varyColors val="0"/>
        <c:ser>
          <c:idx val="0"/>
          <c:order val="0"/>
          <c:spPr>
            <a:ln w="19050" cap="rnd">
              <a:noFill/>
              <a:round/>
            </a:ln>
            <a:effectLst/>
          </c:spPr>
          <c:marker>
            <c:symbol val="circle"/>
            <c:size val="5"/>
            <c:spPr>
              <a:solidFill>
                <a:srgbClr val="0000FF"/>
              </a:solidFill>
              <a:ln w="9525">
                <a:solidFill>
                  <a:srgbClr val="0000FF"/>
                </a:solidFill>
              </a:ln>
              <a:effectLst/>
            </c:spPr>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Sheet1!$B$5:$B$35</c:f>
              <c:numCache>
                <c:formatCode>0.00</c:formatCode>
                <c:ptCount val="31"/>
                <c:pt idx="0">
                  <c:v>0</c:v>
                </c:pt>
                <c:pt idx="1">
                  <c:v>0.02</c:v>
                </c:pt>
                <c:pt idx="2">
                  <c:v>0.05</c:v>
                </c:pt>
                <c:pt idx="3">
                  <c:v>0.09</c:v>
                </c:pt>
                <c:pt idx="4">
                  <c:v>0.15</c:v>
                </c:pt>
                <c:pt idx="5">
                  <c:v>0.2</c:v>
                </c:pt>
                <c:pt idx="6">
                  <c:v>0.28000000000000003</c:v>
                </c:pt>
                <c:pt idx="7">
                  <c:v>0.36</c:v>
                </c:pt>
                <c:pt idx="8">
                  <c:v>0.42</c:v>
                </c:pt>
                <c:pt idx="9">
                  <c:v>0.56000000000000005</c:v>
                </c:pt>
                <c:pt idx="10">
                  <c:v>0.69</c:v>
                </c:pt>
                <c:pt idx="11">
                  <c:v>0.8</c:v>
                </c:pt>
                <c:pt idx="12">
                  <c:v>0.94407531431490654</c:v>
                </c:pt>
                <c:pt idx="13">
                  <c:v>1.090007096531034</c:v>
                </c:pt>
                <c:pt idx="14">
                  <c:v>1.240805831654642</c:v>
                </c:pt>
                <c:pt idx="15">
                  <c:v>1.3596595147821953</c:v>
                </c:pt>
                <c:pt idx="16">
                  <c:v>1.4972183828791334</c:v>
                </c:pt>
                <c:pt idx="17">
                  <c:v>1.625987903049591</c:v>
                </c:pt>
                <c:pt idx="18">
                  <c:v>1.7457999914589055</c:v>
                </c:pt>
                <c:pt idx="19">
                  <c:v>1.8719836364903397</c:v>
                </c:pt>
                <c:pt idx="20">
                  <c:v>2.0093072200869422</c:v>
                </c:pt>
                <c:pt idx="21">
                  <c:v>2.1382007887890184</c:v>
                </c:pt>
                <c:pt idx="22">
                  <c:v>2.2918360347504008</c:v>
                </c:pt>
                <c:pt idx="23">
                  <c:v>2.4347505696418037</c:v>
                </c:pt>
                <c:pt idx="24">
                  <c:v>2.5626201436137195</c:v>
                </c:pt>
                <c:pt idx="25">
                  <c:v>2.7034949810708131</c:v>
                </c:pt>
                <c:pt idx="26">
                  <c:v>2.8697618269624954</c:v>
                </c:pt>
                <c:pt idx="27">
                  <c:v>3.0070209471651665</c:v>
                </c:pt>
                <c:pt idx="28">
                  <c:v>3.1508802558433708</c:v>
                </c:pt>
                <c:pt idx="29">
                  <c:v>3.3082735164727151</c:v>
                </c:pt>
                <c:pt idx="30">
                  <c:v>3.4674461432801089</c:v>
                </c:pt>
              </c:numCache>
            </c:numRef>
          </c:yVal>
          <c:smooth val="0"/>
          <c:extLst>
            <c:ext xmlns:c16="http://schemas.microsoft.com/office/drawing/2014/chart" uri="{C3380CC4-5D6E-409C-BE32-E72D297353CC}">
              <c16:uniqueId val="{00000000-269A-4599-8CC4-E084C539BB78}"/>
            </c:ext>
          </c:extLst>
        </c:ser>
        <c:dLbls>
          <c:showLegendKey val="0"/>
          <c:showVal val="0"/>
          <c:showCatName val="0"/>
          <c:showSerName val="0"/>
          <c:showPercent val="0"/>
          <c:showBubbleSize val="0"/>
        </c:dLbls>
        <c:axId val="335190528"/>
        <c:axId val="335190920"/>
      </c:scatterChart>
      <c:valAx>
        <c:axId val="335190528"/>
        <c:scaling>
          <c:orientation val="minMax"/>
          <c:max val="1"/>
        </c:scaling>
        <c:delete val="0"/>
        <c:axPos val="b"/>
        <c:majorGridlines>
          <c:spPr>
            <a:ln w="6350" cap="flat" cmpd="sng" algn="ctr">
              <a:solidFill>
                <a:schemeClr val="bg1">
                  <a:lumMod val="95000"/>
                </a:schemeClr>
              </a:solidFill>
              <a:prstDash val="dash"/>
              <a:round/>
            </a:ln>
            <a:effectLst/>
          </c:spPr>
        </c:majorGridlines>
        <c:title>
          <c:tx>
            <c:rich>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t</a:t>
                </a:r>
                <a:r>
                  <a:rPr lang="en-US">
                    <a:solidFill>
                      <a:schemeClr val="tx1"/>
                    </a:solidFill>
                  </a:rPr>
                  <a:t> (s)</a:t>
                </a:r>
              </a:p>
            </c:rich>
          </c:tx>
          <c:layout>
            <c:manualLayout>
              <c:xMode val="edge"/>
              <c:yMode val="edge"/>
              <c:x val="0.92158201456545397"/>
              <c:y val="0.8217592592592593"/>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0" sourceLinked="0"/>
        <c:majorTickMark val="cross"/>
        <c:minorTickMark val="in"/>
        <c:tickLblPos val="nextTo"/>
        <c:spPr>
          <a:noFill/>
          <a:ln w="12700"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0920"/>
        <c:crosses val="autoZero"/>
        <c:crossBetween val="midCat"/>
        <c:majorUnit val="0.2"/>
      </c:valAx>
      <c:valAx>
        <c:axId val="335190920"/>
        <c:scaling>
          <c:orientation val="minMax"/>
        </c:scaling>
        <c:delete val="0"/>
        <c:axPos val="l"/>
        <c:majorGridlines>
          <c:spPr>
            <a:ln w="6350" cap="flat" cmpd="sng" algn="ctr">
              <a:solidFill>
                <a:schemeClr val="bg1">
                  <a:lumMod val="95000"/>
                </a:schemeClr>
              </a:solidFill>
              <a:prstDash val="dash"/>
              <a:round/>
            </a:ln>
            <a:effectLst/>
          </c:spPr>
        </c:majorGridlines>
        <c:title>
          <c:tx>
            <c:rich>
              <a:bodyPr rot="0" spcFirstLastPara="1" vertOverflow="ellipsis"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i="1" dirty="0">
                    <a:solidFill>
                      <a:schemeClr val="tx1"/>
                    </a:solidFill>
                  </a:rPr>
                  <a:t>x</a:t>
                </a:r>
                <a:r>
                  <a:rPr lang="en-US" dirty="0">
                    <a:solidFill>
                      <a:schemeClr val="tx1"/>
                    </a:solidFill>
                  </a:rPr>
                  <a:t> (cm)</a:t>
                </a:r>
              </a:p>
            </c:rich>
          </c:tx>
          <c:layout>
            <c:manualLayout>
              <c:xMode val="edge"/>
              <c:yMode val="edge"/>
              <c:x val="0.10590281380436464"/>
              <c:y val="3.1960410028960564E-4"/>
            </c:manualLayout>
          </c:layout>
          <c:overlay val="0"/>
          <c:spPr>
            <a:noFill/>
            <a:ln>
              <a:noFill/>
            </a:ln>
            <a:effectLst/>
          </c:spPr>
          <c:txPr>
            <a:bodyPr rot="0" spcFirstLastPara="1" vertOverflow="ellipsis"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0.0" sourceLinked="0"/>
        <c:majorTickMark val="cross"/>
        <c:minorTickMark val="in"/>
        <c:tickLblPos val="nextTo"/>
        <c:spPr>
          <a:noFill/>
          <a:ln w="12700"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0528"/>
        <c:crosses val="autoZero"/>
        <c:crossBetween val="midCat"/>
        <c:majorUnit val="1"/>
      </c:valAx>
      <c:spPr>
        <a:noFill/>
        <a:ln>
          <a:noFill/>
        </a:ln>
        <a:effectLst/>
      </c:spPr>
    </c:plotArea>
    <c:plotVisOnly val="1"/>
    <c:dispBlanksAs val="gap"/>
    <c:showDLblsOverMax val="0"/>
  </c:chart>
  <c:spPr>
    <a:noFill/>
    <a:ln>
      <a:noFill/>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3">
    <c:autoUpdate val="0"/>
  </c:externalData>
  <c:userShapes r:id="rId4"/>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v</a:t>
            </a:r>
            <a:r>
              <a:rPr lang="en-US">
                <a:solidFill>
                  <a:schemeClr val="tx1"/>
                </a:solidFill>
              </a:rPr>
              <a:t> vs </a:t>
            </a:r>
            <a:r>
              <a:rPr lang="en-US" i="1">
                <a:solidFill>
                  <a:schemeClr val="tx1"/>
                </a:solidFill>
              </a:rPr>
              <a:t>t</a:t>
            </a:r>
          </a:p>
        </c:rich>
      </c:tx>
      <c:layout>
        <c:manualLayout>
          <c:xMode val="edge"/>
          <c:yMode val="edge"/>
          <c:x val="0.49084707109966136"/>
          <c:y val="2.4074074074074074E-2"/>
        </c:manualLayout>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3551137357830267"/>
          <c:y val="0.13799759405074366"/>
          <c:w val="0.76657195975503056"/>
          <c:h val="0.71001968503937007"/>
        </c:manualLayout>
      </c:layout>
      <c:scatterChart>
        <c:scatterStyle val="lineMarker"/>
        <c:varyColors val="0"/>
        <c:ser>
          <c:idx val="0"/>
          <c:order val="0"/>
          <c:spPr>
            <a:ln w="19050" cap="rnd">
              <a:noFill/>
              <a:round/>
            </a:ln>
            <a:effectLst/>
          </c:spPr>
          <c:marker>
            <c:symbol val="circle"/>
            <c:size val="5"/>
            <c:spPr>
              <a:solidFill>
                <a:srgbClr val="0000FF"/>
              </a:solidFill>
              <a:ln w="9525">
                <a:solidFill>
                  <a:srgbClr val="0000FF"/>
                </a:solidFill>
              </a:ln>
              <a:effectLst/>
            </c:spPr>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Sheet1!$C$5:$C$35</c:f>
              <c:numCache>
                <c:formatCode>0.0</c:formatCode>
                <c:ptCount val="31"/>
                <c:pt idx="1">
                  <c:v>0.75000000075000006</c:v>
                </c:pt>
                <c:pt idx="2">
                  <c:v>1.0500000010499997</c:v>
                </c:pt>
                <c:pt idx="3">
                  <c:v>1.5000000015000001</c:v>
                </c:pt>
                <c:pt idx="4">
                  <c:v>1.65000000165</c:v>
                </c:pt>
                <c:pt idx="5">
                  <c:v>1.9500000019500003</c:v>
                </c:pt>
                <c:pt idx="6">
                  <c:v>2.4000000023999992</c:v>
                </c:pt>
                <c:pt idx="7">
                  <c:v>2.1000000020999998</c:v>
                </c:pt>
                <c:pt idx="8">
                  <c:v>3.0000000030000007</c:v>
                </c:pt>
                <c:pt idx="9">
                  <c:v>4.0500000040499975</c:v>
                </c:pt>
                <c:pt idx="10">
                  <c:v>3.6000000036000008</c:v>
                </c:pt>
                <c:pt idx="11">
                  <c:v>3.8111297185347297</c:v>
                </c:pt>
                <c:pt idx="12">
                  <c:v>4.3501064523156172</c:v>
                </c:pt>
                <c:pt idx="13">
                  <c:v>4.4509577645469873</c:v>
                </c:pt>
                <c:pt idx="14">
                  <c:v>4.0447862778122028</c:v>
                </c:pt>
                <c:pt idx="15">
                  <c:v>3.8461882722135647</c:v>
                </c:pt>
                <c:pt idx="16">
                  <c:v>3.9949258280058588</c:v>
                </c:pt>
                <c:pt idx="17">
                  <c:v>3.7287241324253002</c:v>
                </c:pt>
                <c:pt idx="18">
                  <c:v>3.6899360053011687</c:v>
                </c:pt>
                <c:pt idx="19">
                  <c:v>3.9526084333731597</c:v>
                </c:pt>
                <c:pt idx="20">
                  <c:v>3.9932572884734392</c:v>
                </c:pt>
                <c:pt idx="21">
                  <c:v>4.2379322241898123</c:v>
                </c:pt>
                <c:pt idx="22">
                  <c:v>4.4482467172400275</c:v>
                </c:pt>
                <c:pt idx="23">
                  <c:v>4.0617616370115437</c:v>
                </c:pt>
                <c:pt idx="24">
                  <c:v>4.0311661754663088</c:v>
                </c:pt>
                <c:pt idx="25">
                  <c:v>4.6071252548387651</c:v>
                </c:pt>
                <c:pt idx="26">
                  <c:v>4.5528894959681923</c:v>
                </c:pt>
                <c:pt idx="27">
                  <c:v>4.2167764374299024</c:v>
                </c:pt>
                <c:pt idx="28">
                  <c:v>4.5187885441320104</c:v>
                </c:pt>
                <c:pt idx="29">
                  <c:v>4.7484883162995608</c:v>
                </c:pt>
              </c:numCache>
            </c:numRef>
          </c:yVal>
          <c:smooth val="0"/>
          <c:extLst>
            <c:ext xmlns:c16="http://schemas.microsoft.com/office/drawing/2014/chart" uri="{C3380CC4-5D6E-409C-BE32-E72D297353CC}">
              <c16:uniqueId val="{00000000-E4C1-4F3B-9E83-CE03076C3E12}"/>
            </c:ext>
          </c:extLst>
        </c:ser>
        <c:dLbls>
          <c:showLegendKey val="0"/>
          <c:showVal val="0"/>
          <c:showCatName val="0"/>
          <c:showSerName val="0"/>
          <c:showPercent val="0"/>
          <c:showBubbleSize val="0"/>
        </c:dLbls>
        <c:axId val="359856776"/>
        <c:axId val="367066568"/>
      </c:scatterChart>
      <c:valAx>
        <c:axId val="359856776"/>
        <c:scaling>
          <c:orientation val="minMax"/>
          <c:max val="1"/>
        </c:scaling>
        <c:delete val="0"/>
        <c:axPos val="b"/>
        <c:majorGridlines>
          <c:spPr>
            <a:ln w="6350" cap="flat" cmpd="sng" algn="ctr">
              <a:solidFill>
                <a:sysClr val="window" lastClr="FFFFFF">
                  <a:lumMod val="95000"/>
                </a:sysClr>
              </a:solidFill>
              <a:prstDash val="dash"/>
              <a:round/>
            </a:ln>
            <a:effectLst/>
          </c:spPr>
        </c:majorGridlines>
        <c:title>
          <c:tx>
            <c:rich>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dirty="0">
                    <a:solidFill>
                      <a:schemeClr val="tx1"/>
                    </a:solidFill>
                  </a:rPr>
                  <a:t>t</a:t>
                </a:r>
                <a:r>
                  <a:rPr lang="en-US" dirty="0">
                    <a:solidFill>
                      <a:schemeClr val="tx1"/>
                    </a:solidFill>
                  </a:rPr>
                  <a:t> (s)</a:t>
                </a:r>
              </a:p>
            </c:rich>
          </c:tx>
          <c:layout>
            <c:manualLayout>
              <c:xMode val="edge"/>
              <c:yMode val="edge"/>
              <c:x val="0.90978454613271975"/>
              <c:y val="0.7915046458178161"/>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67066568"/>
        <c:crosses val="autoZero"/>
        <c:crossBetween val="midCat"/>
        <c:majorUnit val="0.2"/>
      </c:valAx>
      <c:valAx>
        <c:axId val="367066568"/>
        <c:scaling>
          <c:orientation val="minMax"/>
        </c:scaling>
        <c:delete val="0"/>
        <c:axPos val="l"/>
        <c:majorGridlines>
          <c:spPr>
            <a:ln w="6350" cap="flat" cmpd="sng" algn="ctr">
              <a:solidFill>
                <a:sysClr val="window" lastClr="FFFFFF">
                  <a:lumMod val="95000"/>
                </a:sysClr>
              </a:solidFill>
              <a:prstDash val="dash"/>
              <a:round/>
            </a:ln>
            <a:effectLst/>
          </c:spPr>
        </c:majorGridlines>
        <c:title>
          <c:tx>
            <c:rich>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dirty="0">
                    <a:solidFill>
                      <a:schemeClr val="tx1"/>
                    </a:solidFill>
                  </a:rPr>
                  <a:t>v</a:t>
                </a:r>
                <a:r>
                  <a:rPr lang="en-US" dirty="0">
                    <a:solidFill>
                      <a:schemeClr val="tx1"/>
                    </a:solidFill>
                  </a:rPr>
                  <a:t> (cm/s)</a:t>
                </a:r>
              </a:p>
            </c:rich>
          </c:tx>
          <c:layout>
            <c:manualLayout>
              <c:xMode val="edge"/>
              <c:yMode val="edge"/>
              <c:x val="0.11111114756489071"/>
              <c:y val="3.0964100401577228E-2"/>
            </c:manualLayout>
          </c:layout>
          <c:overlay val="0"/>
          <c:spPr>
            <a:noFill/>
            <a:ln>
              <a:noFill/>
            </a:ln>
            <a:effectLst/>
          </c:spPr>
          <c:txPr>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59856776"/>
        <c:crosses val="autoZero"/>
        <c:crossBetween val="midCat"/>
      </c:valAx>
      <c:spPr>
        <a:noFill/>
        <a:ln>
          <a:noFill/>
        </a:ln>
        <a:effectLst/>
      </c:spPr>
    </c:plotArea>
    <c:plotVisOnly val="1"/>
    <c:dispBlanksAs val="gap"/>
    <c:showDLblsOverMax val="0"/>
  </c:chart>
  <c:spPr>
    <a:noFill/>
    <a:ln>
      <a:noFill/>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4">
    <c:autoUpdate val="0"/>
  </c:externalData>
  <c:userShapes r:id="rId5"/>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x</a:t>
            </a:r>
            <a:r>
              <a:rPr lang="en-US">
                <a:solidFill>
                  <a:schemeClr val="tx1"/>
                </a:solidFill>
              </a:rPr>
              <a:t> vs </a:t>
            </a:r>
            <a:r>
              <a:rPr lang="en-US" i="1">
                <a:solidFill>
                  <a:schemeClr val="tx1"/>
                </a:solidFill>
              </a:rPr>
              <a:t>t</a:t>
            </a:r>
          </a:p>
        </c:rich>
      </c:tx>
      <c:layout>
        <c:manualLayout>
          <c:xMode val="edge"/>
          <c:yMode val="edge"/>
          <c:x val="0.488763737595451"/>
          <c:y val="2.9629629629629631E-2"/>
        </c:manualLayout>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3342807852920591"/>
          <c:y val="0.13799762329174092"/>
          <c:w val="0.76657195975503056"/>
          <c:h val="0.71001968503937007"/>
        </c:manualLayout>
      </c:layout>
      <c:scatterChart>
        <c:scatterStyle val="lineMarker"/>
        <c:varyColors val="0"/>
        <c:ser>
          <c:idx val="0"/>
          <c:order val="0"/>
          <c:spPr>
            <a:ln w="19050" cap="rnd">
              <a:noFill/>
              <a:round/>
            </a:ln>
            <a:effectLst/>
          </c:spPr>
          <c:marker>
            <c:symbol val="circle"/>
            <c:size val="5"/>
            <c:spPr>
              <a:solidFill>
                <a:srgbClr val="0000FF"/>
              </a:solidFill>
              <a:ln w="9525">
                <a:solidFill>
                  <a:srgbClr val="0000FF"/>
                </a:solidFill>
              </a:ln>
              <a:effectLst/>
            </c:spPr>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Sheet1!$B$5:$B$35</c:f>
              <c:numCache>
                <c:formatCode>0.00</c:formatCode>
                <c:ptCount val="31"/>
                <c:pt idx="0">
                  <c:v>0</c:v>
                </c:pt>
                <c:pt idx="1">
                  <c:v>0.02</c:v>
                </c:pt>
                <c:pt idx="2">
                  <c:v>0.05</c:v>
                </c:pt>
                <c:pt idx="3">
                  <c:v>0.09</c:v>
                </c:pt>
                <c:pt idx="4">
                  <c:v>0.15</c:v>
                </c:pt>
                <c:pt idx="5">
                  <c:v>0.2</c:v>
                </c:pt>
                <c:pt idx="6">
                  <c:v>0.28000000000000003</c:v>
                </c:pt>
                <c:pt idx="7">
                  <c:v>0.36</c:v>
                </c:pt>
                <c:pt idx="8">
                  <c:v>0.42</c:v>
                </c:pt>
                <c:pt idx="9">
                  <c:v>0.56000000000000005</c:v>
                </c:pt>
                <c:pt idx="10">
                  <c:v>0.69</c:v>
                </c:pt>
                <c:pt idx="11">
                  <c:v>0.8</c:v>
                </c:pt>
                <c:pt idx="12">
                  <c:v>0.94407531431490654</c:v>
                </c:pt>
                <c:pt idx="13">
                  <c:v>1.090007096531034</c:v>
                </c:pt>
                <c:pt idx="14">
                  <c:v>1.240805831654642</c:v>
                </c:pt>
                <c:pt idx="15">
                  <c:v>1.3596595147821953</c:v>
                </c:pt>
                <c:pt idx="16">
                  <c:v>1.4972183828791334</c:v>
                </c:pt>
                <c:pt idx="17">
                  <c:v>1.625987903049591</c:v>
                </c:pt>
                <c:pt idx="18">
                  <c:v>1.7457999914589055</c:v>
                </c:pt>
                <c:pt idx="19">
                  <c:v>1.8719836364903397</c:v>
                </c:pt>
                <c:pt idx="20">
                  <c:v>2.0093072200869422</c:v>
                </c:pt>
                <c:pt idx="21">
                  <c:v>2.1382007887890184</c:v>
                </c:pt>
                <c:pt idx="22">
                  <c:v>2.2918360347504008</c:v>
                </c:pt>
                <c:pt idx="23">
                  <c:v>2.4347505696418037</c:v>
                </c:pt>
                <c:pt idx="24">
                  <c:v>2.5626201436137195</c:v>
                </c:pt>
                <c:pt idx="25">
                  <c:v>2.7034949810708131</c:v>
                </c:pt>
                <c:pt idx="26">
                  <c:v>2.8697618269624954</c:v>
                </c:pt>
                <c:pt idx="27">
                  <c:v>3.0070209471651665</c:v>
                </c:pt>
                <c:pt idx="28">
                  <c:v>3.1508802558433708</c:v>
                </c:pt>
                <c:pt idx="29">
                  <c:v>3.3082735164727151</c:v>
                </c:pt>
                <c:pt idx="30">
                  <c:v>3.4674461432801089</c:v>
                </c:pt>
              </c:numCache>
            </c:numRef>
          </c:yVal>
          <c:smooth val="0"/>
          <c:extLst>
            <c:ext xmlns:c16="http://schemas.microsoft.com/office/drawing/2014/chart" uri="{C3380CC4-5D6E-409C-BE32-E72D297353CC}">
              <c16:uniqueId val="{00000000-269A-4599-8CC4-E084C539BB78}"/>
            </c:ext>
          </c:extLst>
        </c:ser>
        <c:dLbls>
          <c:showLegendKey val="0"/>
          <c:showVal val="0"/>
          <c:showCatName val="0"/>
          <c:showSerName val="0"/>
          <c:showPercent val="0"/>
          <c:showBubbleSize val="0"/>
        </c:dLbls>
        <c:axId val="335190528"/>
        <c:axId val="335190920"/>
      </c:scatterChart>
      <c:valAx>
        <c:axId val="335190528"/>
        <c:scaling>
          <c:orientation val="minMax"/>
          <c:max val="1"/>
        </c:scaling>
        <c:delete val="0"/>
        <c:axPos val="b"/>
        <c:majorGridlines>
          <c:spPr>
            <a:ln w="6350" cap="flat" cmpd="sng" algn="ctr">
              <a:solidFill>
                <a:schemeClr val="bg1">
                  <a:lumMod val="95000"/>
                </a:schemeClr>
              </a:solidFill>
              <a:prstDash val="dash"/>
              <a:round/>
            </a:ln>
            <a:effectLst/>
          </c:spPr>
        </c:majorGridlines>
        <c:title>
          <c:tx>
            <c:rich>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t</a:t>
                </a:r>
                <a:r>
                  <a:rPr lang="en-US">
                    <a:solidFill>
                      <a:schemeClr val="tx1"/>
                    </a:solidFill>
                  </a:rPr>
                  <a:t> (s)</a:t>
                </a:r>
              </a:p>
            </c:rich>
          </c:tx>
          <c:layout>
            <c:manualLayout>
              <c:xMode val="edge"/>
              <c:yMode val="edge"/>
              <c:x val="0.92158201456545397"/>
              <c:y val="0.8217592592592593"/>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0" sourceLinked="0"/>
        <c:majorTickMark val="cross"/>
        <c:minorTickMark val="in"/>
        <c:tickLblPos val="nextTo"/>
        <c:spPr>
          <a:noFill/>
          <a:ln w="12700"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0920"/>
        <c:crosses val="autoZero"/>
        <c:crossBetween val="midCat"/>
        <c:majorUnit val="0.2"/>
      </c:valAx>
      <c:valAx>
        <c:axId val="335190920"/>
        <c:scaling>
          <c:orientation val="minMax"/>
        </c:scaling>
        <c:delete val="0"/>
        <c:axPos val="l"/>
        <c:majorGridlines>
          <c:spPr>
            <a:ln w="6350" cap="flat" cmpd="sng" algn="ctr">
              <a:solidFill>
                <a:schemeClr val="bg1">
                  <a:lumMod val="95000"/>
                </a:schemeClr>
              </a:solidFill>
              <a:prstDash val="dash"/>
              <a:round/>
            </a:ln>
            <a:effectLst/>
          </c:spPr>
        </c:majorGridlines>
        <c:title>
          <c:tx>
            <c:rich>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x</a:t>
                </a:r>
                <a:r>
                  <a:rPr lang="en-US">
                    <a:solidFill>
                      <a:schemeClr val="tx1"/>
                    </a:solidFill>
                  </a:rPr>
                  <a:t> (cm)</a:t>
                </a:r>
              </a:p>
            </c:rich>
          </c:tx>
          <c:layout>
            <c:manualLayout>
              <c:xMode val="edge"/>
              <c:yMode val="edge"/>
              <c:x val="0.10590281380436464"/>
              <c:y val="3.1960410028960564E-4"/>
            </c:manualLayout>
          </c:layout>
          <c:overlay val="0"/>
          <c:spPr>
            <a:noFill/>
            <a:ln>
              <a:noFill/>
            </a:ln>
            <a:effectLst/>
          </c:spPr>
          <c:txPr>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 sourceLinked="0"/>
        <c:majorTickMark val="cross"/>
        <c:minorTickMark val="in"/>
        <c:tickLblPos val="nextTo"/>
        <c:spPr>
          <a:noFill/>
          <a:ln w="12700"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0528"/>
        <c:crosses val="autoZero"/>
        <c:crossBetween val="midCat"/>
        <c:majorUnit val="1"/>
      </c:valAx>
      <c:spPr>
        <a:noFill/>
        <a:ln>
          <a:noFill/>
        </a:ln>
        <a:effectLst/>
      </c:spPr>
    </c:plotArea>
    <c:plotVisOnly val="1"/>
    <c:dispBlanksAs val="gap"/>
    <c:showDLblsOverMax val="0"/>
  </c:chart>
  <c:spPr>
    <a:noFill/>
    <a:ln>
      <a:noFill/>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3">
    <c:autoUpdate val="0"/>
  </c:externalData>
  <c:userShapes r:id="rId4"/>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v</a:t>
            </a:r>
            <a:r>
              <a:rPr lang="en-US">
                <a:solidFill>
                  <a:schemeClr val="tx1"/>
                </a:solidFill>
              </a:rPr>
              <a:t> vs </a:t>
            </a:r>
            <a:r>
              <a:rPr lang="en-US" i="1">
                <a:solidFill>
                  <a:schemeClr val="tx1"/>
                </a:solidFill>
              </a:rPr>
              <a:t>t</a:t>
            </a:r>
          </a:p>
        </c:rich>
      </c:tx>
      <c:layout>
        <c:manualLayout>
          <c:xMode val="edge"/>
          <c:yMode val="edge"/>
          <c:x val="0.49084707109966136"/>
          <c:y val="2.4074074074074074E-2"/>
        </c:manualLayout>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3551137357830267"/>
          <c:y val="0.13799759405074366"/>
          <c:w val="0.76657195975503056"/>
          <c:h val="0.71001968503937007"/>
        </c:manualLayout>
      </c:layout>
      <c:scatterChart>
        <c:scatterStyle val="lineMarker"/>
        <c:varyColors val="0"/>
        <c:ser>
          <c:idx val="0"/>
          <c:order val="0"/>
          <c:spPr>
            <a:ln w="19050" cap="rnd">
              <a:noFill/>
              <a:round/>
            </a:ln>
            <a:effectLst/>
          </c:spPr>
          <c:marker>
            <c:symbol val="circle"/>
            <c:size val="5"/>
            <c:spPr>
              <a:solidFill>
                <a:srgbClr val="0000FF"/>
              </a:solidFill>
              <a:ln w="9525">
                <a:solidFill>
                  <a:srgbClr val="0000FF"/>
                </a:solidFill>
              </a:ln>
              <a:effectLst/>
            </c:spPr>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Sheet1!$C$5:$C$35</c:f>
              <c:numCache>
                <c:formatCode>0.0</c:formatCode>
                <c:ptCount val="31"/>
                <c:pt idx="1">
                  <c:v>0.75000000075000006</c:v>
                </c:pt>
                <c:pt idx="2">
                  <c:v>1.0500000010499997</c:v>
                </c:pt>
                <c:pt idx="3">
                  <c:v>1.5000000015000001</c:v>
                </c:pt>
                <c:pt idx="4">
                  <c:v>1.65000000165</c:v>
                </c:pt>
                <c:pt idx="5">
                  <c:v>1.9500000019500003</c:v>
                </c:pt>
                <c:pt idx="6">
                  <c:v>2.4000000023999992</c:v>
                </c:pt>
                <c:pt idx="7">
                  <c:v>2.1000000020999998</c:v>
                </c:pt>
                <c:pt idx="8">
                  <c:v>3.0000000030000007</c:v>
                </c:pt>
                <c:pt idx="9">
                  <c:v>4.0500000040499975</c:v>
                </c:pt>
                <c:pt idx="10">
                  <c:v>3.6000000036000008</c:v>
                </c:pt>
                <c:pt idx="11">
                  <c:v>3.8111297185347297</c:v>
                </c:pt>
                <c:pt idx="12">
                  <c:v>4.3501064523156172</c:v>
                </c:pt>
                <c:pt idx="13">
                  <c:v>4.4509577645469873</c:v>
                </c:pt>
                <c:pt idx="14">
                  <c:v>4.0447862778122028</c:v>
                </c:pt>
                <c:pt idx="15">
                  <c:v>3.8461882722135647</c:v>
                </c:pt>
                <c:pt idx="16">
                  <c:v>3.9949258280058588</c:v>
                </c:pt>
                <c:pt idx="17">
                  <c:v>3.7287241324253002</c:v>
                </c:pt>
                <c:pt idx="18">
                  <c:v>3.6899360053011687</c:v>
                </c:pt>
                <c:pt idx="19">
                  <c:v>3.9526084333731597</c:v>
                </c:pt>
                <c:pt idx="20">
                  <c:v>3.9932572884734392</c:v>
                </c:pt>
                <c:pt idx="21">
                  <c:v>4.2379322241898123</c:v>
                </c:pt>
                <c:pt idx="22">
                  <c:v>4.4482467172400275</c:v>
                </c:pt>
                <c:pt idx="23">
                  <c:v>4.0617616370115437</c:v>
                </c:pt>
                <c:pt idx="24">
                  <c:v>4.0311661754663088</c:v>
                </c:pt>
                <c:pt idx="25">
                  <c:v>4.6071252548387651</c:v>
                </c:pt>
                <c:pt idx="26">
                  <c:v>4.5528894959681923</c:v>
                </c:pt>
                <c:pt idx="27">
                  <c:v>4.2167764374299024</c:v>
                </c:pt>
                <c:pt idx="28">
                  <c:v>4.5187885441320104</c:v>
                </c:pt>
                <c:pt idx="29">
                  <c:v>4.7484883162995608</c:v>
                </c:pt>
              </c:numCache>
            </c:numRef>
          </c:yVal>
          <c:smooth val="0"/>
          <c:extLst>
            <c:ext xmlns:c16="http://schemas.microsoft.com/office/drawing/2014/chart" uri="{C3380CC4-5D6E-409C-BE32-E72D297353CC}">
              <c16:uniqueId val="{00000000-E4C1-4F3B-9E83-CE03076C3E12}"/>
            </c:ext>
          </c:extLst>
        </c:ser>
        <c:dLbls>
          <c:showLegendKey val="0"/>
          <c:showVal val="0"/>
          <c:showCatName val="0"/>
          <c:showSerName val="0"/>
          <c:showPercent val="0"/>
          <c:showBubbleSize val="0"/>
        </c:dLbls>
        <c:axId val="359856776"/>
        <c:axId val="367066568"/>
      </c:scatterChart>
      <c:valAx>
        <c:axId val="359856776"/>
        <c:scaling>
          <c:orientation val="minMax"/>
          <c:max val="1"/>
        </c:scaling>
        <c:delete val="0"/>
        <c:axPos val="b"/>
        <c:majorGridlines>
          <c:spPr>
            <a:ln w="6350" cap="flat" cmpd="sng" algn="ctr">
              <a:solidFill>
                <a:sysClr val="window" lastClr="FFFFFF">
                  <a:lumMod val="95000"/>
                </a:sysClr>
              </a:solidFill>
              <a:prstDash val="dash"/>
              <a:round/>
            </a:ln>
            <a:effectLst/>
          </c:spPr>
        </c:majorGridlines>
        <c:title>
          <c:tx>
            <c:rich>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t</a:t>
                </a:r>
                <a:r>
                  <a:rPr lang="en-US">
                    <a:solidFill>
                      <a:schemeClr val="tx1"/>
                    </a:solidFill>
                  </a:rPr>
                  <a:t> (s)</a:t>
                </a:r>
              </a:p>
            </c:rich>
          </c:tx>
          <c:layout>
            <c:manualLayout>
              <c:xMode val="edge"/>
              <c:yMode val="edge"/>
              <c:x val="0.91429034730071745"/>
              <c:y val="0.8217592592592593"/>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67066568"/>
        <c:crosses val="autoZero"/>
        <c:crossBetween val="midCat"/>
        <c:majorUnit val="0.2"/>
        <c:minorUnit val="5.000000000000001E-2"/>
      </c:valAx>
      <c:valAx>
        <c:axId val="367066568"/>
        <c:scaling>
          <c:orientation val="minMax"/>
        </c:scaling>
        <c:delete val="0"/>
        <c:axPos val="l"/>
        <c:majorGridlines>
          <c:spPr>
            <a:ln w="6350" cap="flat" cmpd="sng" algn="ctr">
              <a:solidFill>
                <a:sysClr val="window" lastClr="FFFFFF">
                  <a:lumMod val="95000"/>
                </a:sysClr>
              </a:solidFill>
              <a:prstDash val="dash"/>
              <a:round/>
            </a:ln>
            <a:effectLst/>
          </c:spPr>
        </c:majorGridlines>
        <c:title>
          <c:tx>
            <c:rich>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dirty="0">
                    <a:solidFill>
                      <a:schemeClr val="tx1"/>
                    </a:solidFill>
                  </a:rPr>
                  <a:t>v</a:t>
                </a:r>
                <a:r>
                  <a:rPr lang="en-US" dirty="0">
                    <a:solidFill>
                      <a:schemeClr val="tx1"/>
                    </a:solidFill>
                  </a:rPr>
                  <a:t> (cm/s)</a:t>
                </a:r>
              </a:p>
            </c:rich>
          </c:tx>
          <c:layout>
            <c:manualLayout>
              <c:xMode val="edge"/>
              <c:yMode val="edge"/>
              <c:x val="0.11111114756489071"/>
              <c:y val="5.7895450568678918E-2"/>
            </c:manualLayout>
          </c:layout>
          <c:overlay val="0"/>
          <c:spPr>
            <a:noFill/>
            <a:ln>
              <a:noFill/>
            </a:ln>
            <a:effectLst/>
          </c:spPr>
          <c:txPr>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59856776"/>
        <c:crosses val="autoZero"/>
        <c:crossBetween val="midCat"/>
      </c:valAx>
      <c:spPr>
        <a:noFill/>
        <a:ln>
          <a:noFill/>
        </a:ln>
        <a:effectLst/>
      </c:spPr>
    </c:plotArea>
    <c:plotVisOnly val="1"/>
    <c:dispBlanksAs val="gap"/>
    <c:showDLblsOverMax val="0"/>
  </c:chart>
  <c:spPr>
    <a:noFill/>
    <a:ln>
      <a:noFill/>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8316903298620141E-2"/>
          <c:y val="7.5339404352874589E-2"/>
          <c:w val="0.88453321850393696"/>
          <c:h val="0.81642665500145828"/>
        </c:manualLayout>
      </c:layout>
      <c:scatterChart>
        <c:scatterStyle val="smoothMarker"/>
        <c:varyColors val="0"/>
        <c:ser>
          <c:idx val="0"/>
          <c:order val="0"/>
          <c:tx>
            <c:v>B_Frog Th</c:v>
          </c:tx>
          <c:spPr>
            <a:ln w="19050" cap="rnd">
              <a:solidFill>
                <a:srgbClr val="0000FF"/>
              </a:solidFill>
              <a:round/>
            </a:ln>
            <a:effectLst/>
          </c:spPr>
          <c:marker>
            <c:symbol val="none"/>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Sheet1!$B$3:$B$23</c:f>
              <c:numCache>
                <c:formatCode>0.0</c:formatCode>
                <c:ptCount val="21"/>
                <c:pt idx="0">
                  <c:v>0.8</c:v>
                </c:pt>
                <c:pt idx="1">
                  <c:v>0.94339622641509435</c:v>
                </c:pt>
                <c:pt idx="2">
                  <c:v>1.1235955056179776</c:v>
                </c:pt>
                <c:pt idx="3">
                  <c:v>1.3513513513513513</c:v>
                </c:pt>
                <c:pt idx="4">
                  <c:v>1.639344262295082</c:v>
                </c:pt>
                <c:pt idx="5">
                  <c:v>2</c:v>
                </c:pt>
                <c:pt idx="6">
                  <c:v>2.4390243902439024</c:v>
                </c:pt>
                <c:pt idx="7">
                  <c:v>2.9411764705882355</c:v>
                </c:pt>
                <c:pt idx="8">
                  <c:v>3.4482758620689653</c:v>
                </c:pt>
                <c:pt idx="9">
                  <c:v>3.8461538461538463</c:v>
                </c:pt>
                <c:pt idx="10">
                  <c:v>4</c:v>
                </c:pt>
                <c:pt idx="11">
                  <c:v>3.8461538461538463</c:v>
                </c:pt>
                <c:pt idx="12">
                  <c:v>3.4482758620689653</c:v>
                </c:pt>
                <c:pt idx="13">
                  <c:v>2.9411764705882355</c:v>
                </c:pt>
                <c:pt idx="14">
                  <c:v>2.4390243902439024</c:v>
                </c:pt>
                <c:pt idx="15">
                  <c:v>2</c:v>
                </c:pt>
                <c:pt idx="16">
                  <c:v>1.639344262295082</c:v>
                </c:pt>
                <c:pt idx="17">
                  <c:v>1.3513513513513513</c:v>
                </c:pt>
                <c:pt idx="18">
                  <c:v>1.1235955056179776</c:v>
                </c:pt>
                <c:pt idx="19">
                  <c:v>0.94339622641509435</c:v>
                </c:pt>
                <c:pt idx="20">
                  <c:v>0.8</c:v>
                </c:pt>
              </c:numCache>
            </c:numRef>
          </c:yVal>
          <c:smooth val="1"/>
          <c:extLst>
            <c:ext xmlns:c16="http://schemas.microsoft.com/office/drawing/2014/chart" uri="{C3380CC4-5D6E-409C-BE32-E72D297353CC}">
              <c16:uniqueId val="{00000000-1B6E-44B2-A9B4-78F358D89B66}"/>
            </c:ext>
          </c:extLst>
        </c:ser>
        <c:ser>
          <c:idx val="1"/>
          <c:order val="1"/>
          <c:tx>
            <c:v>B_Taco Th</c:v>
          </c:tx>
          <c:spPr>
            <a:ln w="19050" cap="rnd">
              <a:solidFill>
                <a:srgbClr val="468648"/>
              </a:solidFill>
              <a:prstDash val="dash"/>
              <a:round/>
            </a:ln>
            <a:effectLst/>
          </c:spPr>
          <c:marker>
            <c:symbol val="none"/>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Sheet1!$C$3:$C$23</c:f>
              <c:numCache>
                <c:formatCode>0.0</c:formatCode>
                <c:ptCount val="21"/>
                <c:pt idx="0">
                  <c:v>1.6099689437998486</c:v>
                </c:pt>
                <c:pt idx="1">
                  <c:v>1.7483145522430754</c:v>
                </c:pt>
                <c:pt idx="2">
                  <c:v>1.9079961840114481</c:v>
                </c:pt>
                <c:pt idx="3">
                  <c:v>2.0924574973887471</c:v>
                </c:pt>
                <c:pt idx="4">
                  <c:v>2.3046638387921274</c:v>
                </c:pt>
                <c:pt idx="5">
                  <c:v>2.545584412271571</c:v>
                </c:pt>
                <c:pt idx="6">
                  <c:v>2.8111277139949093</c:v>
                </c:pt>
                <c:pt idx="7">
                  <c:v>3.0869745325651587</c:v>
                </c:pt>
                <c:pt idx="8">
                  <c:v>3.3425160871869339</c:v>
                </c:pt>
                <c:pt idx="9">
                  <c:v>3.530090432487313</c:v>
                </c:pt>
                <c:pt idx="10">
                  <c:v>3.6</c:v>
                </c:pt>
                <c:pt idx="11">
                  <c:v>3.530090432487313</c:v>
                </c:pt>
                <c:pt idx="12">
                  <c:v>3.3425160871869339</c:v>
                </c:pt>
                <c:pt idx="13">
                  <c:v>3.0869745325651587</c:v>
                </c:pt>
                <c:pt idx="14">
                  <c:v>2.8111277139949093</c:v>
                </c:pt>
                <c:pt idx="15">
                  <c:v>2.545584412271571</c:v>
                </c:pt>
                <c:pt idx="16">
                  <c:v>2.3046638387921274</c:v>
                </c:pt>
                <c:pt idx="17">
                  <c:v>2.0924574973887471</c:v>
                </c:pt>
                <c:pt idx="18">
                  <c:v>1.9079961840114481</c:v>
                </c:pt>
                <c:pt idx="19">
                  <c:v>1.7483145522430754</c:v>
                </c:pt>
                <c:pt idx="20">
                  <c:v>1.6099689437998486</c:v>
                </c:pt>
              </c:numCache>
            </c:numRef>
          </c:yVal>
          <c:smooth val="1"/>
          <c:extLst>
            <c:ext xmlns:c16="http://schemas.microsoft.com/office/drawing/2014/chart" uri="{C3380CC4-5D6E-409C-BE32-E72D297353CC}">
              <c16:uniqueId val="{00000001-1B6E-44B2-A9B4-78F358D89B66}"/>
            </c:ext>
          </c:extLst>
        </c:ser>
        <c:ser>
          <c:idx val="2"/>
          <c:order val="2"/>
          <c:tx>
            <c:v>B_Frog Exp</c:v>
          </c:tx>
          <c:spPr>
            <a:ln w="19050" cap="rnd">
              <a:noFill/>
              <a:round/>
            </a:ln>
            <a:effectLst/>
          </c:spPr>
          <c:marker>
            <c:symbol val="circle"/>
            <c:size val="5"/>
            <c:spPr>
              <a:solidFill>
                <a:srgbClr val="0000FF"/>
              </a:solidFill>
              <a:ln w="9525">
                <a:solidFill>
                  <a:srgbClr val="0000FF"/>
                </a:solidFill>
              </a:ln>
              <a:effectLst/>
            </c:spPr>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Sheet1!$D$3:$D$23</c:f>
              <c:numCache>
                <c:formatCode>0.0</c:formatCode>
                <c:ptCount val="21"/>
                <c:pt idx="0">
                  <c:v>0.77193017211793624</c:v>
                </c:pt>
                <c:pt idx="1">
                  <c:v>0.73607988428158744</c:v>
                </c:pt>
                <c:pt idx="2">
                  <c:v>1.1746066347163819</c:v>
                </c:pt>
                <c:pt idx="3">
                  <c:v>1.1739206015712726</c:v>
                </c:pt>
                <c:pt idx="4">
                  <c:v>1.4673586982246922</c:v>
                </c:pt>
                <c:pt idx="5">
                  <c:v>1.8822825155638065</c:v>
                </c:pt>
                <c:pt idx="6">
                  <c:v>2.4431428575212499</c:v>
                </c:pt>
                <c:pt idx="7">
                  <c:v>2.8327509717738324</c:v>
                </c:pt>
                <c:pt idx="8">
                  <c:v>3.4012605551395985</c:v>
                </c:pt>
                <c:pt idx="9">
                  <c:v>3.8565811167088664</c:v>
                </c:pt>
                <c:pt idx="10">
                  <c:v>3.9593294237130436</c:v>
                </c:pt>
                <c:pt idx="11">
                  <c:v>3.6327535048814297</c:v>
                </c:pt>
                <c:pt idx="12">
                  <c:v>3.2539614081983532</c:v>
                </c:pt>
                <c:pt idx="13">
                  <c:v>2.8541967628337708</c:v>
                </c:pt>
                <c:pt idx="14">
                  <c:v>2.262076917878634</c:v>
                </c:pt>
                <c:pt idx="15">
                  <c:v>2.0736714588165941</c:v>
                </c:pt>
                <c:pt idx="16">
                  <c:v>1.7691173857549727</c:v>
                </c:pt>
                <c:pt idx="17">
                  <c:v>1.1175751608267765</c:v>
                </c:pt>
                <c:pt idx="18">
                  <c:v>0.92991525147170551</c:v>
                </c:pt>
                <c:pt idx="19">
                  <c:v>0.97444598097556978</c:v>
                </c:pt>
                <c:pt idx="20">
                  <c:v>0.83431577478007002</c:v>
                </c:pt>
              </c:numCache>
            </c:numRef>
          </c:yVal>
          <c:smooth val="1"/>
          <c:extLst>
            <c:ext xmlns:c16="http://schemas.microsoft.com/office/drawing/2014/chart" uri="{C3380CC4-5D6E-409C-BE32-E72D297353CC}">
              <c16:uniqueId val="{00000002-1B6E-44B2-A9B4-78F358D89B66}"/>
            </c:ext>
          </c:extLst>
        </c:ser>
        <c:ser>
          <c:idx val="3"/>
          <c:order val="3"/>
          <c:tx>
            <c:v>B_Taco Exp</c:v>
          </c:tx>
          <c:spPr>
            <a:ln w="19050" cap="rnd">
              <a:noFill/>
              <a:round/>
            </a:ln>
            <a:effectLst/>
          </c:spPr>
          <c:marker>
            <c:symbol val="triangle"/>
            <c:size val="5"/>
            <c:spPr>
              <a:solidFill>
                <a:srgbClr val="468648"/>
              </a:solidFill>
              <a:ln w="9525">
                <a:solidFill>
                  <a:srgbClr val="468648"/>
                </a:solidFill>
              </a:ln>
              <a:effectLst/>
            </c:spPr>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Sheet1!$E$3:$E$23</c:f>
              <c:numCache>
                <c:formatCode>0.0</c:formatCode>
                <c:ptCount val="21"/>
                <c:pt idx="0">
                  <c:v>1.3620566897196629</c:v>
                </c:pt>
                <c:pt idx="1">
                  <c:v>1.8426609489942607</c:v>
                </c:pt>
                <c:pt idx="2">
                  <c:v>1.7937764645813195</c:v>
                </c:pt>
                <c:pt idx="3">
                  <c:v>1.9385207343249258</c:v>
                </c:pt>
                <c:pt idx="4">
                  <c:v>2.2387399402052783</c:v>
                </c:pt>
                <c:pt idx="5">
                  <c:v>2.429927019083598</c:v>
                </c:pt>
                <c:pt idx="6">
                  <c:v>2.7991022081347161</c:v>
                </c:pt>
                <c:pt idx="7">
                  <c:v>3.1658459642777919</c:v>
                </c:pt>
                <c:pt idx="8">
                  <c:v>3.262823018586992</c:v>
                </c:pt>
                <c:pt idx="9">
                  <c:v>3.2325789797884203</c:v>
                </c:pt>
                <c:pt idx="10">
                  <c:v>3.5456089128790387</c:v>
                </c:pt>
                <c:pt idx="11">
                  <c:v>3.3188935309488614</c:v>
                </c:pt>
                <c:pt idx="12">
                  <c:v>3.4400882660325371</c:v>
                </c:pt>
                <c:pt idx="13">
                  <c:v>2.8996459793588238</c:v>
                </c:pt>
                <c:pt idx="14">
                  <c:v>2.9131014736494913</c:v>
                </c:pt>
                <c:pt idx="15">
                  <c:v>2.5020458269936072</c:v>
                </c:pt>
                <c:pt idx="16">
                  <c:v>2.1231340204180817</c:v>
                </c:pt>
                <c:pt idx="17">
                  <c:v>2.1151447258203713</c:v>
                </c:pt>
                <c:pt idx="18">
                  <c:v>1.759054795298455</c:v>
                </c:pt>
                <c:pt idx="19">
                  <c:v>1.6450861737890596</c:v>
                </c:pt>
                <c:pt idx="20">
                  <c:v>1.6637676976838152</c:v>
                </c:pt>
              </c:numCache>
            </c:numRef>
          </c:yVal>
          <c:smooth val="1"/>
          <c:extLst>
            <c:ext xmlns:c16="http://schemas.microsoft.com/office/drawing/2014/chart" uri="{C3380CC4-5D6E-409C-BE32-E72D297353CC}">
              <c16:uniqueId val="{00000003-1B6E-44B2-A9B4-78F358D89B66}"/>
            </c:ext>
          </c:extLst>
        </c:ser>
        <c:dLbls>
          <c:showLegendKey val="0"/>
          <c:showVal val="0"/>
          <c:showCatName val="0"/>
          <c:showSerName val="0"/>
          <c:showPercent val="0"/>
          <c:showBubbleSize val="0"/>
        </c:dLbls>
        <c:axId val="7889208"/>
        <c:axId val="7889600"/>
      </c:scatterChart>
      <c:valAx>
        <c:axId val="7889208"/>
        <c:scaling>
          <c:orientation val="minMax"/>
          <c:max val="10"/>
          <c:min val="-10"/>
        </c:scaling>
        <c:delete val="0"/>
        <c:axPos val="b"/>
        <c:numFmt formatCode="#,##0" sourceLinked="0"/>
        <c:majorTickMark val="in"/>
        <c:minorTickMark val="none"/>
        <c:tickLblPos val="nextTo"/>
        <c:spPr>
          <a:noFill/>
          <a:ln w="12700" cap="flat" cmpd="sng" algn="ctr">
            <a:solidFill>
              <a:sysClr val="window" lastClr="FFFFFF"/>
            </a:solidFill>
            <a:round/>
          </a:ln>
          <a:effectLst/>
        </c:spPr>
        <c:txPr>
          <a:bodyPr rot="-60000000" spcFirstLastPara="1" vertOverflow="ellipsis" vert="horz" wrap="square" anchor="ctr" anchorCtr="1"/>
          <a:lstStyle/>
          <a:p>
            <a:pPr>
              <a:defRPr sz="18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en-US"/>
          </a:p>
        </c:txPr>
        <c:crossAx val="7889600"/>
        <c:crosses val="autoZero"/>
        <c:crossBetween val="midCat"/>
        <c:majorUnit val="5"/>
      </c:valAx>
      <c:valAx>
        <c:axId val="7889600"/>
        <c:scaling>
          <c:orientation val="minMax"/>
          <c:max val="4.5"/>
          <c:min val="0"/>
        </c:scaling>
        <c:delete val="0"/>
        <c:axPos val="l"/>
        <c:numFmt formatCode="0" sourceLinked="0"/>
        <c:majorTickMark val="cross"/>
        <c:minorTickMark val="none"/>
        <c:tickLblPos val="nextTo"/>
        <c:spPr>
          <a:noFill/>
          <a:ln w="12700" cap="flat" cmpd="sng" algn="ctr">
            <a:solidFill>
              <a:sysClr val="window" lastClr="FFFFFF"/>
            </a:solidFill>
            <a:round/>
          </a:ln>
          <a:effectLst/>
        </c:spPr>
        <c:txPr>
          <a:bodyPr rot="-60000000" spcFirstLastPara="1" vertOverflow="ellipsis" vert="horz" wrap="square" anchor="ctr" anchorCtr="1"/>
          <a:lstStyle/>
          <a:p>
            <a:pPr>
              <a:defRPr sz="18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en-US"/>
          </a:p>
        </c:txPr>
        <c:crossAx val="7889208"/>
        <c:crosses val="autoZero"/>
        <c:crossBetween val="midCat"/>
        <c:majorUnit val="2"/>
      </c:valAx>
      <c:spPr>
        <a:noFill/>
        <a:ln>
          <a:noFill/>
        </a:ln>
        <a:effectLst/>
      </c:spPr>
    </c:plotArea>
    <c:plotVisOnly val="1"/>
    <c:dispBlanksAs val="gap"/>
    <c:showDLblsOverMax val="0"/>
  </c:chart>
  <c:spPr>
    <a:solidFill>
      <a:sysClr val="windowText" lastClr="000000"/>
    </a:solidFill>
    <a:ln w="9525" cap="flat" cmpd="sng" algn="ctr">
      <a:noFill/>
      <a:round/>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4">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v</a:t>
            </a:r>
            <a:r>
              <a:rPr lang="en-US">
                <a:solidFill>
                  <a:schemeClr val="tx1"/>
                </a:solidFill>
              </a:rPr>
              <a:t> vs </a:t>
            </a:r>
            <a:r>
              <a:rPr lang="en-US" i="1">
                <a:solidFill>
                  <a:schemeClr val="tx1"/>
                </a:solidFill>
              </a:rPr>
              <a:t>t</a:t>
            </a:r>
          </a:p>
        </c:rich>
      </c:tx>
      <c:layout>
        <c:manualLayout>
          <c:xMode val="edge"/>
          <c:yMode val="edge"/>
          <c:x val="0.49084707109966136"/>
          <c:y val="2.4074074074074074E-2"/>
        </c:manualLayout>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3551137357830267"/>
          <c:y val="0.13799759405074366"/>
          <c:w val="0.76657195975503056"/>
          <c:h val="0.71001968503937007"/>
        </c:manualLayout>
      </c:layout>
      <c:scatterChart>
        <c:scatterStyle val="lineMarker"/>
        <c:varyColors val="0"/>
        <c:ser>
          <c:idx val="0"/>
          <c:order val="0"/>
          <c:spPr>
            <a:ln w="19050" cap="rnd">
              <a:noFill/>
              <a:round/>
            </a:ln>
            <a:effectLst/>
          </c:spPr>
          <c:marker>
            <c:symbol val="circle"/>
            <c:size val="5"/>
            <c:spPr>
              <a:solidFill>
                <a:srgbClr val="0000FF"/>
              </a:solidFill>
              <a:ln w="9525">
                <a:solidFill>
                  <a:srgbClr val="0000FF"/>
                </a:solidFill>
              </a:ln>
              <a:effectLst/>
            </c:spPr>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Sheet1!$C$5:$C$35</c:f>
              <c:numCache>
                <c:formatCode>0.0</c:formatCode>
                <c:ptCount val="31"/>
                <c:pt idx="1">
                  <c:v>0.75000000075000006</c:v>
                </c:pt>
                <c:pt idx="2">
                  <c:v>1.0500000010499997</c:v>
                </c:pt>
                <c:pt idx="3">
                  <c:v>1.5000000015000001</c:v>
                </c:pt>
                <c:pt idx="4">
                  <c:v>1.65000000165</c:v>
                </c:pt>
                <c:pt idx="5">
                  <c:v>1.9500000019500003</c:v>
                </c:pt>
                <c:pt idx="6">
                  <c:v>2.4000000023999992</c:v>
                </c:pt>
                <c:pt idx="7">
                  <c:v>2.1000000020999998</c:v>
                </c:pt>
                <c:pt idx="8">
                  <c:v>3.0000000030000007</c:v>
                </c:pt>
                <c:pt idx="9">
                  <c:v>4.0500000040499975</c:v>
                </c:pt>
                <c:pt idx="10">
                  <c:v>3.6000000036000008</c:v>
                </c:pt>
                <c:pt idx="11">
                  <c:v>3.8111297185347297</c:v>
                </c:pt>
                <c:pt idx="12">
                  <c:v>4.3501064523156172</c:v>
                </c:pt>
                <c:pt idx="13">
                  <c:v>4.4509577645469873</c:v>
                </c:pt>
                <c:pt idx="14">
                  <c:v>4.0447862778122028</c:v>
                </c:pt>
                <c:pt idx="15">
                  <c:v>3.8461882722135647</c:v>
                </c:pt>
                <c:pt idx="16">
                  <c:v>3.9949258280058588</c:v>
                </c:pt>
                <c:pt idx="17">
                  <c:v>3.7287241324253002</c:v>
                </c:pt>
                <c:pt idx="18">
                  <c:v>3.6899360053011687</c:v>
                </c:pt>
                <c:pt idx="19">
                  <c:v>3.9526084333731597</c:v>
                </c:pt>
                <c:pt idx="20">
                  <c:v>3.9932572884734392</c:v>
                </c:pt>
                <c:pt idx="21">
                  <c:v>4.2379322241898123</c:v>
                </c:pt>
                <c:pt idx="22">
                  <c:v>4.4482467172400275</c:v>
                </c:pt>
                <c:pt idx="23">
                  <c:v>4.0617616370115437</c:v>
                </c:pt>
                <c:pt idx="24">
                  <c:v>4.0311661754663088</c:v>
                </c:pt>
                <c:pt idx="25">
                  <c:v>4.6071252548387651</c:v>
                </c:pt>
                <c:pt idx="26">
                  <c:v>4.5528894959681923</c:v>
                </c:pt>
                <c:pt idx="27">
                  <c:v>4.2167764374299024</c:v>
                </c:pt>
                <c:pt idx="28">
                  <c:v>4.5187885441320104</c:v>
                </c:pt>
                <c:pt idx="29">
                  <c:v>4.7484883162995608</c:v>
                </c:pt>
              </c:numCache>
            </c:numRef>
          </c:yVal>
          <c:smooth val="0"/>
          <c:extLst>
            <c:ext xmlns:c16="http://schemas.microsoft.com/office/drawing/2014/chart" uri="{C3380CC4-5D6E-409C-BE32-E72D297353CC}">
              <c16:uniqueId val="{00000000-467C-47E2-A17C-065F63CF43BF}"/>
            </c:ext>
          </c:extLst>
        </c:ser>
        <c:dLbls>
          <c:showLegendKey val="0"/>
          <c:showVal val="0"/>
          <c:showCatName val="0"/>
          <c:showSerName val="0"/>
          <c:showPercent val="0"/>
          <c:showBubbleSize val="0"/>
        </c:dLbls>
        <c:axId val="335192880"/>
        <c:axId val="335193272"/>
      </c:scatterChart>
      <c:valAx>
        <c:axId val="335192880"/>
        <c:scaling>
          <c:orientation val="minMax"/>
          <c:max val="1"/>
        </c:scaling>
        <c:delete val="0"/>
        <c:axPos val="b"/>
        <c:majorGridlines>
          <c:spPr>
            <a:ln w="6350" cap="flat" cmpd="sng" algn="ctr">
              <a:solidFill>
                <a:sysClr val="window" lastClr="FFFFFF">
                  <a:lumMod val="95000"/>
                </a:sysClr>
              </a:solidFill>
              <a:prstDash val="dash"/>
              <a:round/>
            </a:ln>
            <a:effectLst/>
          </c:spPr>
        </c:majorGridlines>
        <c:title>
          <c:tx>
            <c:rich>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t</a:t>
                </a:r>
                <a:r>
                  <a:rPr lang="en-US">
                    <a:solidFill>
                      <a:schemeClr val="tx1"/>
                    </a:solidFill>
                  </a:rPr>
                  <a:t> (s)</a:t>
                </a:r>
              </a:p>
            </c:rich>
          </c:tx>
          <c:layout>
            <c:manualLayout>
              <c:xMode val="edge"/>
              <c:yMode val="edge"/>
              <c:x val="0.91637368080492776"/>
              <c:y val="0.82361111111111107"/>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3272"/>
        <c:crosses val="autoZero"/>
        <c:crossBetween val="midCat"/>
        <c:majorUnit val="0.2"/>
        <c:minorUnit val="5.000000000000001E-2"/>
      </c:valAx>
      <c:valAx>
        <c:axId val="335193272"/>
        <c:scaling>
          <c:orientation val="minMax"/>
        </c:scaling>
        <c:delete val="0"/>
        <c:axPos val="l"/>
        <c:majorGridlines>
          <c:spPr>
            <a:ln w="6350" cap="flat" cmpd="sng" algn="ctr">
              <a:solidFill>
                <a:sysClr val="window" lastClr="FFFFFF">
                  <a:lumMod val="95000"/>
                </a:sysClr>
              </a:solidFill>
              <a:prstDash val="dash"/>
              <a:round/>
            </a:ln>
            <a:effectLst/>
          </c:spPr>
        </c:majorGridlines>
        <c:title>
          <c:tx>
            <c:rich>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dirty="0">
                    <a:solidFill>
                      <a:schemeClr val="tx1"/>
                    </a:solidFill>
                  </a:rPr>
                  <a:t>v</a:t>
                </a:r>
                <a:r>
                  <a:rPr lang="en-US" dirty="0">
                    <a:solidFill>
                      <a:schemeClr val="tx1"/>
                    </a:solidFill>
                  </a:rPr>
                  <a:t> (cm/s)</a:t>
                </a:r>
              </a:p>
            </c:rich>
          </c:tx>
          <c:layout>
            <c:manualLayout>
              <c:xMode val="edge"/>
              <c:yMode val="edge"/>
              <c:x val="0.11111114756489071"/>
              <c:y val="5.7895450568678918E-2"/>
            </c:manualLayout>
          </c:layout>
          <c:overlay val="0"/>
          <c:spPr>
            <a:noFill/>
            <a:ln>
              <a:noFill/>
            </a:ln>
            <a:effectLst/>
          </c:spPr>
          <c:txPr>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2880"/>
        <c:crosses val="autoZero"/>
        <c:crossBetween val="midCat"/>
      </c:valAx>
      <c:spPr>
        <a:noFill/>
        <a:ln w="25400">
          <a:noFill/>
        </a:ln>
        <a:effectLst/>
      </c:spPr>
    </c:plotArea>
    <c:plotVisOnly val="1"/>
    <c:dispBlanksAs val="gap"/>
    <c:showDLblsOverMax val="0"/>
  </c:chart>
  <c:spPr>
    <a:noFill/>
    <a:ln>
      <a:noFill/>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4">
    <c:autoUpdate val="0"/>
  </c:externalData>
  <c:userShapes r:id="rId5"/>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v</a:t>
            </a:r>
            <a:r>
              <a:rPr lang="en-US">
                <a:solidFill>
                  <a:schemeClr val="tx1"/>
                </a:solidFill>
              </a:rPr>
              <a:t> vs </a:t>
            </a:r>
            <a:r>
              <a:rPr lang="en-US" i="1">
                <a:solidFill>
                  <a:schemeClr val="tx1"/>
                </a:solidFill>
              </a:rPr>
              <a:t>t</a:t>
            </a:r>
          </a:p>
        </c:rich>
      </c:tx>
      <c:layout>
        <c:manualLayout>
          <c:xMode val="edge"/>
          <c:yMode val="edge"/>
          <c:x val="0.49084707109966136"/>
          <c:y val="2.4074074074074074E-2"/>
        </c:manualLayout>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3551137357830267"/>
          <c:y val="0.13799759405074366"/>
          <c:w val="0.76657195975503056"/>
          <c:h val="0.71001968503937007"/>
        </c:manualLayout>
      </c:layout>
      <c:scatterChart>
        <c:scatterStyle val="lineMarker"/>
        <c:varyColors val="0"/>
        <c:ser>
          <c:idx val="0"/>
          <c:order val="0"/>
          <c:spPr>
            <a:ln w="19050" cap="rnd">
              <a:noFill/>
              <a:round/>
            </a:ln>
            <a:effectLst/>
          </c:spPr>
          <c:marker>
            <c:symbol val="circle"/>
            <c:size val="5"/>
            <c:spPr>
              <a:solidFill>
                <a:srgbClr val="0000FF"/>
              </a:solidFill>
              <a:ln w="9525">
                <a:solidFill>
                  <a:srgbClr val="0000FF"/>
                </a:solidFill>
              </a:ln>
              <a:effectLst/>
            </c:spPr>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Sheet1!$C$5:$C$35</c:f>
              <c:numCache>
                <c:formatCode>0.0</c:formatCode>
                <c:ptCount val="31"/>
                <c:pt idx="1">
                  <c:v>0.75000000075000006</c:v>
                </c:pt>
                <c:pt idx="2">
                  <c:v>1.0500000010499997</c:v>
                </c:pt>
                <c:pt idx="3">
                  <c:v>1.5000000015000001</c:v>
                </c:pt>
                <c:pt idx="4">
                  <c:v>1.65000000165</c:v>
                </c:pt>
                <c:pt idx="5">
                  <c:v>1.9500000019500003</c:v>
                </c:pt>
                <c:pt idx="6">
                  <c:v>2.4000000023999992</c:v>
                </c:pt>
                <c:pt idx="7">
                  <c:v>2.1000000020999998</c:v>
                </c:pt>
                <c:pt idx="8">
                  <c:v>3.0000000030000007</c:v>
                </c:pt>
                <c:pt idx="9">
                  <c:v>4.0500000040499975</c:v>
                </c:pt>
                <c:pt idx="10">
                  <c:v>3.6000000036000008</c:v>
                </c:pt>
                <c:pt idx="11">
                  <c:v>3.8111297185347297</c:v>
                </c:pt>
                <c:pt idx="12">
                  <c:v>4.3501064523156172</c:v>
                </c:pt>
                <c:pt idx="13">
                  <c:v>4.4509577645469873</c:v>
                </c:pt>
                <c:pt idx="14">
                  <c:v>4.0447862778122028</c:v>
                </c:pt>
                <c:pt idx="15">
                  <c:v>3.8461882722135647</c:v>
                </c:pt>
                <c:pt idx="16">
                  <c:v>3.9949258280058588</c:v>
                </c:pt>
                <c:pt idx="17">
                  <c:v>3.7287241324253002</c:v>
                </c:pt>
                <c:pt idx="18">
                  <c:v>3.6899360053011687</c:v>
                </c:pt>
                <c:pt idx="19">
                  <c:v>3.9526084333731597</c:v>
                </c:pt>
                <c:pt idx="20">
                  <c:v>3.9932572884734392</c:v>
                </c:pt>
                <c:pt idx="21">
                  <c:v>4.2379322241898123</c:v>
                </c:pt>
                <c:pt idx="22">
                  <c:v>4.4482467172400275</c:v>
                </c:pt>
                <c:pt idx="23">
                  <c:v>4.0617616370115437</c:v>
                </c:pt>
                <c:pt idx="24">
                  <c:v>4.0311661754663088</c:v>
                </c:pt>
                <c:pt idx="25">
                  <c:v>4.6071252548387651</c:v>
                </c:pt>
                <c:pt idx="26">
                  <c:v>4.5528894959681923</c:v>
                </c:pt>
                <c:pt idx="27">
                  <c:v>4.2167764374299024</c:v>
                </c:pt>
                <c:pt idx="28">
                  <c:v>4.5187885441320104</c:v>
                </c:pt>
                <c:pt idx="29">
                  <c:v>4.7484883162995608</c:v>
                </c:pt>
              </c:numCache>
            </c:numRef>
          </c:yVal>
          <c:smooth val="0"/>
          <c:extLst>
            <c:ext xmlns:c16="http://schemas.microsoft.com/office/drawing/2014/chart" uri="{C3380CC4-5D6E-409C-BE32-E72D297353CC}">
              <c16:uniqueId val="{00000000-467C-47E2-A17C-065F63CF43BF}"/>
            </c:ext>
          </c:extLst>
        </c:ser>
        <c:dLbls>
          <c:showLegendKey val="0"/>
          <c:showVal val="0"/>
          <c:showCatName val="0"/>
          <c:showSerName val="0"/>
          <c:showPercent val="0"/>
          <c:showBubbleSize val="0"/>
        </c:dLbls>
        <c:axId val="335192880"/>
        <c:axId val="335193272"/>
      </c:scatterChart>
      <c:valAx>
        <c:axId val="335192880"/>
        <c:scaling>
          <c:orientation val="minMax"/>
          <c:max val="1"/>
        </c:scaling>
        <c:delete val="0"/>
        <c:axPos val="b"/>
        <c:majorGridlines>
          <c:spPr>
            <a:ln w="6350" cap="flat" cmpd="sng" algn="ctr">
              <a:solidFill>
                <a:sysClr val="window" lastClr="FFFFFF">
                  <a:lumMod val="95000"/>
                </a:sysClr>
              </a:solidFill>
              <a:prstDash val="dash"/>
              <a:round/>
            </a:ln>
            <a:effectLst/>
          </c:spPr>
        </c:majorGridlines>
        <c:title>
          <c:tx>
            <c:rich>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t</a:t>
                </a:r>
                <a:r>
                  <a:rPr lang="en-US">
                    <a:solidFill>
                      <a:schemeClr val="tx1"/>
                    </a:solidFill>
                  </a:rPr>
                  <a:t> (s)</a:t>
                </a:r>
              </a:p>
            </c:rich>
          </c:tx>
          <c:layout>
            <c:manualLayout>
              <c:xMode val="edge"/>
              <c:yMode val="edge"/>
              <c:x val="0.90699868003598083"/>
              <c:y val="0.8199074074074074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3272"/>
        <c:crosses val="autoZero"/>
        <c:crossBetween val="midCat"/>
        <c:majorUnit val="0.2"/>
        <c:minorUnit val="5.000000000000001E-2"/>
      </c:valAx>
      <c:valAx>
        <c:axId val="335193272"/>
        <c:scaling>
          <c:orientation val="minMax"/>
        </c:scaling>
        <c:delete val="0"/>
        <c:axPos val="l"/>
        <c:majorGridlines>
          <c:spPr>
            <a:ln w="6350" cap="flat" cmpd="sng" algn="ctr">
              <a:solidFill>
                <a:sysClr val="window" lastClr="FFFFFF">
                  <a:lumMod val="95000"/>
                </a:sysClr>
              </a:solidFill>
              <a:prstDash val="dash"/>
              <a:round/>
            </a:ln>
            <a:effectLst/>
          </c:spPr>
        </c:majorGridlines>
        <c:title>
          <c:tx>
            <c:rich>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dirty="0">
                    <a:solidFill>
                      <a:schemeClr val="tx1"/>
                    </a:solidFill>
                  </a:rPr>
                  <a:t>v</a:t>
                </a:r>
                <a:r>
                  <a:rPr lang="en-US" dirty="0">
                    <a:solidFill>
                      <a:schemeClr val="tx1"/>
                    </a:solidFill>
                  </a:rPr>
                  <a:t> (cm/s)</a:t>
                </a:r>
              </a:p>
            </c:rich>
          </c:tx>
          <c:layout>
            <c:manualLayout>
              <c:xMode val="edge"/>
              <c:yMode val="edge"/>
              <c:x val="0.11111114756489071"/>
              <c:y val="5.7895450568678918E-2"/>
            </c:manualLayout>
          </c:layout>
          <c:overlay val="0"/>
          <c:spPr>
            <a:noFill/>
            <a:ln>
              <a:noFill/>
            </a:ln>
            <a:effectLst/>
          </c:spPr>
          <c:txPr>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2880"/>
        <c:crosses val="autoZero"/>
        <c:crossBetween val="midCat"/>
      </c:valAx>
      <c:spPr>
        <a:noFill/>
        <a:ln>
          <a:noFill/>
        </a:ln>
        <a:effectLst/>
      </c:spPr>
    </c:plotArea>
    <c:plotVisOnly val="1"/>
    <c:dispBlanksAs val="gap"/>
    <c:showDLblsOverMax val="0"/>
  </c:chart>
  <c:spPr>
    <a:noFill/>
    <a:ln>
      <a:noFill/>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4">
    <c:autoUpdate val="0"/>
  </c:externalData>
  <c:userShapes r:id="rId5"/>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v</a:t>
            </a:r>
            <a:r>
              <a:rPr lang="en-US">
                <a:solidFill>
                  <a:schemeClr val="tx1"/>
                </a:solidFill>
              </a:rPr>
              <a:t> vs </a:t>
            </a:r>
            <a:r>
              <a:rPr lang="en-US" i="1">
                <a:solidFill>
                  <a:schemeClr val="tx1"/>
                </a:solidFill>
              </a:rPr>
              <a:t>t</a:t>
            </a:r>
          </a:p>
        </c:rich>
      </c:tx>
      <c:layout>
        <c:manualLayout>
          <c:xMode val="edge"/>
          <c:yMode val="edge"/>
          <c:x val="0.488763737595451"/>
          <c:y val="2.2222222222222223E-2"/>
        </c:manualLayout>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3551137357830267"/>
          <c:y val="0.13425449282654034"/>
          <c:w val="0.76657195975503056"/>
          <c:h val="0.73902271996720337"/>
        </c:manualLayout>
      </c:layout>
      <c:scatterChart>
        <c:scatterStyle val="lineMarker"/>
        <c:varyColors val="0"/>
        <c:ser>
          <c:idx val="0"/>
          <c:order val="0"/>
          <c:spPr>
            <a:ln w="19050" cap="rnd">
              <a:noFill/>
              <a:round/>
            </a:ln>
            <a:effectLst/>
          </c:spPr>
          <c:marker>
            <c:symbol val="circle"/>
            <c:size val="5"/>
            <c:spPr>
              <a:solidFill>
                <a:srgbClr val="0000FF"/>
              </a:solidFill>
              <a:ln w="9525">
                <a:solidFill>
                  <a:srgbClr val="0000FF"/>
                </a:solidFill>
              </a:ln>
              <a:effectLst/>
            </c:spPr>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Sheet1!$C$5:$C$35</c:f>
              <c:numCache>
                <c:formatCode>0.0</c:formatCode>
                <c:ptCount val="31"/>
                <c:pt idx="1">
                  <c:v>0.75000000075000006</c:v>
                </c:pt>
                <c:pt idx="2">
                  <c:v>1.0500000010499997</c:v>
                </c:pt>
                <c:pt idx="3">
                  <c:v>1.5000000015000001</c:v>
                </c:pt>
                <c:pt idx="4">
                  <c:v>1.65000000165</c:v>
                </c:pt>
                <c:pt idx="5">
                  <c:v>1.9500000019500003</c:v>
                </c:pt>
                <c:pt idx="6">
                  <c:v>2.4000000023999992</c:v>
                </c:pt>
                <c:pt idx="7">
                  <c:v>2.1000000020999998</c:v>
                </c:pt>
                <c:pt idx="8">
                  <c:v>3.0000000030000007</c:v>
                </c:pt>
                <c:pt idx="9">
                  <c:v>4.0500000040499975</c:v>
                </c:pt>
                <c:pt idx="10">
                  <c:v>3.6000000036000008</c:v>
                </c:pt>
                <c:pt idx="11">
                  <c:v>3.8111297185347297</c:v>
                </c:pt>
                <c:pt idx="12">
                  <c:v>4.3501064523156172</c:v>
                </c:pt>
                <c:pt idx="13">
                  <c:v>4.4509577645469873</c:v>
                </c:pt>
                <c:pt idx="14">
                  <c:v>4.0447862778122028</c:v>
                </c:pt>
                <c:pt idx="15">
                  <c:v>3.8461882722135647</c:v>
                </c:pt>
                <c:pt idx="16">
                  <c:v>3.9949258280058588</c:v>
                </c:pt>
                <c:pt idx="17">
                  <c:v>3.7287241324253002</c:v>
                </c:pt>
                <c:pt idx="18">
                  <c:v>3.6899360053011687</c:v>
                </c:pt>
                <c:pt idx="19">
                  <c:v>3.9526084333731597</c:v>
                </c:pt>
                <c:pt idx="20">
                  <c:v>3.9932572884734392</c:v>
                </c:pt>
                <c:pt idx="21">
                  <c:v>4.2379322241898123</c:v>
                </c:pt>
                <c:pt idx="22">
                  <c:v>4.4482467172400275</c:v>
                </c:pt>
                <c:pt idx="23">
                  <c:v>4.0617616370115437</c:v>
                </c:pt>
                <c:pt idx="24">
                  <c:v>4.0311661754663088</c:v>
                </c:pt>
                <c:pt idx="25">
                  <c:v>4.6071252548387651</c:v>
                </c:pt>
                <c:pt idx="26">
                  <c:v>4.5528894959681923</c:v>
                </c:pt>
                <c:pt idx="27">
                  <c:v>4.2167764374299024</c:v>
                </c:pt>
                <c:pt idx="28">
                  <c:v>4.5187885441320104</c:v>
                </c:pt>
                <c:pt idx="29">
                  <c:v>4.7484883162995608</c:v>
                </c:pt>
              </c:numCache>
            </c:numRef>
          </c:yVal>
          <c:smooth val="0"/>
          <c:extLst>
            <c:ext xmlns:c16="http://schemas.microsoft.com/office/drawing/2014/chart" uri="{C3380CC4-5D6E-409C-BE32-E72D297353CC}">
              <c16:uniqueId val="{00000000-467C-47E2-A17C-065F63CF43BF}"/>
            </c:ext>
          </c:extLst>
        </c:ser>
        <c:dLbls>
          <c:showLegendKey val="0"/>
          <c:showVal val="0"/>
          <c:showCatName val="0"/>
          <c:showSerName val="0"/>
          <c:showPercent val="0"/>
          <c:showBubbleSize val="0"/>
        </c:dLbls>
        <c:axId val="335192880"/>
        <c:axId val="335193272"/>
      </c:scatterChart>
      <c:valAx>
        <c:axId val="335192880"/>
        <c:scaling>
          <c:orientation val="minMax"/>
          <c:max val="1"/>
        </c:scaling>
        <c:delete val="0"/>
        <c:axPos val="b"/>
        <c:majorGridlines>
          <c:spPr>
            <a:ln w="6350" cap="flat" cmpd="sng" algn="ctr">
              <a:solidFill>
                <a:sysClr val="window" lastClr="FFFFFF">
                  <a:lumMod val="95000"/>
                </a:sysClr>
              </a:solidFill>
              <a:prstDash val="dash"/>
              <a:round/>
            </a:ln>
            <a:effectLst/>
          </c:spPr>
        </c:majorGridlines>
        <c:title>
          <c:tx>
            <c:rich>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t</a:t>
                </a:r>
                <a:r>
                  <a:rPr lang="en-US">
                    <a:solidFill>
                      <a:schemeClr val="tx1"/>
                    </a:solidFill>
                  </a:rPr>
                  <a:t> (s)</a:t>
                </a:r>
              </a:p>
            </c:rich>
          </c:tx>
          <c:layout>
            <c:manualLayout>
              <c:xMode val="edge"/>
              <c:yMode val="edge"/>
              <c:x val="0.90699868003598083"/>
              <c:y val="0.8199074074074074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3272"/>
        <c:crosses val="autoZero"/>
        <c:crossBetween val="midCat"/>
        <c:majorUnit val="0.2"/>
        <c:minorUnit val="5.000000000000001E-2"/>
      </c:valAx>
      <c:valAx>
        <c:axId val="335193272"/>
        <c:scaling>
          <c:orientation val="minMax"/>
        </c:scaling>
        <c:delete val="0"/>
        <c:axPos val="l"/>
        <c:majorGridlines>
          <c:spPr>
            <a:ln w="6350" cap="flat" cmpd="sng" algn="ctr">
              <a:solidFill>
                <a:sysClr val="window" lastClr="FFFFFF">
                  <a:lumMod val="95000"/>
                </a:sysClr>
              </a:solidFill>
              <a:prstDash val="dash"/>
              <a:round/>
            </a:ln>
            <a:effectLst/>
          </c:spPr>
        </c:majorGridlines>
        <c:title>
          <c:tx>
            <c:rich>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dirty="0">
                    <a:solidFill>
                      <a:schemeClr val="tx1"/>
                    </a:solidFill>
                  </a:rPr>
                  <a:t>v</a:t>
                </a:r>
                <a:r>
                  <a:rPr lang="en-US" dirty="0">
                    <a:solidFill>
                      <a:schemeClr val="tx1"/>
                    </a:solidFill>
                  </a:rPr>
                  <a:t> (cm/s)</a:t>
                </a:r>
              </a:p>
            </c:rich>
          </c:tx>
          <c:layout>
            <c:manualLayout>
              <c:xMode val="edge"/>
              <c:yMode val="edge"/>
              <c:x val="0.11111114756489071"/>
              <c:y val="1.7154709827938174E-2"/>
            </c:manualLayout>
          </c:layout>
          <c:overlay val="0"/>
          <c:spPr>
            <a:noFill/>
            <a:ln>
              <a:noFill/>
            </a:ln>
            <a:effectLst/>
          </c:spPr>
          <c:txPr>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2880"/>
        <c:crosses val="autoZero"/>
        <c:crossBetween val="midCat"/>
        <c:majorUnit val="1"/>
      </c:valAx>
      <c:spPr>
        <a:noFill/>
        <a:ln>
          <a:noFill/>
        </a:ln>
        <a:effectLst/>
      </c:spPr>
    </c:plotArea>
    <c:plotVisOnly val="1"/>
    <c:dispBlanksAs val="gap"/>
    <c:showDLblsOverMax val="0"/>
  </c:chart>
  <c:spPr>
    <a:noFill/>
    <a:ln>
      <a:noFill/>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4">
    <c:autoUpdate val="0"/>
  </c:externalData>
  <c:userShapes r:id="rId5"/>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929703244719369"/>
          <c:y val="0.14280456728641508"/>
          <c:w val="0.7822924722681035"/>
          <c:h val="0.80999237543305525"/>
        </c:manualLayout>
      </c:layout>
      <c:scatterChart>
        <c:scatterStyle val="lineMarker"/>
        <c:varyColors val="0"/>
        <c:ser>
          <c:idx val="0"/>
          <c:order val="0"/>
          <c:spPr>
            <a:ln w="12700" cap="rnd">
              <a:noFill/>
              <a:round/>
            </a:ln>
            <a:effectLst/>
          </c:spPr>
          <c:marker>
            <c:symbol val="circle"/>
            <c:size val="5"/>
            <c:spPr>
              <a:solidFill>
                <a:srgbClr val="0000FF"/>
              </a:solidFill>
              <a:ln w="9525">
                <a:solidFill>
                  <a:srgbClr val="0000FF"/>
                </a:solidFill>
              </a:ln>
              <a:effectLst/>
            </c:spPr>
          </c:marker>
          <c:xVal>
            <c:numRef>
              <c:f>Sheet1!$A$7:$A$33</c:f>
              <c:numCache>
                <c:formatCode>0.000</c:formatCode>
                <c:ptCount val="27"/>
                <c:pt idx="0">
                  <c:v>6.6666666599999994E-2</c:v>
                </c:pt>
                <c:pt idx="1">
                  <c:v>9.9999999899999997E-2</c:v>
                </c:pt>
                <c:pt idx="2">
                  <c:v>0.13333333319999999</c:v>
                </c:pt>
                <c:pt idx="3">
                  <c:v>0.1666666665</c:v>
                </c:pt>
                <c:pt idx="4">
                  <c:v>0.19999999979999999</c:v>
                </c:pt>
                <c:pt idx="5">
                  <c:v>0.23333333310000001</c:v>
                </c:pt>
                <c:pt idx="6">
                  <c:v>0.26666666639999997</c:v>
                </c:pt>
                <c:pt idx="7">
                  <c:v>0.29999999970000002</c:v>
                </c:pt>
                <c:pt idx="8">
                  <c:v>0.33333333300000001</c:v>
                </c:pt>
                <c:pt idx="9">
                  <c:v>0.3666666663</c:v>
                </c:pt>
                <c:pt idx="10">
                  <c:v>0.39999999959999999</c:v>
                </c:pt>
                <c:pt idx="11">
                  <c:v>0.43333333289999998</c:v>
                </c:pt>
                <c:pt idx="12">
                  <c:v>0.46666666620000002</c:v>
                </c:pt>
                <c:pt idx="13">
                  <c:v>0.49999999950000001</c:v>
                </c:pt>
                <c:pt idx="14">
                  <c:v>0.53333333279999995</c:v>
                </c:pt>
                <c:pt idx="15">
                  <c:v>0.56666666610000005</c:v>
                </c:pt>
                <c:pt idx="16">
                  <c:v>0.59999999940000004</c:v>
                </c:pt>
                <c:pt idx="17">
                  <c:v>0.63333333270000003</c:v>
                </c:pt>
                <c:pt idx="18">
                  <c:v>0.66666666600000002</c:v>
                </c:pt>
                <c:pt idx="19">
                  <c:v>0.69999999930000001</c:v>
                </c:pt>
                <c:pt idx="20">
                  <c:v>0.7333333326</c:v>
                </c:pt>
                <c:pt idx="21">
                  <c:v>0.76666666589999999</c:v>
                </c:pt>
                <c:pt idx="22">
                  <c:v>0.79999999919999998</c:v>
                </c:pt>
                <c:pt idx="23">
                  <c:v>0.83333333249999997</c:v>
                </c:pt>
                <c:pt idx="24">
                  <c:v>0.86666666579999996</c:v>
                </c:pt>
                <c:pt idx="25">
                  <c:v>0.89999999909999995</c:v>
                </c:pt>
                <c:pt idx="26">
                  <c:v>0.93333333240000005</c:v>
                </c:pt>
              </c:numCache>
            </c:numRef>
          </c:xVal>
          <c:yVal>
            <c:numRef>
              <c:f>Sheet1!$N$7:$N$33</c:f>
              <c:numCache>
                <c:formatCode>General</c:formatCode>
                <c:ptCount val="27"/>
                <c:pt idx="0">
                  <c:v>11.2500000225</c:v>
                </c:pt>
                <c:pt idx="1">
                  <c:v>9.0000000180000068</c:v>
                </c:pt>
                <c:pt idx="2">
                  <c:v>6.7500000135000029</c:v>
                </c:pt>
                <c:pt idx="3">
                  <c:v>11.250000022499986</c:v>
                </c:pt>
                <c:pt idx="4">
                  <c:v>2.2500000044999919</c:v>
                </c:pt>
                <c:pt idx="5">
                  <c:v>9.0000000180000246</c:v>
                </c:pt>
                <c:pt idx="6">
                  <c:v>29.25000005849996</c:v>
                </c:pt>
                <c:pt idx="7">
                  <c:v>9.0000000179999979</c:v>
                </c:pt>
                <c:pt idx="8">
                  <c:v>-3.583054286312072</c:v>
                </c:pt>
                <c:pt idx="9">
                  <c:v>11.251596741985846</c:v>
                </c:pt>
                <c:pt idx="10">
                  <c:v>9.5974206997812885</c:v>
                </c:pt>
                <c:pt idx="11">
                  <c:v>-4.5798026221310169</c:v>
                </c:pt>
                <c:pt idx="12">
                  <c:v>-9.0715423940728765</c:v>
                </c:pt>
                <c:pt idx="13">
                  <c:v>-0.7479067478430671</c:v>
                </c:pt>
                <c:pt idx="14">
                  <c:v>-1.7619620985859292</c:v>
                </c:pt>
                <c:pt idx="15">
                  <c:v>-4.5748473451451925</c:v>
                </c:pt>
                <c:pt idx="16">
                  <c:v>3.3582645175761581</c:v>
                </c:pt>
                <c:pt idx="17">
                  <c:v>4.5498192521338776</c:v>
                </c:pt>
                <c:pt idx="18">
                  <c:v>4.2798568665296468</c:v>
                </c:pt>
                <c:pt idx="19">
                  <c:v>6.8248414383236682</c:v>
                </c:pt>
                <c:pt idx="20">
                  <c:v>-2.6425588103165887</c:v>
                </c:pt>
                <c:pt idx="21">
                  <c:v>-6.2562081328619898</c:v>
                </c:pt>
                <c:pt idx="22">
                  <c:v>8.1804542755887777</c:v>
                </c:pt>
                <c:pt idx="23">
                  <c:v>7.8258498153541032</c:v>
                </c:pt>
                <c:pt idx="24">
                  <c:v>-5.8552322669881747</c:v>
                </c:pt>
                <c:pt idx="25">
                  <c:v>-0.51151427805424199</c:v>
                </c:pt>
                <c:pt idx="26">
                  <c:v>7.9756781910205437</c:v>
                </c:pt>
              </c:numCache>
            </c:numRef>
          </c:yVal>
          <c:smooth val="1"/>
          <c:extLst>
            <c:ext xmlns:c16="http://schemas.microsoft.com/office/drawing/2014/chart" uri="{C3380CC4-5D6E-409C-BE32-E72D297353CC}">
              <c16:uniqueId val="{00000000-2FAB-4D6A-8166-2187A4169B38}"/>
            </c:ext>
          </c:extLst>
        </c:ser>
        <c:dLbls>
          <c:showLegendKey val="0"/>
          <c:showVal val="0"/>
          <c:showCatName val="0"/>
          <c:showSerName val="0"/>
          <c:showPercent val="0"/>
          <c:showBubbleSize val="0"/>
        </c:dLbls>
        <c:axId val="1119031136"/>
        <c:axId val="1119023456"/>
      </c:scatterChart>
      <c:valAx>
        <c:axId val="1119031136"/>
        <c:scaling>
          <c:orientation val="minMax"/>
        </c:scaling>
        <c:delete val="0"/>
        <c:axPos val="b"/>
        <c:title>
          <c:tx>
            <c:rich>
              <a:bodyPr rot="0" spcFirstLastPara="1" vertOverflow="ellipsis" vert="horz" wrap="square" anchor="ctr" anchorCtr="1"/>
              <a:lstStyle/>
              <a:p>
                <a:pPr>
                  <a:defRPr sz="18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r>
                  <a:rPr lang="en-US" i="1"/>
                  <a:t>t </a:t>
                </a:r>
                <a:r>
                  <a:rPr lang="en-US"/>
                  <a:t>(s)</a:t>
                </a:r>
              </a:p>
            </c:rich>
          </c:tx>
          <c:layout>
            <c:manualLayout>
              <c:xMode val="edge"/>
              <c:yMode val="edge"/>
              <c:x val="0.9244196266660788"/>
              <c:y val="0.71435608125210603"/>
            </c:manualLayout>
          </c:layout>
          <c:overlay val="0"/>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title>
        <c:numFmt formatCode="0.00" sourceLinked="0"/>
        <c:majorTickMark val="cross"/>
        <c:minorTickMark val="in"/>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1119023456"/>
        <c:crosses val="autoZero"/>
        <c:crossBetween val="midCat"/>
        <c:majorUnit val="0.2"/>
        <c:minorUnit val="5.000000000000001E-2"/>
      </c:valAx>
      <c:valAx>
        <c:axId val="1119023456"/>
        <c:scaling>
          <c:orientation val="minMax"/>
          <c:max val="40"/>
          <c:min val="-10"/>
        </c:scaling>
        <c:delete val="0"/>
        <c:axPos val="l"/>
        <c:title>
          <c:tx>
            <c:rich>
              <a:bodyPr rot="0" spcFirstLastPara="1" vertOverflow="ellipsis" wrap="square" anchor="ctr" anchorCtr="1"/>
              <a:lstStyle/>
              <a:p>
                <a:pPr>
                  <a:defRPr sz="18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r>
                  <a:rPr lang="en-US" i="1"/>
                  <a:t>a</a:t>
                </a:r>
                <a:r>
                  <a:rPr lang="en-US"/>
                  <a:t> (m/s</a:t>
                </a:r>
                <a:r>
                  <a:rPr lang="en-US" baseline="30000"/>
                  <a:t>2</a:t>
                </a:r>
                <a:r>
                  <a:rPr lang="en-US"/>
                  <a:t>)</a:t>
                </a:r>
              </a:p>
            </c:rich>
          </c:tx>
          <c:layout>
            <c:manualLayout>
              <c:xMode val="edge"/>
              <c:yMode val="edge"/>
              <c:x val="0.13777858725890621"/>
              <c:y val="2.8175492374656622E-2"/>
            </c:manualLayout>
          </c:layout>
          <c:overlay val="0"/>
          <c:spPr>
            <a:noFill/>
            <a:ln>
              <a:noFill/>
            </a:ln>
            <a:effectLst/>
          </c:spPr>
          <c:txPr>
            <a:bodyPr rot="0" spcFirstLastPara="1" vertOverflow="ellipsis" wrap="square" anchor="ctr" anchorCtr="1"/>
            <a:lstStyle/>
            <a:p>
              <a:pPr>
                <a:defRPr sz="18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cross"/>
        <c:minorTickMark val="in"/>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1119031136"/>
        <c:crosses val="autoZero"/>
        <c:crossBetween val="midCat"/>
        <c:majorUnit val="10"/>
      </c:valAx>
      <c:spPr>
        <a:noFill/>
        <a:ln>
          <a:noFill/>
        </a:ln>
        <a:effectLst/>
      </c:spPr>
    </c:plotArea>
    <c:plotVisOnly val="1"/>
    <c:dispBlanksAs val="gap"/>
    <c:showDLblsOverMax val="0"/>
    <c:extLst/>
  </c:chart>
  <c:spPr>
    <a:solidFill>
      <a:schemeClr val="bg1"/>
    </a:solidFill>
    <a:ln w="9525" cap="flat" cmpd="sng" algn="ctr">
      <a:noFill/>
      <a:round/>
    </a:ln>
    <a:effectLst/>
  </c:spPr>
  <c:txPr>
    <a:bodyPr/>
    <a:lstStyle/>
    <a:p>
      <a:pPr>
        <a:defRPr sz="1800">
          <a:solidFill>
            <a:sysClr val="windowText" lastClr="000000"/>
          </a:solidFill>
          <a:latin typeface="Times New Roman" panose="02020603050405020304" pitchFamily="18" charset="0"/>
          <a:cs typeface="Times New Roman" panose="02020603050405020304" pitchFamily="18" charset="0"/>
        </a:defRPr>
      </a:pPr>
      <a:endParaRPr lang="en-US"/>
    </a:p>
  </c:txPr>
  <c:externalData r:id="rId4">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v</a:t>
            </a:r>
            <a:r>
              <a:rPr lang="en-US">
                <a:solidFill>
                  <a:schemeClr val="tx1"/>
                </a:solidFill>
              </a:rPr>
              <a:t> vs </a:t>
            </a:r>
            <a:r>
              <a:rPr lang="en-US" i="1">
                <a:solidFill>
                  <a:schemeClr val="tx1"/>
                </a:solidFill>
              </a:rPr>
              <a:t>t</a:t>
            </a:r>
          </a:p>
        </c:rich>
      </c:tx>
      <c:layout>
        <c:manualLayout>
          <c:xMode val="edge"/>
          <c:yMode val="edge"/>
          <c:x val="0.48251377952755897"/>
          <c:y val="2.7777777777777776E-2"/>
        </c:manualLayout>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3551137357830267"/>
          <c:y val="0.13799759405074366"/>
          <c:w val="0.76657195975503056"/>
          <c:h val="0.71001968503937007"/>
        </c:manualLayout>
      </c:layout>
      <c:scatterChart>
        <c:scatterStyle val="lineMarker"/>
        <c:varyColors val="0"/>
        <c:ser>
          <c:idx val="0"/>
          <c:order val="0"/>
          <c:tx>
            <c:v>exp</c:v>
          </c:tx>
          <c:spPr>
            <a:ln w="19050" cap="rnd">
              <a:noFill/>
              <a:round/>
            </a:ln>
            <a:effectLst/>
          </c:spPr>
          <c:marker>
            <c:symbol val="circle"/>
            <c:size val="5"/>
            <c:spPr>
              <a:solidFill>
                <a:srgbClr val="0000FF"/>
              </a:solidFill>
              <a:ln w="9525">
                <a:solidFill>
                  <a:srgbClr val="0000FF"/>
                </a:solidFill>
              </a:ln>
              <a:effectLst/>
            </c:spPr>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Sheet1!$C$5:$C$35</c:f>
              <c:numCache>
                <c:formatCode>0.0</c:formatCode>
                <c:ptCount val="31"/>
                <c:pt idx="1">
                  <c:v>0.75000000075000006</c:v>
                </c:pt>
                <c:pt idx="2">
                  <c:v>1.0500000010499997</c:v>
                </c:pt>
                <c:pt idx="3">
                  <c:v>1.5000000015000001</c:v>
                </c:pt>
                <c:pt idx="4">
                  <c:v>1.65000000165</c:v>
                </c:pt>
                <c:pt idx="5">
                  <c:v>1.9500000019500003</c:v>
                </c:pt>
                <c:pt idx="6">
                  <c:v>2.4000000023999992</c:v>
                </c:pt>
                <c:pt idx="7">
                  <c:v>2.1000000020999998</c:v>
                </c:pt>
                <c:pt idx="8">
                  <c:v>3.0000000030000007</c:v>
                </c:pt>
                <c:pt idx="9">
                  <c:v>4.0500000040499975</c:v>
                </c:pt>
                <c:pt idx="10">
                  <c:v>3.6000000036000008</c:v>
                </c:pt>
                <c:pt idx="11">
                  <c:v>3.8111297185347297</c:v>
                </c:pt>
                <c:pt idx="12">
                  <c:v>4.3501064523156172</c:v>
                </c:pt>
                <c:pt idx="13">
                  <c:v>4.4509577645469873</c:v>
                </c:pt>
                <c:pt idx="14">
                  <c:v>4.0447862778122028</c:v>
                </c:pt>
                <c:pt idx="15">
                  <c:v>3.8461882722135647</c:v>
                </c:pt>
                <c:pt idx="16">
                  <c:v>3.9949258280058588</c:v>
                </c:pt>
                <c:pt idx="17">
                  <c:v>3.7287241324253002</c:v>
                </c:pt>
                <c:pt idx="18">
                  <c:v>3.6899360053011687</c:v>
                </c:pt>
                <c:pt idx="19">
                  <c:v>3.9526084333731597</c:v>
                </c:pt>
                <c:pt idx="20">
                  <c:v>3.9932572884734392</c:v>
                </c:pt>
                <c:pt idx="21">
                  <c:v>4.2379322241898123</c:v>
                </c:pt>
                <c:pt idx="22">
                  <c:v>4.4482467172400275</c:v>
                </c:pt>
                <c:pt idx="23">
                  <c:v>4.0617616370115437</c:v>
                </c:pt>
                <c:pt idx="24">
                  <c:v>4.0311661754663088</c:v>
                </c:pt>
                <c:pt idx="25">
                  <c:v>4.6071252548387651</c:v>
                </c:pt>
                <c:pt idx="26">
                  <c:v>4.5528894959681923</c:v>
                </c:pt>
                <c:pt idx="27">
                  <c:v>4.2167764374299024</c:v>
                </c:pt>
                <c:pt idx="28">
                  <c:v>4.5187885441320104</c:v>
                </c:pt>
                <c:pt idx="29">
                  <c:v>4.7484883162995608</c:v>
                </c:pt>
              </c:numCache>
            </c:numRef>
          </c:yVal>
          <c:smooth val="0"/>
          <c:extLst>
            <c:ext xmlns:c16="http://schemas.microsoft.com/office/drawing/2014/chart" uri="{C3380CC4-5D6E-409C-BE32-E72D297353CC}">
              <c16:uniqueId val="{00000000-0F9E-42C1-9447-5C6DD875DF2B}"/>
            </c:ext>
          </c:extLst>
        </c:ser>
        <c:ser>
          <c:idx val="1"/>
          <c:order val="1"/>
          <c:tx>
            <c:v>th</c:v>
          </c:tx>
          <c:spPr>
            <a:ln w="19050" cap="rnd">
              <a:solidFill>
                <a:srgbClr val="FF0000"/>
              </a:solidFill>
              <a:round/>
            </a:ln>
            <a:effectLst/>
          </c:spPr>
          <c:marker>
            <c:symbol val="none"/>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Sheet1!$D$5:$D$35</c:f>
              <c:numCache>
                <c:formatCode>0.0</c:formatCode>
                <c:ptCount val="31"/>
                <c:pt idx="1">
                  <c:v>0.6908322373573752</c:v>
                </c:pt>
                <c:pt idx="2">
                  <c:v>1.275609101343151</c:v>
                </c:pt>
                <c:pt idx="3">
                  <c:v>1.7706120299284558</c:v>
                </c:pt>
                <c:pt idx="4">
                  <c:v>2.1896229628130843</c:v>
                </c:pt>
                <c:pt idx="5">
                  <c:v>2.5443080600884049</c:v>
                </c:pt>
                <c:pt idx="6">
                  <c:v>2.8445425130730517</c:v>
                </c:pt>
                <c:pt idx="7">
                  <c:v>3.0986854907494434</c:v>
                </c:pt>
                <c:pt idx="8">
                  <c:v>3.3138128768976465</c:v>
                </c:pt>
                <c:pt idx="9">
                  <c:v>3.4959142778259373</c:v>
                </c:pt>
                <c:pt idx="10">
                  <c:v>3.6500597858144048</c:v>
                </c:pt>
                <c:pt idx="11">
                  <c:v>3.7805411413223693</c:v>
                </c:pt>
                <c:pt idx="12">
                  <c:v>3.8909912242172253</c:v>
                </c:pt>
                <c:pt idx="13">
                  <c:v>3.9844852009159566</c:v>
                </c:pt>
                <c:pt idx="14">
                  <c:v>4.0636261435919714</c:v>
                </c:pt>
                <c:pt idx="15">
                  <c:v>4.1306175052689991</c:v>
                </c:pt>
                <c:pt idx="16">
                  <c:v>4.1873244686635918</c:v>
                </c:pt>
                <c:pt idx="17">
                  <c:v>4.2353258768591555</c:v>
                </c:pt>
                <c:pt idx="18">
                  <c:v>4.2759581916724869</c:v>
                </c:pt>
                <c:pt idx="19">
                  <c:v>4.3103527036077063</c:v>
                </c:pt>
                <c:pt idx="20">
                  <c:v>4.3394670294022539</c:v>
                </c:pt>
                <c:pt idx="21">
                  <c:v>4.3641117741239581</c:v>
                </c:pt>
                <c:pt idx="22">
                  <c:v>4.3849731001489509</c:v>
                </c:pt>
                <c:pt idx="23">
                  <c:v>4.4026318313890362</c:v>
                </c:pt>
                <c:pt idx="24">
                  <c:v>4.4175796246710144</c:v>
                </c:pt>
                <c:pt idx="25">
                  <c:v>4.430232658513761</c:v>
                </c:pt>
                <c:pt idx="26">
                  <c:v>4.4409432204278527</c:v>
                </c:pt>
                <c:pt idx="27">
                  <c:v>4.450009515352952</c:v>
                </c:pt>
                <c:pt idx="28">
                  <c:v>4.4576839683207963</c:v>
                </c:pt>
                <c:pt idx="29">
                  <c:v>4.4641802525076928</c:v>
                </c:pt>
                <c:pt idx="30">
                  <c:v>4.4696792383525112</c:v>
                </c:pt>
              </c:numCache>
            </c:numRef>
          </c:yVal>
          <c:smooth val="1"/>
          <c:extLst>
            <c:ext xmlns:c16="http://schemas.microsoft.com/office/drawing/2014/chart" uri="{C3380CC4-5D6E-409C-BE32-E72D297353CC}">
              <c16:uniqueId val="{00000001-0F9E-42C1-9447-5C6DD875DF2B}"/>
            </c:ext>
          </c:extLst>
        </c:ser>
        <c:dLbls>
          <c:showLegendKey val="0"/>
          <c:showVal val="0"/>
          <c:showCatName val="0"/>
          <c:showSerName val="0"/>
          <c:showPercent val="0"/>
          <c:showBubbleSize val="0"/>
        </c:dLbls>
        <c:axId val="339467808"/>
        <c:axId val="368762072"/>
      </c:scatterChart>
      <c:valAx>
        <c:axId val="339467808"/>
        <c:scaling>
          <c:orientation val="minMax"/>
          <c:max val="1"/>
        </c:scaling>
        <c:delete val="0"/>
        <c:axPos val="b"/>
        <c:majorGridlines>
          <c:spPr>
            <a:ln w="6350" cap="flat" cmpd="sng" algn="ctr">
              <a:solidFill>
                <a:sysClr val="window" lastClr="FFFFFF">
                  <a:lumMod val="95000"/>
                </a:sysClr>
              </a:solidFill>
              <a:prstDash val="dash"/>
              <a:round/>
            </a:ln>
            <a:effectLst/>
          </c:spPr>
        </c:majorGridlines>
        <c:title>
          <c:tx>
            <c:rich>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t</a:t>
                </a:r>
                <a:r>
                  <a:rPr lang="en-US">
                    <a:solidFill>
                      <a:schemeClr val="tx1"/>
                    </a:solidFill>
                  </a:rPr>
                  <a:t> (s)</a:t>
                </a:r>
              </a:p>
            </c:rich>
          </c:tx>
          <c:layout>
            <c:manualLayout>
              <c:xMode val="edge"/>
              <c:yMode val="edge"/>
              <c:x val="0.90699868766404201"/>
              <c:y val="0.81620370370370365"/>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68762072"/>
        <c:crosses val="autoZero"/>
        <c:crossBetween val="midCat"/>
        <c:majorUnit val="0.2"/>
        <c:minorUnit val="5.000000000000001E-2"/>
      </c:valAx>
      <c:valAx>
        <c:axId val="368762072"/>
        <c:scaling>
          <c:orientation val="minMax"/>
        </c:scaling>
        <c:delete val="0"/>
        <c:axPos val="l"/>
        <c:majorGridlines>
          <c:spPr>
            <a:ln w="6350" cap="flat" cmpd="sng" algn="ctr">
              <a:solidFill>
                <a:sysClr val="window" lastClr="FFFFFF">
                  <a:lumMod val="95000"/>
                </a:sysClr>
              </a:solidFill>
              <a:prstDash val="dash"/>
              <a:round/>
            </a:ln>
            <a:effectLst/>
          </c:spPr>
        </c:majorGridlines>
        <c:title>
          <c:tx>
            <c:rich>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v</a:t>
                </a:r>
                <a:r>
                  <a:rPr lang="en-US">
                    <a:solidFill>
                      <a:schemeClr val="tx1"/>
                    </a:solidFill>
                  </a:rPr>
                  <a:t> (cm/s)</a:t>
                </a:r>
              </a:p>
            </c:rich>
          </c:tx>
          <c:layout>
            <c:manualLayout>
              <c:xMode val="edge"/>
              <c:yMode val="edge"/>
              <c:x val="0.1006944717847769"/>
              <c:y val="5.9747302420530765E-2"/>
            </c:manualLayout>
          </c:layout>
          <c:overlay val="0"/>
          <c:spPr>
            <a:noFill/>
            <a:ln>
              <a:noFill/>
            </a:ln>
            <a:effectLst/>
          </c:spPr>
          <c:txPr>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9467808"/>
        <c:crosses val="autoZero"/>
        <c:crossBetween val="midCat"/>
      </c:valAx>
      <c:spPr>
        <a:noFill/>
        <a:ln>
          <a:noFill/>
        </a:ln>
        <a:effectLst/>
      </c:spPr>
    </c:plotArea>
    <c:legend>
      <c:legendPos val="r"/>
      <c:layout>
        <c:manualLayout>
          <c:xMode val="edge"/>
          <c:yMode val="edge"/>
          <c:x val="0.88855208333333335"/>
          <c:y val="0.45219335083114609"/>
          <c:w val="5.8322916666666669E-2"/>
          <c:h val="9.5317002041411497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4">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v</a:t>
            </a:r>
            <a:r>
              <a:rPr lang="en-US">
                <a:solidFill>
                  <a:schemeClr val="tx1"/>
                </a:solidFill>
              </a:rPr>
              <a:t> vs </a:t>
            </a:r>
            <a:r>
              <a:rPr lang="en-US" i="1">
                <a:solidFill>
                  <a:schemeClr val="tx1"/>
                </a:solidFill>
              </a:rPr>
              <a:t>t</a:t>
            </a:r>
          </a:p>
        </c:rich>
      </c:tx>
      <c:layout>
        <c:manualLayout>
          <c:xMode val="edge"/>
          <c:yMode val="edge"/>
          <c:x val="0.48251377952755897"/>
          <c:y val="2.7777777777777776E-2"/>
        </c:manualLayout>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3551137357830267"/>
          <c:y val="0.13799759405074366"/>
          <c:w val="0.76657195975503056"/>
          <c:h val="0.71001968503937007"/>
        </c:manualLayout>
      </c:layout>
      <c:scatterChart>
        <c:scatterStyle val="lineMarker"/>
        <c:varyColors val="0"/>
        <c:ser>
          <c:idx val="0"/>
          <c:order val="0"/>
          <c:tx>
            <c:v>exp</c:v>
          </c:tx>
          <c:spPr>
            <a:ln w="19050" cap="rnd">
              <a:noFill/>
              <a:round/>
            </a:ln>
            <a:effectLst/>
          </c:spPr>
          <c:marker>
            <c:symbol val="circle"/>
            <c:size val="5"/>
            <c:spPr>
              <a:solidFill>
                <a:srgbClr val="0000FF"/>
              </a:solidFill>
              <a:ln w="9525">
                <a:solidFill>
                  <a:srgbClr val="0000FF"/>
                </a:solidFill>
              </a:ln>
              <a:effectLst/>
            </c:spPr>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Sheet1!$C$5:$C$35</c:f>
              <c:numCache>
                <c:formatCode>0.0</c:formatCode>
                <c:ptCount val="31"/>
                <c:pt idx="1">
                  <c:v>0.75000000075000006</c:v>
                </c:pt>
                <c:pt idx="2">
                  <c:v>1.0500000010499997</c:v>
                </c:pt>
                <c:pt idx="3">
                  <c:v>1.5000000015000001</c:v>
                </c:pt>
                <c:pt idx="4">
                  <c:v>1.65000000165</c:v>
                </c:pt>
                <c:pt idx="5">
                  <c:v>1.9500000019500003</c:v>
                </c:pt>
                <c:pt idx="6">
                  <c:v>2.4000000023999992</c:v>
                </c:pt>
                <c:pt idx="7">
                  <c:v>2.1000000020999998</c:v>
                </c:pt>
                <c:pt idx="8">
                  <c:v>3.0000000030000007</c:v>
                </c:pt>
                <c:pt idx="9">
                  <c:v>4.0500000040499975</c:v>
                </c:pt>
                <c:pt idx="10">
                  <c:v>3.6000000036000008</c:v>
                </c:pt>
                <c:pt idx="11">
                  <c:v>3.8111297185347297</c:v>
                </c:pt>
                <c:pt idx="12">
                  <c:v>4.3501064523156172</c:v>
                </c:pt>
                <c:pt idx="13">
                  <c:v>4.4509577645469873</c:v>
                </c:pt>
                <c:pt idx="14">
                  <c:v>4.0447862778122028</c:v>
                </c:pt>
                <c:pt idx="15">
                  <c:v>3.8461882722135647</c:v>
                </c:pt>
                <c:pt idx="16">
                  <c:v>3.9949258280058588</c:v>
                </c:pt>
                <c:pt idx="17">
                  <c:v>3.7287241324253002</c:v>
                </c:pt>
                <c:pt idx="18">
                  <c:v>3.6899360053011687</c:v>
                </c:pt>
                <c:pt idx="19">
                  <c:v>3.9526084333731597</c:v>
                </c:pt>
                <c:pt idx="20">
                  <c:v>3.9932572884734392</c:v>
                </c:pt>
                <c:pt idx="21">
                  <c:v>4.2379322241898123</c:v>
                </c:pt>
                <c:pt idx="22">
                  <c:v>4.4482467172400275</c:v>
                </c:pt>
                <c:pt idx="23">
                  <c:v>4.0617616370115437</c:v>
                </c:pt>
                <c:pt idx="24">
                  <c:v>4.0311661754663088</c:v>
                </c:pt>
                <c:pt idx="25">
                  <c:v>4.6071252548387651</c:v>
                </c:pt>
                <c:pt idx="26">
                  <c:v>4.5528894959681923</c:v>
                </c:pt>
                <c:pt idx="27">
                  <c:v>4.2167764374299024</c:v>
                </c:pt>
                <c:pt idx="28">
                  <c:v>4.5187885441320104</c:v>
                </c:pt>
                <c:pt idx="29">
                  <c:v>4.7484883162995608</c:v>
                </c:pt>
              </c:numCache>
            </c:numRef>
          </c:yVal>
          <c:smooth val="0"/>
          <c:extLst>
            <c:ext xmlns:c16="http://schemas.microsoft.com/office/drawing/2014/chart" uri="{C3380CC4-5D6E-409C-BE32-E72D297353CC}">
              <c16:uniqueId val="{00000000-2848-4E0F-B610-94A337BAE92A}"/>
            </c:ext>
          </c:extLst>
        </c:ser>
        <c:ser>
          <c:idx val="1"/>
          <c:order val="1"/>
          <c:tx>
            <c:v>th</c:v>
          </c:tx>
          <c:spPr>
            <a:ln w="19050" cap="rnd">
              <a:solidFill>
                <a:srgbClr val="FF0000"/>
              </a:solidFill>
              <a:round/>
            </a:ln>
            <a:effectLst/>
          </c:spPr>
          <c:marker>
            <c:symbol val="none"/>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Sheet1!$D$5:$D$35</c:f>
              <c:numCache>
                <c:formatCode>0.0</c:formatCode>
                <c:ptCount val="31"/>
                <c:pt idx="1">
                  <c:v>0.6908322373573752</c:v>
                </c:pt>
                <c:pt idx="2">
                  <c:v>1.275609101343151</c:v>
                </c:pt>
                <c:pt idx="3">
                  <c:v>1.7706120299284558</c:v>
                </c:pt>
                <c:pt idx="4">
                  <c:v>2.1896229628130843</c:v>
                </c:pt>
                <c:pt idx="5">
                  <c:v>2.5443080600884049</c:v>
                </c:pt>
                <c:pt idx="6">
                  <c:v>2.8445425130730517</c:v>
                </c:pt>
                <c:pt idx="7">
                  <c:v>3.0986854907494434</c:v>
                </c:pt>
                <c:pt idx="8">
                  <c:v>3.3138128768976465</c:v>
                </c:pt>
                <c:pt idx="9">
                  <c:v>3.4959142778259373</c:v>
                </c:pt>
                <c:pt idx="10">
                  <c:v>3.6500597858144048</c:v>
                </c:pt>
                <c:pt idx="11">
                  <c:v>3.7805411413223693</c:v>
                </c:pt>
                <c:pt idx="12">
                  <c:v>3.8909912242172253</c:v>
                </c:pt>
                <c:pt idx="13">
                  <c:v>3.9844852009159566</c:v>
                </c:pt>
                <c:pt idx="14">
                  <c:v>4.0636261435919714</c:v>
                </c:pt>
                <c:pt idx="15">
                  <c:v>4.1306175052689991</c:v>
                </c:pt>
                <c:pt idx="16">
                  <c:v>4.1873244686635918</c:v>
                </c:pt>
                <c:pt idx="17">
                  <c:v>4.2353258768591555</c:v>
                </c:pt>
                <c:pt idx="18">
                  <c:v>4.2759581916724869</c:v>
                </c:pt>
                <c:pt idx="19">
                  <c:v>4.3103527036077063</c:v>
                </c:pt>
                <c:pt idx="20">
                  <c:v>4.3394670294022539</c:v>
                </c:pt>
                <c:pt idx="21">
                  <c:v>4.3641117741239581</c:v>
                </c:pt>
                <c:pt idx="22">
                  <c:v>4.3849731001489509</c:v>
                </c:pt>
                <c:pt idx="23">
                  <c:v>4.4026318313890362</c:v>
                </c:pt>
                <c:pt idx="24">
                  <c:v>4.4175796246710144</c:v>
                </c:pt>
                <c:pt idx="25">
                  <c:v>4.430232658513761</c:v>
                </c:pt>
                <c:pt idx="26">
                  <c:v>4.4409432204278527</c:v>
                </c:pt>
                <c:pt idx="27">
                  <c:v>4.450009515352952</c:v>
                </c:pt>
                <c:pt idx="28">
                  <c:v>4.4576839683207963</c:v>
                </c:pt>
                <c:pt idx="29">
                  <c:v>4.4641802525076928</c:v>
                </c:pt>
                <c:pt idx="30">
                  <c:v>4.4696792383525112</c:v>
                </c:pt>
              </c:numCache>
            </c:numRef>
          </c:yVal>
          <c:smooth val="1"/>
          <c:extLst>
            <c:ext xmlns:c16="http://schemas.microsoft.com/office/drawing/2014/chart" uri="{C3380CC4-5D6E-409C-BE32-E72D297353CC}">
              <c16:uniqueId val="{00000001-2848-4E0F-B610-94A337BAE92A}"/>
            </c:ext>
          </c:extLst>
        </c:ser>
        <c:dLbls>
          <c:showLegendKey val="0"/>
          <c:showVal val="0"/>
          <c:showCatName val="0"/>
          <c:showSerName val="0"/>
          <c:showPercent val="0"/>
          <c:showBubbleSize val="0"/>
        </c:dLbls>
        <c:axId val="335195232"/>
        <c:axId val="335195624"/>
      </c:scatterChart>
      <c:valAx>
        <c:axId val="335195232"/>
        <c:scaling>
          <c:orientation val="minMax"/>
          <c:max val="1"/>
        </c:scaling>
        <c:delete val="0"/>
        <c:axPos val="b"/>
        <c:majorGridlines>
          <c:spPr>
            <a:ln w="6350" cap="flat" cmpd="sng" algn="ctr">
              <a:solidFill>
                <a:sysClr val="window" lastClr="FFFFFF">
                  <a:lumMod val="95000"/>
                </a:sysClr>
              </a:solidFill>
              <a:prstDash val="dash"/>
              <a:round/>
            </a:ln>
            <a:effectLst/>
          </c:spPr>
        </c:majorGridlines>
        <c:title>
          <c:tx>
            <c:rich>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t</a:t>
                </a:r>
                <a:r>
                  <a:rPr lang="en-US">
                    <a:solidFill>
                      <a:schemeClr val="tx1"/>
                    </a:solidFill>
                  </a:rPr>
                  <a:t> (s)</a:t>
                </a:r>
              </a:p>
            </c:rich>
          </c:tx>
          <c:layout>
            <c:manualLayout>
              <c:xMode val="edge"/>
              <c:yMode val="edge"/>
              <c:x val="0.9059570209973753"/>
              <c:y val="0.81620370370370365"/>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5624"/>
        <c:crosses val="autoZero"/>
        <c:crossBetween val="midCat"/>
        <c:majorUnit val="0.2"/>
        <c:minorUnit val="5.000000000000001E-2"/>
      </c:valAx>
      <c:valAx>
        <c:axId val="335195624"/>
        <c:scaling>
          <c:orientation val="minMax"/>
        </c:scaling>
        <c:delete val="0"/>
        <c:axPos val="l"/>
        <c:majorGridlines>
          <c:spPr>
            <a:ln w="6350" cap="flat" cmpd="sng" algn="ctr">
              <a:solidFill>
                <a:sysClr val="window" lastClr="FFFFFF">
                  <a:lumMod val="95000"/>
                </a:sysClr>
              </a:solidFill>
              <a:prstDash val="dash"/>
              <a:round/>
            </a:ln>
            <a:effectLst/>
          </c:spPr>
        </c:majorGridlines>
        <c:title>
          <c:tx>
            <c:rich>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v</a:t>
                </a:r>
                <a:r>
                  <a:rPr lang="en-US">
                    <a:solidFill>
                      <a:schemeClr val="tx1"/>
                    </a:solidFill>
                  </a:rPr>
                  <a:t> (cm/s)</a:t>
                </a:r>
              </a:p>
            </c:rich>
          </c:tx>
          <c:layout>
            <c:manualLayout>
              <c:xMode val="edge"/>
              <c:yMode val="edge"/>
              <c:x val="0.1006944717847769"/>
              <c:y val="5.9747302420530765E-2"/>
            </c:manualLayout>
          </c:layout>
          <c:overlay val="0"/>
          <c:spPr>
            <a:noFill/>
            <a:ln>
              <a:noFill/>
            </a:ln>
            <a:effectLst/>
          </c:spPr>
          <c:txPr>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5232"/>
        <c:crosses val="autoZero"/>
        <c:crossBetween val="midCat"/>
      </c:valAx>
      <c:spPr>
        <a:noFill/>
        <a:ln>
          <a:noFill/>
        </a:ln>
        <a:effectLst/>
      </c:spPr>
    </c:plotArea>
    <c:legend>
      <c:legendPos val="r"/>
      <c:layout>
        <c:manualLayout>
          <c:xMode val="edge"/>
          <c:yMode val="edge"/>
          <c:x val="0.88959374999999996"/>
          <c:y val="0.44848964712744238"/>
          <c:w val="5.8322916666666669E-2"/>
          <c:h val="9.5317002041411497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4">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v</a:t>
            </a:r>
            <a:r>
              <a:rPr lang="en-US">
                <a:solidFill>
                  <a:schemeClr val="tx1"/>
                </a:solidFill>
              </a:rPr>
              <a:t> vs </a:t>
            </a:r>
            <a:r>
              <a:rPr lang="en-US" i="1">
                <a:solidFill>
                  <a:schemeClr val="tx1"/>
                </a:solidFill>
              </a:rPr>
              <a:t>t</a:t>
            </a:r>
          </a:p>
        </c:rich>
      </c:tx>
      <c:layout>
        <c:manualLayout>
          <c:xMode val="edge"/>
          <c:yMode val="edge"/>
          <c:x val="0.48251377952755897"/>
          <c:y val="2.7777777777777776E-2"/>
        </c:manualLayout>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3551137357830267"/>
          <c:y val="0.13799759405074366"/>
          <c:w val="0.76657195975503056"/>
          <c:h val="0.71001968503937007"/>
        </c:manualLayout>
      </c:layout>
      <c:scatterChart>
        <c:scatterStyle val="lineMarker"/>
        <c:varyColors val="0"/>
        <c:ser>
          <c:idx val="0"/>
          <c:order val="0"/>
          <c:tx>
            <c:v>exp</c:v>
          </c:tx>
          <c:spPr>
            <a:ln w="19050" cap="rnd">
              <a:noFill/>
              <a:round/>
            </a:ln>
            <a:effectLst/>
          </c:spPr>
          <c:marker>
            <c:symbol val="circle"/>
            <c:size val="5"/>
            <c:spPr>
              <a:solidFill>
                <a:srgbClr val="0000FF"/>
              </a:solidFill>
              <a:ln w="9525">
                <a:solidFill>
                  <a:srgbClr val="0000FF"/>
                </a:solidFill>
              </a:ln>
              <a:effectLst/>
            </c:spPr>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Sheet1!$C$5:$C$35</c:f>
              <c:numCache>
                <c:formatCode>0.0</c:formatCode>
                <c:ptCount val="31"/>
                <c:pt idx="1">
                  <c:v>0.75000000075000006</c:v>
                </c:pt>
                <c:pt idx="2">
                  <c:v>1.0500000010499997</c:v>
                </c:pt>
                <c:pt idx="3">
                  <c:v>1.5000000015000001</c:v>
                </c:pt>
                <c:pt idx="4">
                  <c:v>1.65000000165</c:v>
                </c:pt>
                <c:pt idx="5">
                  <c:v>1.9500000019500003</c:v>
                </c:pt>
                <c:pt idx="6">
                  <c:v>2.4000000023999992</c:v>
                </c:pt>
                <c:pt idx="7">
                  <c:v>2.1000000020999998</c:v>
                </c:pt>
                <c:pt idx="8">
                  <c:v>3.0000000030000007</c:v>
                </c:pt>
                <c:pt idx="9">
                  <c:v>4.0500000040499975</c:v>
                </c:pt>
                <c:pt idx="10">
                  <c:v>3.6000000036000008</c:v>
                </c:pt>
                <c:pt idx="11">
                  <c:v>3.8111297185347297</c:v>
                </c:pt>
                <c:pt idx="12">
                  <c:v>4.3501064523156172</c:v>
                </c:pt>
                <c:pt idx="13">
                  <c:v>4.4509577645469873</c:v>
                </c:pt>
                <c:pt idx="14">
                  <c:v>4.0447862778122028</c:v>
                </c:pt>
                <c:pt idx="15">
                  <c:v>3.8461882722135647</c:v>
                </c:pt>
                <c:pt idx="16">
                  <c:v>3.9949258280058588</c:v>
                </c:pt>
                <c:pt idx="17">
                  <c:v>3.7287241324253002</c:v>
                </c:pt>
                <c:pt idx="18">
                  <c:v>3.6899360053011687</c:v>
                </c:pt>
                <c:pt idx="19">
                  <c:v>3.9526084333731597</c:v>
                </c:pt>
                <c:pt idx="20">
                  <c:v>3.9932572884734392</c:v>
                </c:pt>
                <c:pt idx="21">
                  <c:v>4.2379322241898123</c:v>
                </c:pt>
                <c:pt idx="22">
                  <c:v>4.4482467172400275</c:v>
                </c:pt>
                <c:pt idx="23">
                  <c:v>4.0617616370115437</c:v>
                </c:pt>
                <c:pt idx="24">
                  <c:v>4.0311661754663088</c:v>
                </c:pt>
                <c:pt idx="25">
                  <c:v>4.6071252548387651</c:v>
                </c:pt>
                <c:pt idx="26">
                  <c:v>4.5528894959681923</c:v>
                </c:pt>
                <c:pt idx="27">
                  <c:v>4.2167764374299024</c:v>
                </c:pt>
                <c:pt idx="28">
                  <c:v>4.5187885441320104</c:v>
                </c:pt>
                <c:pt idx="29">
                  <c:v>4.7484883162995608</c:v>
                </c:pt>
              </c:numCache>
            </c:numRef>
          </c:yVal>
          <c:smooth val="0"/>
          <c:extLst>
            <c:ext xmlns:c16="http://schemas.microsoft.com/office/drawing/2014/chart" uri="{C3380CC4-5D6E-409C-BE32-E72D297353CC}">
              <c16:uniqueId val="{00000000-2848-4E0F-B610-94A337BAE92A}"/>
            </c:ext>
          </c:extLst>
        </c:ser>
        <c:ser>
          <c:idx val="1"/>
          <c:order val="1"/>
          <c:tx>
            <c:v>th</c:v>
          </c:tx>
          <c:spPr>
            <a:ln w="19050" cap="rnd">
              <a:solidFill>
                <a:srgbClr val="FF0000"/>
              </a:solidFill>
              <a:round/>
            </a:ln>
            <a:effectLst/>
          </c:spPr>
          <c:marker>
            <c:symbol val="none"/>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Sheet1!$D$5:$D$35</c:f>
              <c:numCache>
                <c:formatCode>0.0</c:formatCode>
                <c:ptCount val="31"/>
                <c:pt idx="1">
                  <c:v>0.6908322373573752</c:v>
                </c:pt>
                <c:pt idx="2">
                  <c:v>1.275609101343151</c:v>
                </c:pt>
                <c:pt idx="3">
                  <c:v>1.7706120299284558</c:v>
                </c:pt>
                <c:pt idx="4">
                  <c:v>2.1896229628130843</c:v>
                </c:pt>
                <c:pt idx="5">
                  <c:v>2.5443080600884049</c:v>
                </c:pt>
                <c:pt idx="6">
                  <c:v>2.8445425130730517</c:v>
                </c:pt>
                <c:pt idx="7">
                  <c:v>3.0986854907494434</c:v>
                </c:pt>
                <c:pt idx="8">
                  <c:v>3.3138128768976465</c:v>
                </c:pt>
                <c:pt idx="9">
                  <c:v>3.4959142778259373</c:v>
                </c:pt>
                <c:pt idx="10">
                  <c:v>3.6500597858144048</c:v>
                </c:pt>
                <c:pt idx="11">
                  <c:v>3.7805411413223693</c:v>
                </c:pt>
                <c:pt idx="12">
                  <c:v>3.8909912242172253</c:v>
                </c:pt>
                <c:pt idx="13">
                  <c:v>3.9844852009159566</c:v>
                </c:pt>
                <c:pt idx="14">
                  <c:v>4.0636261435919714</c:v>
                </c:pt>
                <c:pt idx="15">
                  <c:v>4.1306175052689991</c:v>
                </c:pt>
                <c:pt idx="16">
                  <c:v>4.1873244686635918</c:v>
                </c:pt>
                <c:pt idx="17">
                  <c:v>4.2353258768591555</c:v>
                </c:pt>
                <c:pt idx="18">
                  <c:v>4.2759581916724869</c:v>
                </c:pt>
                <c:pt idx="19">
                  <c:v>4.3103527036077063</c:v>
                </c:pt>
                <c:pt idx="20">
                  <c:v>4.3394670294022539</c:v>
                </c:pt>
                <c:pt idx="21">
                  <c:v>4.3641117741239581</c:v>
                </c:pt>
                <c:pt idx="22">
                  <c:v>4.3849731001489509</c:v>
                </c:pt>
                <c:pt idx="23">
                  <c:v>4.4026318313890362</c:v>
                </c:pt>
                <c:pt idx="24">
                  <c:v>4.4175796246710144</c:v>
                </c:pt>
                <c:pt idx="25">
                  <c:v>4.430232658513761</c:v>
                </c:pt>
                <c:pt idx="26">
                  <c:v>4.4409432204278527</c:v>
                </c:pt>
                <c:pt idx="27">
                  <c:v>4.450009515352952</c:v>
                </c:pt>
                <c:pt idx="28">
                  <c:v>4.4576839683207963</c:v>
                </c:pt>
                <c:pt idx="29">
                  <c:v>4.4641802525076928</c:v>
                </c:pt>
                <c:pt idx="30">
                  <c:v>4.4696792383525112</c:v>
                </c:pt>
              </c:numCache>
            </c:numRef>
          </c:yVal>
          <c:smooth val="1"/>
          <c:extLst>
            <c:ext xmlns:c16="http://schemas.microsoft.com/office/drawing/2014/chart" uri="{C3380CC4-5D6E-409C-BE32-E72D297353CC}">
              <c16:uniqueId val="{00000001-2848-4E0F-B610-94A337BAE92A}"/>
            </c:ext>
          </c:extLst>
        </c:ser>
        <c:dLbls>
          <c:showLegendKey val="0"/>
          <c:showVal val="0"/>
          <c:showCatName val="0"/>
          <c:showSerName val="0"/>
          <c:showPercent val="0"/>
          <c:showBubbleSize val="0"/>
        </c:dLbls>
        <c:axId val="335195232"/>
        <c:axId val="335195624"/>
      </c:scatterChart>
      <c:valAx>
        <c:axId val="335195232"/>
        <c:scaling>
          <c:orientation val="minMax"/>
          <c:max val="1"/>
        </c:scaling>
        <c:delete val="0"/>
        <c:axPos val="b"/>
        <c:majorGridlines>
          <c:spPr>
            <a:ln w="6350" cap="flat" cmpd="sng" algn="ctr">
              <a:solidFill>
                <a:sysClr val="window" lastClr="FFFFFF">
                  <a:lumMod val="95000"/>
                </a:sysClr>
              </a:solidFill>
              <a:prstDash val="dash"/>
              <a:round/>
            </a:ln>
            <a:effectLst/>
          </c:spPr>
        </c:majorGridlines>
        <c:title>
          <c:tx>
            <c:rich>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t</a:t>
                </a:r>
                <a:r>
                  <a:rPr lang="en-US">
                    <a:solidFill>
                      <a:schemeClr val="tx1"/>
                    </a:solidFill>
                  </a:rPr>
                  <a:t> (s)</a:t>
                </a:r>
              </a:p>
            </c:rich>
          </c:tx>
          <c:layout>
            <c:manualLayout>
              <c:xMode val="edge"/>
              <c:yMode val="edge"/>
              <c:x val="0.90491535433070869"/>
              <c:y val="0.81620370370370365"/>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5624"/>
        <c:crosses val="autoZero"/>
        <c:crossBetween val="midCat"/>
        <c:majorUnit val="0.2"/>
        <c:minorUnit val="5.000000000000001E-2"/>
      </c:valAx>
      <c:valAx>
        <c:axId val="335195624"/>
        <c:scaling>
          <c:orientation val="minMax"/>
        </c:scaling>
        <c:delete val="0"/>
        <c:axPos val="l"/>
        <c:majorGridlines>
          <c:spPr>
            <a:ln w="6350" cap="flat" cmpd="sng" algn="ctr">
              <a:solidFill>
                <a:sysClr val="window" lastClr="FFFFFF">
                  <a:lumMod val="95000"/>
                </a:sysClr>
              </a:solidFill>
              <a:prstDash val="dash"/>
              <a:round/>
            </a:ln>
            <a:effectLst/>
          </c:spPr>
        </c:majorGridlines>
        <c:title>
          <c:tx>
            <c:rich>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v</a:t>
                </a:r>
                <a:r>
                  <a:rPr lang="en-US">
                    <a:solidFill>
                      <a:schemeClr val="tx1"/>
                    </a:solidFill>
                  </a:rPr>
                  <a:t> (cm/s)</a:t>
                </a:r>
              </a:p>
            </c:rich>
          </c:tx>
          <c:layout>
            <c:manualLayout>
              <c:xMode val="edge"/>
              <c:yMode val="edge"/>
              <c:x val="0.1006944717847769"/>
              <c:y val="5.9747302420530765E-2"/>
            </c:manualLayout>
          </c:layout>
          <c:overlay val="0"/>
          <c:spPr>
            <a:noFill/>
            <a:ln>
              <a:noFill/>
            </a:ln>
            <a:effectLst/>
          </c:spPr>
          <c:txPr>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5232"/>
        <c:crosses val="autoZero"/>
        <c:crossBetween val="midCat"/>
      </c:valAx>
      <c:spPr>
        <a:noFill/>
        <a:ln>
          <a:noFill/>
        </a:ln>
        <a:effectLst/>
      </c:spPr>
    </c:plotArea>
    <c:legend>
      <c:legendPos val="r"/>
      <c:layout>
        <c:manualLayout>
          <c:xMode val="edge"/>
          <c:yMode val="edge"/>
          <c:x val="0.89063541666666668"/>
          <c:y val="0.44848964712744238"/>
          <c:w val="5.8322916666666669E-2"/>
          <c:h val="9.5317002041411497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4">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v</a:t>
            </a:r>
            <a:r>
              <a:rPr lang="en-US">
                <a:solidFill>
                  <a:schemeClr val="tx1"/>
                </a:solidFill>
              </a:rPr>
              <a:t> vs </a:t>
            </a:r>
            <a:r>
              <a:rPr lang="en-US" i="1">
                <a:solidFill>
                  <a:schemeClr val="tx1"/>
                </a:solidFill>
              </a:rPr>
              <a:t>t</a:t>
            </a:r>
          </a:p>
        </c:rich>
      </c:tx>
      <c:layout>
        <c:manualLayout>
          <c:xMode val="edge"/>
          <c:yMode val="edge"/>
          <c:x val="0.49084707109966136"/>
          <c:y val="2.4074074074074074E-2"/>
        </c:manualLayout>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3551137357830267"/>
          <c:y val="0.13799759405074366"/>
          <c:w val="0.76657195975503056"/>
          <c:h val="0.71001968503937007"/>
        </c:manualLayout>
      </c:layout>
      <c:scatterChart>
        <c:scatterStyle val="lineMarker"/>
        <c:varyColors val="0"/>
        <c:ser>
          <c:idx val="0"/>
          <c:order val="0"/>
          <c:spPr>
            <a:ln w="19050" cap="rnd">
              <a:noFill/>
              <a:round/>
            </a:ln>
            <a:effectLst/>
          </c:spPr>
          <c:marker>
            <c:symbol val="circle"/>
            <c:size val="5"/>
            <c:spPr>
              <a:solidFill>
                <a:srgbClr val="0000FF"/>
              </a:solidFill>
              <a:ln w="9525">
                <a:solidFill>
                  <a:srgbClr val="0000FF"/>
                </a:solidFill>
              </a:ln>
              <a:effectLst/>
            </c:spPr>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Sheet1!$C$5:$C$35</c:f>
              <c:numCache>
                <c:formatCode>0.0</c:formatCode>
                <c:ptCount val="31"/>
                <c:pt idx="1">
                  <c:v>0.75000000075000006</c:v>
                </c:pt>
                <c:pt idx="2">
                  <c:v>1.0500000010499997</c:v>
                </c:pt>
                <c:pt idx="3">
                  <c:v>1.5000000015000001</c:v>
                </c:pt>
                <c:pt idx="4">
                  <c:v>1.65000000165</c:v>
                </c:pt>
                <c:pt idx="5">
                  <c:v>1.9500000019500003</c:v>
                </c:pt>
                <c:pt idx="6">
                  <c:v>2.4000000023999992</c:v>
                </c:pt>
                <c:pt idx="7">
                  <c:v>2.1000000020999998</c:v>
                </c:pt>
                <c:pt idx="8">
                  <c:v>3.0000000030000007</c:v>
                </c:pt>
                <c:pt idx="9">
                  <c:v>4.0500000040499975</c:v>
                </c:pt>
                <c:pt idx="10">
                  <c:v>3.6000000036000008</c:v>
                </c:pt>
                <c:pt idx="11">
                  <c:v>3.8111297185347297</c:v>
                </c:pt>
                <c:pt idx="12">
                  <c:v>4.3501064523156172</c:v>
                </c:pt>
                <c:pt idx="13">
                  <c:v>4.4509577645469873</c:v>
                </c:pt>
                <c:pt idx="14">
                  <c:v>4.0447862778122028</c:v>
                </c:pt>
                <c:pt idx="15">
                  <c:v>3.8461882722135647</c:v>
                </c:pt>
                <c:pt idx="16">
                  <c:v>3.9949258280058588</c:v>
                </c:pt>
                <c:pt idx="17">
                  <c:v>3.7287241324253002</c:v>
                </c:pt>
                <c:pt idx="18">
                  <c:v>3.6899360053011687</c:v>
                </c:pt>
                <c:pt idx="19">
                  <c:v>3.9526084333731597</c:v>
                </c:pt>
                <c:pt idx="20">
                  <c:v>3.9932572884734392</c:v>
                </c:pt>
                <c:pt idx="21">
                  <c:v>4.2379322241898123</c:v>
                </c:pt>
                <c:pt idx="22">
                  <c:v>4.4482467172400275</c:v>
                </c:pt>
                <c:pt idx="23">
                  <c:v>4.0617616370115437</c:v>
                </c:pt>
                <c:pt idx="24">
                  <c:v>4.0311661754663088</c:v>
                </c:pt>
                <c:pt idx="25">
                  <c:v>4.6071252548387651</c:v>
                </c:pt>
                <c:pt idx="26">
                  <c:v>4.5528894959681923</c:v>
                </c:pt>
                <c:pt idx="27">
                  <c:v>4.2167764374299024</c:v>
                </c:pt>
                <c:pt idx="28">
                  <c:v>4.5187885441320104</c:v>
                </c:pt>
                <c:pt idx="29">
                  <c:v>4.7484883162995608</c:v>
                </c:pt>
              </c:numCache>
            </c:numRef>
          </c:yVal>
          <c:smooth val="0"/>
          <c:extLst>
            <c:ext xmlns:c16="http://schemas.microsoft.com/office/drawing/2014/chart" uri="{C3380CC4-5D6E-409C-BE32-E72D297353CC}">
              <c16:uniqueId val="{00000000-B79B-49BD-A703-0B96EABE8E7D}"/>
            </c:ext>
          </c:extLst>
        </c:ser>
        <c:dLbls>
          <c:showLegendKey val="0"/>
          <c:showVal val="0"/>
          <c:showCatName val="0"/>
          <c:showSerName val="0"/>
          <c:showPercent val="0"/>
          <c:showBubbleSize val="0"/>
        </c:dLbls>
        <c:axId val="335196408"/>
        <c:axId val="335196800"/>
      </c:scatterChart>
      <c:valAx>
        <c:axId val="335196408"/>
        <c:scaling>
          <c:orientation val="minMax"/>
          <c:max val="1"/>
        </c:scaling>
        <c:delete val="0"/>
        <c:axPos val="b"/>
        <c:majorGridlines>
          <c:spPr>
            <a:ln w="6350" cap="flat" cmpd="sng" algn="ctr">
              <a:solidFill>
                <a:sysClr val="window" lastClr="FFFFFF">
                  <a:lumMod val="95000"/>
                </a:sysClr>
              </a:solidFill>
              <a:prstDash val="dash"/>
              <a:round/>
            </a:ln>
            <a:effectLst/>
          </c:spPr>
        </c:majorGridlines>
        <c:title>
          <c:tx>
            <c:rich>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t</a:t>
                </a:r>
                <a:r>
                  <a:rPr lang="en-US">
                    <a:solidFill>
                      <a:schemeClr val="tx1"/>
                    </a:solidFill>
                  </a:rPr>
                  <a:t> (s)</a:t>
                </a:r>
              </a:p>
            </c:rich>
          </c:tx>
          <c:layout>
            <c:manualLayout>
              <c:xMode val="edge"/>
              <c:yMode val="edge"/>
              <c:x val="0.90491534653177053"/>
              <c:y val="0.81805555555555554"/>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6800"/>
        <c:crosses val="autoZero"/>
        <c:crossBetween val="midCat"/>
        <c:majorUnit val="0.2"/>
      </c:valAx>
      <c:valAx>
        <c:axId val="335196800"/>
        <c:scaling>
          <c:orientation val="minMax"/>
        </c:scaling>
        <c:delete val="0"/>
        <c:axPos val="l"/>
        <c:majorGridlines>
          <c:spPr>
            <a:ln w="6350" cap="flat" cmpd="sng" algn="ctr">
              <a:solidFill>
                <a:sysClr val="window" lastClr="FFFFFF">
                  <a:lumMod val="95000"/>
                </a:sysClr>
              </a:solidFill>
              <a:prstDash val="dash"/>
              <a:round/>
            </a:ln>
            <a:effectLst/>
          </c:spPr>
        </c:majorGridlines>
        <c:title>
          <c:tx>
            <c:rich>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dirty="0">
                    <a:solidFill>
                      <a:schemeClr val="tx1"/>
                    </a:solidFill>
                  </a:rPr>
                  <a:t>v</a:t>
                </a:r>
                <a:r>
                  <a:rPr lang="en-US" dirty="0">
                    <a:solidFill>
                      <a:schemeClr val="tx1"/>
                    </a:solidFill>
                  </a:rPr>
                  <a:t> (cm/s)</a:t>
                </a:r>
              </a:p>
            </c:rich>
          </c:tx>
          <c:layout>
            <c:manualLayout>
              <c:xMode val="edge"/>
              <c:yMode val="edge"/>
              <c:x val="0.11111114756489071"/>
              <c:y val="5.7895450568678918E-2"/>
            </c:manualLayout>
          </c:layout>
          <c:overlay val="0"/>
          <c:spPr>
            <a:noFill/>
            <a:ln>
              <a:noFill/>
            </a:ln>
            <a:effectLst/>
          </c:spPr>
          <c:txPr>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6408"/>
        <c:crosses val="autoZero"/>
        <c:crossBetween val="midCat"/>
      </c:valAx>
      <c:spPr>
        <a:noFill/>
        <a:ln>
          <a:noFill/>
        </a:ln>
        <a:effectLst/>
      </c:spPr>
    </c:plotArea>
    <c:plotVisOnly val="1"/>
    <c:dispBlanksAs val="gap"/>
    <c:showDLblsOverMax val="0"/>
  </c:chart>
  <c:spPr>
    <a:noFill/>
    <a:ln>
      <a:noFill/>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4">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v</a:t>
            </a:r>
            <a:r>
              <a:rPr lang="en-US">
                <a:solidFill>
                  <a:schemeClr val="tx1"/>
                </a:solidFill>
              </a:rPr>
              <a:t> vs </a:t>
            </a:r>
            <a:r>
              <a:rPr lang="en-US" i="1">
                <a:solidFill>
                  <a:schemeClr val="tx1"/>
                </a:solidFill>
              </a:rPr>
              <a:t>t</a:t>
            </a:r>
          </a:p>
        </c:rich>
      </c:tx>
      <c:layout>
        <c:manualLayout>
          <c:xMode val="edge"/>
          <c:yMode val="edge"/>
          <c:x val="0.49084707109966136"/>
          <c:y val="2.4074074074074074E-2"/>
        </c:manualLayout>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3551137357830267"/>
          <c:y val="0.13799759405074366"/>
          <c:w val="0.76657195975503056"/>
          <c:h val="0.71001968503937007"/>
        </c:manualLayout>
      </c:layout>
      <c:scatterChart>
        <c:scatterStyle val="lineMarker"/>
        <c:varyColors val="0"/>
        <c:ser>
          <c:idx val="0"/>
          <c:order val="0"/>
          <c:spPr>
            <a:ln w="19050" cap="rnd">
              <a:noFill/>
              <a:round/>
            </a:ln>
            <a:effectLst/>
          </c:spPr>
          <c:marker>
            <c:symbol val="circle"/>
            <c:size val="5"/>
            <c:spPr>
              <a:solidFill>
                <a:srgbClr val="0000FF"/>
              </a:solidFill>
              <a:ln w="9525">
                <a:solidFill>
                  <a:srgbClr val="0000FF"/>
                </a:solidFill>
              </a:ln>
              <a:effectLst/>
            </c:spPr>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Sheet1!$C$5:$C$35</c:f>
              <c:numCache>
                <c:formatCode>0.0</c:formatCode>
                <c:ptCount val="31"/>
                <c:pt idx="1">
                  <c:v>0.75000000075000006</c:v>
                </c:pt>
                <c:pt idx="2">
                  <c:v>1.0500000010499997</c:v>
                </c:pt>
                <c:pt idx="3">
                  <c:v>1.5000000015000001</c:v>
                </c:pt>
                <c:pt idx="4">
                  <c:v>1.65000000165</c:v>
                </c:pt>
                <c:pt idx="5">
                  <c:v>1.9500000019500003</c:v>
                </c:pt>
                <c:pt idx="6">
                  <c:v>2.4000000023999992</c:v>
                </c:pt>
                <c:pt idx="7">
                  <c:v>2.1000000020999998</c:v>
                </c:pt>
                <c:pt idx="8">
                  <c:v>3.0000000030000007</c:v>
                </c:pt>
                <c:pt idx="9">
                  <c:v>4.0500000040499975</c:v>
                </c:pt>
                <c:pt idx="10">
                  <c:v>3.6000000036000008</c:v>
                </c:pt>
                <c:pt idx="11">
                  <c:v>3.8111297185347297</c:v>
                </c:pt>
                <c:pt idx="12">
                  <c:v>4.3501064523156172</c:v>
                </c:pt>
                <c:pt idx="13">
                  <c:v>4.4509577645469873</c:v>
                </c:pt>
                <c:pt idx="14">
                  <c:v>4.0447862778122028</c:v>
                </c:pt>
                <c:pt idx="15">
                  <c:v>3.8461882722135647</c:v>
                </c:pt>
                <c:pt idx="16">
                  <c:v>3.9949258280058588</c:v>
                </c:pt>
                <c:pt idx="17">
                  <c:v>3.7287241324253002</c:v>
                </c:pt>
                <c:pt idx="18">
                  <c:v>3.6899360053011687</c:v>
                </c:pt>
                <c:pt idx="19">
                  <c:v>3.9526084333731597</c:v>
                </c:pt>
                <c:pt idx="20">
                  <c:v>3.9932572884734392</c:v>
                </c:pt>
                <c:pt idx="21">
                  <c:v>4.2379322241898123</c:v>
                </c:pt>
                <c:pt idx="22">
                  <c:v>4.4482467172400275</c:v>
                </c:pt>
                <c:pt idx="23">
                  <c:v>4.0617616370115437</c:v>
                </c:pt>
                <c:pt idx="24">
                  <c:v>4.0311661754663088</c:v>
                </c:pt>
                <c:pt idx="25">
                  <c:v>4.6071252548387651</c:v>
                </c:pt>
                <c:pt idx="26">
                  <c:v>4.5528894959681923</c:v>
                </c:pt>
                <c:pt idx="27">
                  <c:v>4.2167764374299024</c:v>
                </c:pt>
                <c:pt idx="28">
                  <c:v>4.5187885441320104</c:v>
                </c:pt>
                <c:pt idx="29">
                  <c:v>4.7484883162995608</c:v>
                </c:pt>
              </c:numCache>
            </c:numRef>
          </c:yVal>
          <c:smooth val="0"/>
          <c:extLst>
            <c:ext xmlns:c16="http://schemas.microsoft.com/office/drawing/2014/chart" uri="{C3380CC4-5D6E-409C-BE32-E72D297353CC}">
              <c16:uniqueId val="{00000000-B79B-49BD-A703-0B96EABE8E7D}"/>
            </c:ext>
          </c:extLst>
        </c:ser>
        <c:dLbls>
          <c:showLegendKey val="0"/>
          <c:showVal val="0"/>
          <c:showCatName val="0"/>
          <c:showSerName val="0"/>
          <c:showPercent val="0"/>
          <c:showBubbleSize val="0"/>
        </c:dLbls>
        <c:axId val="335196408"/>
        <c:axId val="335196800"/>
      </c:scatterChart>
      <c:valAx>
        <c:axId val="335196408"/>
        <c:scaling>
          <c:orientation val="minMax"/>
          <c:max val="1"/>
        </c:scaling>
        <c:delete val="0"/>
        <c:axPos val="b"/>
        <c:majorGridlines>
          <c:spPr>
            <a:ln w="6350" cap="flat" cmpd="sng" algn="ctr">
              <a:solidFill>
                <a:sysClr val="window" lastClr="FFFFFF">
                  <a:lumMod val="95000"/>
                </a:sysClr>
              </a:solidFill>
              <a:prstDash val="dash"/>
              <a:round/>
            </a:ln>
            <a:effectLst/>
          </c:spPr>
        </c:majorGridlines>
        <c:title>
          <c:tx>
            <c:rich>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t</a:t>
                </a:r>
                <a:r>
                  <a:rPr lang="en-US">
                    <a:solidFill>
                      <a:schemeClr val="tx1"/>
                    </a:solidFill>
                  </a:rPr>
                  <a:t> (s)</a:t>
                </a:r>
              </a:p>
            </c:rich>
          </c:tx>
          <c:layout>
            <c:manualLayout>
              <c:xMode val="edge"/>
              <c:yMode val="edge"/>
              <c:x val="0.90699868003598083"/>
              <c:y val="0.8217592592592593"/>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6800"/>
        <c:crosses val="autoZero"/>
        <c:crossBetween val="midCat"/>
        <c:majorUnit val="0.2"/>
        <c:minorUnit val="5.000000000000001E-2"/>
      </c:valAx>
      <c:valAx>
        <c:axId val="335196800"/>
        <c:scaling>
          <c:orientation val="minMax"/>
        </c:scaling>
        <c:delete val="0"/>
        <c:axPos val="l"/>
        <c:majorGridlines>
          <c:spPr>
            <a:ln w="6350" cap="flat" cmpd="sng" algn="ctr">
              <a:solidFill>
                <a:sysClr val="window" lastClr="FFFFFF">
                  <a:lumMod val="95000"/>
                </a:sysClr>
              </a:solidFill>
              <a:prstDash val="dash"/>
              <a:round/>
            </a:ln>
            <a:effectLst/>
          </c:spPr>
        </c:majorGridlines>
        <c:title>
          <c:tx>
            <c:rich>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dirty="0">
                    <a:solidFill>
                      <a:schemeClr val="tx1"/>
                    </a:solidFill>
                  </a:rPr>
                  <a:t>v</a:t>
                </a:r>
                <a:r>
                  <a:rPr lang="en-US" dirty="0">
                    <a:solidFill>
                      <a:schemeClr val="tx1"/>
                    </a:solidFill>
                  </a:rPr>
                  <a:t> (cm/s)</a:t>
                </a:r>
              </a:p>
            </c:rich>
          </c:tx>
          <c:layout>
            <c:manualLayout>
              <c:xMode val="edge"/>
              <c:yMode val="edge"/>
              <c:x val="0.11111114756489071"/>
              <c:y val="5.7895450568678918E-2"/>
            </c:manualLayout>
          </c:layout>
          <c:overlay val="0"/>
          <c:spPr>
            <a:noFill/>
            <a:ln>
              <a:noFill/>
            </a:ln>
            <a:effectLst/>
          </c:spPr>
          <c:txPr>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6408"/>
        <c:crosses val="autoZero"/>
        <c:crossBetween val="midCat"/>
      </c:valAx>
      <c:spPr>
        <a:noFill/>
        <a:ln>
          <a:noFill/>
        </a:ln>
        <a:effectLst/>
      </c:spPr>
    </c:plotArea>
    <c:plotVisOnly val="1"/>
    <c:dispBlanksAs val="gap"/>
    <c:showDLblsOverMax val="0"/>
  </c:chart>
  <c:spPr>
    <a:noFill/>
    <a:ln>
      <a:noFill/>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4">
    <c:autoUpdate val="0"/>
  </c:externalData>
  <c:userShapes r:id="rId5"/>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16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i="1"/>
              <a:t>v</a:t>
            </a:r>
            <a:r>
              <a:rPr lang="en-US"/>
              <a:t> vs </a:t>
            </a:r>
            <a:r>
              <a:rPr lang="en-US" i="1"/>
              <a:t>t</a:t>
            </a:r>
          </a:p>
        </c:rich>
      </c:tx>
      <c:layout>
        <c:manualLayout>
          <c:xMode val="edge"/>
          <c:yMode val="edge"/>
          <c:x val="0.49084707109966136"/>
          <c:y val="2.4074074074074074E-2"/>
        </c:manualLayout>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3551137357830267"/>
          <c:y val="0.13799759405074366"/>
          <c:w val="0.76657195975503056"/>
          <c:h val="0.71001968503937007"/>
        </c:manualLayout>
      </c:layout>
      <c:scatterChart>
        <c:scatterStyle val="lineMarker"/>
        <c:varyColors val="0"/>
        <c:ser>
          <c:idx val="0"/>
          <c:order val="0"/>
          <c:spPr>
            <a:ln w="19050" cap="rnd">
              <a:noFill/>
              <a:round/>
            </a:ln>
            <a:effectLst/>
          </c:spPr>
          <c:marker>
            <c:symbol val="circle"/>
            <c:size val="5"/>
            <c:spPr>
              <a:solidFill>
                <a:srgbClr val="0000FF"/>
              </a:solidFill>
              <a:ln w="9525">
                <a:solidFill>
                  <a:srgbClr val="0000FF"/>
                </a:solidFill>
              </a:ln>
              <a:effectLst/>
            </c:spPr>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Sheet1!$C$5:$C$35</c:f>
              <c:numCache>
                <c:formatCode>0.0</c:formatCode>
                <c:ptCount val="31"/>
                <c:pt idx="1">
                  <c:v>0.75000000075000006</c:v>
                </c:pt>
                <c:pt idx="2">
                  <c:v>1.0500000010499997</c:v>
                </c:pt>
                <c:pt idx="3">
                  <c:v>1.5000000015000001</c:v>
                </c:pt>
                <c:pt idx="4">
                  <c:v>1.65000000165</c:v>
                </c:pt>
                <c:pt idx="5">
                  <c:v>1.9500000019500003</c:v>
                </c:pt>
                <c:pt idx="6">
                  <c:v>2.4000000023999992</c:v>
                </c:pt>
                <c:pt idx="7">
                  <c:v>2.1000000020999998</c:v>
                </c:pt>
                <c:pt idx="8">
                  <c:v>3.0000000030000007</c:v>
                </c:pt>
                <c:pt idx="9">
                  <c:v>4.0500000040499975</c:v>
                </c:pt>
                <c:pt idx="10">
                  <c:v>3.6000000036000008</c:v>
                </c:pt>
                <c:pt idx="11">
                  <c:v>3.8111297185347297</c:v>
                </c:pt>
                <c:pt idx="12">
                  <c:v>4.3501064523156172</c:v>
                </c:pt>
                <c:pt idx="13">
                  <c:v>4.4509577645469873</c:v>
                </c:pt>
                <c:pt idx="14">
                  <c:v>4.0447862778122028</c:v>
                </c:pt>
                <c:pt idx="15">
                  <c:v>3.8461882722135647</c:v>
                </c:pt>
                <c:pt idx="16">
                  <c:v>3.9949258280058588</c:v>
                </c:pt>
                <c:pt idx="17">
                  <c:v>3.7287241324253002</c:v>
                </c:pt>
                <c:pt idx="18">
                  <c:v>3.6899360053011687</c:v>
                </c:pt>
                <c:pt idx="19">
                  <c:v>3.9526084333731597</c:v>
                </c:pt>
                <c:pt idx="20">
                  <c:v>3.9932572884734392</c:v>
                </c:pt>
                <c:pt idx="21">
                  <c:v>4.2379322241898123</c:v>
                </c:pt>
                <c:pt idx="22">
                  <c:v>4.4482467172400275</c:v>
                </c:pt>
                <c:pt idx="23">
                  <c:v>4.0617616370115437</c:v>
                </c:pt>
                <c:pt idx="24">
                  <c:v>4.0311661754663088</c:v>
                </c:pt>
                <c:pt idx="25">
                  <c:v>4.6071252548387651</c:v>
                </c:pt>
                <c:pt idx="26">
                  <c:v>4.5528894959681923</c:v>
                </c:pt>
                <c:pt idx="27">
                  <c:v>4.2167764374299024</c:v>
                </c:pt>
                <c:pt idx="28">
                  <c:v>4.5187885441320104</c:v>
                </c:pt>
                <c:pt idx="29">
                  <c:v>4.7484883162995608</c:v>
                </c:pt>
              </c:numCache>
            </c:numRef>
          </c:yVal>
          <c:smooth val="0"/>
          <c:extLst>
            <c:ext xmlns:c16="http://schemas.microsoft.com/office/drawing/2014/chart" uri="{C3380CC4-5D6E-409C-BE32-E72D297353CC}">
              <c16:uniqueId val="{00000000-B79B-49BD-A703-0B96EABE8E7D}"/>
            </c:ext>
          </c:extLst>
        </c:ser>
        <c:dLbls>
          <c:showLegendKey val="0"/>
          <c:showVal val="0"/>
          <c:showCatName val="0"/>
          <c:showSerName val="0"/>
          <c:showPercent val="0"/>
          <c:showBubbleSize val="0"/>
        </c:dLbls>
        <c:axId val="335196408"/>
        <c:axId val="335196800"/>
      </c:scatterChart>
      <c:valAx>
        <c:axId val="335196408"/>
        <c:scaling>
          <c:orientation val="minMax"/>
          <c:max val="1"/>
        </c:scaling>
        <c:delete val="0"/>
        <c:axPos val="b"/>
        <c:majorGridlines>
          <c:spPr>
            <a:ln w="6350" cap="flat" cmpd="sng" algn="ctr">
              <a:solidFill>
                <a:sysClr val="window" lastClr="FFFFFF">
                  <a:lumMod val="95000"/>
                </a:sysClr>
              </a:solidFill>
              <a:prstDash val="dash"/>
              <a:round/>
            </a:ln>
            <a:effectLst/>
          </c:spPr>
        </c:majorGridlines>
        <c:title>
          <c:tx>
            <c:rich>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dirty="0">
                    <a:solidFill>
                      <a:schemeClr val="tx1"/>
                    </a:solidFill>
                  </a:rPr>
                  <a:t>t</a:t>
                </a:r>
                <a:r>
                  <a:rPr lang="en-US" dirty="0">
                    <a:solidFill>
                      <a:schemeClr val="tx1"/>
                    </a:solidFill>
                  </a:rPr>
                  <a:t> (s)</a:t>
                </a:r>
              </a:p>
            </c:rich>
          </c:tx>
          <c:layout>
            <c:manualLayout>
              <c:xMode val="edge"/>
              <c:yMode val="edge"/>
              <c:x val="0.91454139886109309"/>
              <c:y val="0.78761480428194397"/>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6800"/>
        <c:crosses val="autoZero"/>
        <c:crossBetween val="midCat"/>
        <c:majorUnit val="0.2"/>
        <c:minorUnit val="5.000000000000001E-2"/>
      </c:valAx>
      <c:valAx>
        <c:axId val="335196800"/>
        <c:scaling>
          <c:orientation val="minMax"/>
        </c:scaling>
        <c:delete val="0"/>
        <c:axPos val="l"/>
        <c:majorGridlines>
          <c:spPr>
            <a:ln w="6350" cap="flat" cmpd="sng" algn="ctr">
              <a:solidFill>
                <a:sysClr val="window" lastClr="FFFFFF">
                  <a:lumMod val="95000"/>
                </a:sysClr>
              </a:solidFill>
              <a:prstDash val="dash"/>
              <a:round/>
            </a:ln>
            <a:effectLst/>
          </c:spPr>
        </c:majorGridlines>
        <c:title>
          <c:tx>
            <c:rich>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dirty="0">
                    <a:solidFill>
                      <a:schemeClr val="tx1"/>
                    </a:solidFill>
                  </a:rPr>
                  <a:t>v</a:t>
                </a:r>
                <a:r>
                  <a:rPr lang="en-US" dirty="0">
                    <a:solidFill>
                      <a:schemeClr val="tx1"/>
                    </a:solidFill>
                  </a:rPr>
                  <a:t> (cm/s)</a:t>
                </a:r>
              </a:p>
            </c:rich>
          </c:tx>
          <c:layout>
            <c:manualLayout>
              <c:xMode val="edge"/>
              <c:yMode val="edge"/>
              <c:x val="0.12862112716690283"/>
              <c:y val="5.0307912216265953E-2"/>
            </c:manualLayout>
          </c:layout>
          <c:overlay val="0"/>
          <c:spPr>
            <a:noFill/>
            <a:ln>
              <a:noFill/>
            </a:ln>
            <a:effectLst/>
          </c:spPr>
          <c:txPr>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 sourceLinked="0"/>
        <c:majorTickMark val="cross"/>
        <c:minorTickMark val="in"/>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6408"/>
        <c:crosses val="autoZero"/>
        <c:crossBetween val="midCat"/>
      </c:valAx>
      <c:spPr>
        <a:noFill/>
        <a:ln>
          <a:noFill/>
        </a:ln>
        <a:effectLst/>
      </c:spPr>
    </c:plotArea>
    <c:plotVisOnly val="1"/>
    <c:dispBlanksAs val="gap"/>
    <c:showDLblsOverMax val="0"/>
  </c:chart>
  <c:spPr>
    <a:noFill/>
    <a:ln>
      <a:noFill/>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4">
    <c:autoUpdate val="0"/>
  </c:externalData>
  <c:userShapes r:id="rId5"/>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8316903298620141E-2"/>
          <c:y val="7.5339404352874603E-2"/>
          <c:w val="0.88453321850393696"/>
          <c:h val="0.81642665500145828"/>
        </c:manualLayout>
      </c:layout>
      <c:scatterChart>
        <c:scatterStyle val="smoothMarker"/>
        <c:varyColors val="0"/>
        <c:ser>
          <c:idx val="0"/>
          <c:order val="0"/>
          <c:tx>
            <c:v>B_Frog Th</c:v>
          </c:tx>
          <c:spPr>
            <a:ln w="19050" cap="rnd">
              <a:solidFill>
                <a:srgbClr val="00B0F0"/>
              </a:solidFill>
              <a:round/>
            </a:ln>
            <a:effectLst/>
          </c:spPr>
          <c:marker>
            <c:symbol val="none"/>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Sheet1!$B$3:$B$23</c:f>
              <c:numCache>
                <c:formatCode>0.0</c:formatCode>
                <c:ptCount val="21"/>
                <c:pt idx="0">
                  <c:v>0.8</c:v>
                </c:pt>
                <c:pt idx="1">
                  <c:v>0.94339622641509435</c:v>
                </c:pt>
                <c:pt idx="2">
                  <c:v>1.1235955056179776</c:v>
                </c:pt>
                <c:pt idx="3">
                  <c:v>1.3513513513513513</c:v>
                </c:pt>
                <c:pt idx="4">
                  <c:v>1.639344262295082</c:v>
                </c:pt>
                <c:pt idx="5">
                  <c:v>2</c:v>
                </c:pt>
                <c:pt idx="6">
                  <c:v>2.4390243902439024</c:v>
                </c:pt>
                <c:pt idx="7">
                  <c:v>2.9411764705882355</c:v>
                </c:pt>
                <c:pt idx="8">
                  <c:v>3.4482758620689653</c:v>
                </c:pt>
                <c:pt idx="9">
                  <c:v>3.8461538461538463</c:v>
                </c:pt>
                <c:pt idx="10">
                  <c:v>4</c:v>
                </c:pt>
                <c:pt idx="11">
                  <c:v>3.8461538461538463</c:v>
                </c:pt>
                <c:pt idx="12">
                  <c:v>3.4482758620689653</c:v>
                </c:pt>
                <c:pt idx="13">
                  <c:v>2.9411764705882355</c:v>
                </c:pt>
                <c:pt idx="14">
                  <c:v>2.4390243902439024</c:v>
                </c:pt>
                <c:pt idx="15">
                  <c:v>2</c:v>
                </c:pt>
                <c:pt idx="16">
                  <c:v>1.639344262295082</c:v>
                </c:pt>
                <c:pt idx="17">
                  <c:v>1.3513513513513513</c:v>
                </c:pt>
                <c:pt idx="18">
                  <c:v>1.1235955056179776</c:v>
                </c:pt>
                <c:pt idx="19">
                  <c:v>0.94339622641509435</c:v>
                </c:pt>
                <c:pt idx="20">
                  <c:v>0.8</c:v>
                </c:pt>
              </c:numCache>
            </c:numRef>
          </c:yVal>
          <c:smooth val="1"/>
          <c:extLst>
            <c:ext xmlns:c16="http://schemas.microsoft.com/office/drawing/2014/chart" uri="{C3380CC4-5D6E-409C-BE32-E72D297353CC}">
              <c16:uniqueId val="{00000000-4D7A-4052-9FAF-343D54F3373B}"/>
            </c:ext>
          </c:extLst>
        </c:ser>
        <c:ser>
          <c:idx val="1"/>
          <c:order val="1"/>
          <c:tx>
            <c:v>B_Taco Th</c:v>
          </c:tx>
          <c:spPr>
            <a:ln w="19050" cap="rnd">
              <a:solidFill>
                <a:srgbClr val="FFFF00"/>
              </a:solidFill>
              <a:prstDash val="dash"/>
              <a:round/>
            </a:ln>
            <a:effectLst/>
          </c:spPr>
          <c:marker>
            <c:symbol val="none"/>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Sheet1!$C$3:$C$23</c:f>
              <c:numCache>
                <c:formatCode>0.0</c:formatCode>
                <c:ptCount val="21"/>
                <c:pt idx="0">
                  <c:v>1.6099689437998486</c:v>
                </c:pt>
                <c:pt idx="1">
                  <c:v>1.7483145522430754</c:v>
                </c:pt>
                <c:pt idx="2">
                  <c:v>1.9079961840114481</c:v>
                </c:pt>
                <c:pt idx="3">
                  <c:v>2.0924574973887471</c:v>
                </c:pt>
                <c:pt idx="4">
                  <c:v>2.3046638387921274</c:v>
                </c:pt>
                <c:pt idx="5">
                  <c:v>2.545584412271571</c:v>
                </c:pt>
                <c:pt idx="6">
                  <c:v>2.8111277139949093</c:v>
                </c:pt>
                <c:pt idx="7">
                  <c:v>3.0869745325651587</c:v>
                </c:pt>
                <c:pt idx="8">
                  <c:v>3.3425160871869339</c:v>
                </c:pt>
                <c:pt idx="9">
                  <c:v>3.530090432487313</c:v>
                </c:pt>
                <c:pt idx="10">
                  <c:v>3.6</c:v>
                </c:pt>
                <c:pt idx="11">
                  <c:v>3.530090432487313</c:v>
                </c:pt>
                <c:pt idx="12">
                  <c:v>3.3425160871869339</c:v>
                </c:pt>
                <c:pt idx="13">
                  <c:v>3.0869745325651587</c:v>
                </c:pt>
                <c:pt idx="14">
                  <c:v>2.8111277139949093</c:v>
                </c:pt>
                <c:pt idx="15">
                  <c:v>2.545584412271571</c:v>
                </c:pt>
                <c:pt idx="16">
                  <c:v>2.3046638387921274</c:v>
                </c:pt>
                <c:pt idx="17">
                  <c:v>2.0924574973887471</c:v>
                </c:pt>
                <c:pt idx="18">
                  <c:v>1.9079961840114481</c:v>
                </c:pt>
                <c:pt idx="19">
                  <c:v>1.7483145522430754</c:v>
                </c:pt>
                <c:pt idx="20">
                  <c:v>1.6099689437998486</c:v>
                </c:pt>
              </c:numCache>
            </c:numRef>
          </c:yVal>
          <c:smooth val="1"/>
          <c:extLst>
            <c:ext xmlns:c16="http://schemas.microsoft.com/office/drawing/2014/chart" uri="{C3380CC4-5D6E-409C-BE32-E72D297353CC}">
              <c16:uniqueId val="{00000001-4D7A-4052-9FAF-343D54F3373B}"/>
            </c:ext>
          </c:extLst>
        </c:ser>
        <c:ser>
          <c:idx val="2"/>
          <c:order val="2"/>
          <c:tx>
            <c:v>B_Frog Exp</c:v>
          </c:tx>
          <c:spPr>
            <a:ln w="19050" cap="rnd">
              <a:noFill/>
              <a:round/>
            </a:ln>
            <a:effectLst/>
          </c:spPr>
          <c:marker>
            <c:symbol val="circle"/>
            <c:size val="5"/>
            <c:spPr>
              <a:solidFill>
                <a:srgbClr val="00B0F0"/>
              </a:solidFill>
              <a:ln w="3175">
                <a:solidFill>
                  <a:srgbClr val="00B0F0"/>
                </a:solidFill>
              </a:ln>
              <a:effectLst/>
            </c:spPr>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Sheet1!$D$3:$D$23</c:f>
              <c:numCache>
                <c:formatCode>0.0</c:formatCode>
                <c:ptCount val="21"/>
                <c:pt idx="0">
                  <c:v>0.77193017211793624</c:v>
                </c:pt>
                <c:pt idx="1">
                  <c:v>0.73607988428158744</c:v>
                </c:pt>
                <c:pt idx="2">
                  <c:v>1.1746066347163819</c:v>
                </c:pt>
                <c:pt idx="3">
                  <c:v>1.1739206015712726</c:v>
                </c:pt>
                <c:pt idx="4">
                  <c:v>1.4673586982246922</c:v>
                </c:pt>
                <c:pt idx="5">
                  <c:v>1.8822825155638065</c:v>
                </c:pt>
                <c:pt idx="6">
                  <c:v>2.4431428575212499</c:v>
                </c:pt>
                <c:pt idx="7">
                  <c:v>2.8327509717738324</c:v>
                </c:pt>
                <c:pt idx="8">
                  <c:v>3.4012605551395985</c:v>
                </c:pt>
                <c:pt idx="9">
                  <c:v>3.8565811167088664</c:v>
                </c:pt>
                <c:pt idx="10">
                  <c:v>3.9593294237130436</c:v>
                </c:pt>
                <c:pt idx="11">
                  <c:v>3.6327535048814297</c:v>
                </c:pt>
                <c:pt idx="12">
                  <c:v>3.2539614081983532</c:v>
                </c:pt>
                <c:pt idx="13">
                  <c:v>2.8541967628337708</c:v>
                </c:pt>
                <c:pt idx="14">
                  <c:v>2.262076917878634</c:v>
                </c:pt>
                <c:pt idx="15">
                  <c:v>2.0736714588165941</c:v>
                </c:pt>
                <c:pt idx="16">
                  <c:v>1.7691173857549727</c:v>
                </c:pt>
                <c:pt idx="17">
                  <c:v>1.1175751608267765</c:v>
                </c:pt>
                <c:pt idx="18">
                  <c:v>0.92991525147170551</c:v>
                </c:pt>
                <c:pt idx="19">
                  <c:v>0.97444598097556978</c:v>
                </c:pt>
                <c:pt idx="20">
                  <c:v>0.83431577478007002</c:v>
                </c:pt>
              </c:numCache>
            </c:numRef>
          </c:yVal>
          <c:smooth val="1"/>
          <c:extLst>
            <c:ext xmlns:c16="http://schemas.microsoft.com/office/drawing/2014/chart" uri="{C3380CC4-5D6E-409C-BE32-E72D297353CC}">
              <c16:uniqueId val="{00000002-4D7A-4052-9FAF-343D54F3373B}"/>
            </c:ext>
          </c:extLst>
        </c:ser>
        <c:ser>
          <c:idx val="3"/>
          <c:order val="3"/>
          <c:tx>
            <c:v>B_Taco Exp</c:v>
          </c:tx>
          <c:spPr>
            <a:ln w="19050" cap="rnd">
              <a:noFill/>
              <a:round/>
            </a:ln>
            <a:effectLst/>
          </c:spPr>
          <c:marker>
            <c:symbol val="triangle"/>
            <c:size val="5"/>
            <c:spPr>
              <a:solidFill>
                <a:srgbClr val="FFFF00"/>
              </a:solidFill>
              <a:ln w="3175">
                <a:solidFill>
                  <a:srgbClr val="FFFF00"/>
                </a:solidFill>
              </a:ln>
              <a:effectLst/>
            </c:spPr>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Sheet1!$E$3:$E$23</c:f>
              <c:numCache>
                <c:formatCode>0.0</c:formatCode>
                <c:ptCount val="21"/>
                <c:pt idx="0">
                  <c:v>1.3620566897196629</c:v>
                </c:pt>
                <c:pt idx="1">
                  <c:v>1.8426609489942607</c:v>
                </c:pt>
                <c:pt idx="2">
                  <c:v>1.7937764645813195</c:v>
                </c:pt>
                <c:pt idx="3">
                  <c:v>1.9385207343249258</c:v>
                </c:pt>
                <c:pt idx="4">
                  <c:v>2.2387399402052783</c:v>
                </c:pt>
                <c:pt idx="5">
                  <c:v>2.429927019083598</c:v>
                </c:pt>
                <c:pt idx="6">
                  <c:v>2.7991022081347161</c:v>
                </c:pt>
                <c:pt idx="7">
                  <c:v>3.1658459642777919</c:v>
                </c:pt>
                <c:pt idx="8">
                  <c:v>3.262823018586992</c:v>
                </c:pt>
                <c:pt idx="9">
                  <c:v>3.2325789797884203</c:v>
                </c:pt>
                <c:pt idx="10">
                  <c:v>3.5456089128790387</c:v>
                </c:pt>
                <c:pt idx="11">
                  <c:v>3.3188935309488614</c:v>
                </c:pt>
                <c:pt idx="12">
                  <c:v>3.4400882660325371</c:v>
                </c:pt>
                <c:pt idx="13">
                  <c:v>2.8996459793588238</c:v>
                </c:pt>
                <c:pt idx="14">
                  <c:v>2.9131014736494913</c:v>
                </c:pt>
                <c:pt idx="15">
                  <c:v>2.5020458269936072</c:v>
                </c:pt>
                <c:pt idx="16">
                  <c:v>2.1231340204180817</c:v>
                </c:pt>
                <c:pt idx="17">
                  <c:v>2.1151447258203713</c:v>
                </c:pt>
                <c:pt idx="18">
                  <c:v>1.759054795298455</c:v>
                </c:pt>
                <c:pt idx="19">
                  <c:v>1.6450861737890596</c:v>
                </c:pt>
                <c:pt idx="20">
                  <c:v>1.6637676976838152</c:v>
                </c:pt>
              </c:numCache>
            </c:numRef>
          </c:yVal>
          <c:smooth val="1"/>
          <c:extLst>
            <c:ext xmlns:c16="http://schemas.microsoft.com/office/drawing/2014/chart" uri="{C3380CC4-5D6E-409C-BE32-E72D297353CC}">
              <c16:uniqueId val="{00000003-4D7A-4052-9FAF-343D54F3373B}"/>
            </c:ext>
          </c:extLst>
        </c:ser>
        <c:dLbls>
          <c:showLegendKey val="0"/>
          <c:showVal val="0"/>
          <c:showCatName val="0"/>
          <c:showSerName val="0"/>
          <c:showPercent val="0"/>
          <c:showBubbleSize val="0"/>
        </c:dLbls>
        <c:axId val="7889208"/>
        <c:axId val="7889600"/>
      </c:scatterChart>
      <c:valAx>
        <c:axId val="7889208"/>
        <c:scaling>
          <c:orientation val="minMax"/>
          <c:max val="10"/>
          <c:min val="-10"/>
        </c:scaling>
        <c:delete val="0"/>
        <c:axPos val="b"/>
        <c:numFmt formatCode="#,##0" sourceLinked="0"/>
        <c:majorTickMark val="in"/>
        <c:minorTickMark val="none"/>
        <c:tickLblPos val="nextTo"/>
        <c:spPr>
          <a:noFill/>
          <a:ln w="12700" cap="flat" cmpd="sng" algn="ctr">
            <a:solidFill>
              <a:sysClr val="window" lastClr="FFFFFF"/>
            </a:solidFill>
            <a:round/>
          </a:ln>
          <a:effectLst/>
        </c:spPr>
        <c:txPr>
          <a:bodyPr rot="-60000000" spcFirstLastPara="1" vertOverflow="ellipsis" vert="horz" wrap="square" anchor="ctr" anchorCtr="1"/>
          <a:lstStyle/>
          <a:p>
            <a:pPr>
              <a:defRPr sz="18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en-US"/>
          </a:p>
        </c:txPr>
        <c:crossAx val="7889600"/>
        <c:crosses val="autoZero"/>
        <c:crossBetween val="midCat"/>
        <c:majorUnit val="5"/>
      </c:valAx>
      <c:valAx>
        <c:axId val="7889600"/>
        <c:scaling>
          <c:orientation val="minMax"/>
          <c:max val="4.5"/>
          <c:min val="0"/>
        </c:scaling>
        <c:delete val="0"/>
        <c:axPos val="l"/>
        <c:numFmt formatCode="0" sourceLinked="0"/>
        <c:majorTickMark val="cross"/>
        <c:minorTickMark val="none"/>
        <c:tickLblPos val="nextTo"/>
        <c:spPr>
          <a:noFill/>
          <a:ln w="12700" cap="flat" cmpd="sng" algn="ctr">
            <a:solidFill>
              <a:sysClr val="window" lastClr="FFFFFF"/>
            </a:solidFill>
            <a:round/>
          </a:ln>
          <a:effectLst/>
        </c:spPr>
        <c:txPr>
          <a:bodyPr rot="-60000000" spcFirstLastPara="1" vertOverflow="ellipsis" vert="horz" wrap="square" anchor="ctr" anchorCtr="1"/>
          <a:lstStyle/>
          <a:p>
            <a:pPr>
              <a:defRPr sz="18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en-US"/>
          </a:p>
        </c:txPr>
        <c:crossAx val="7889208"/>
        <c:crosses val="autoZero"/>
        <c:crossBetween val="midCat"/>
        <c:majorUnit val="2"/>
      </c:valAx>
      <c:spPr>
        <a:noFill/>
        <a:ln>
          <a:noFill/>
        </a:ln>
        <a:effectLst/>
      </c:spPr>
    </c:plotArea>
    <c:plotVisOnly val="1"/>
    <c:dispBlanksAs val="gap"/>
    <c:showDLblsOverMax val="0"/>
  </c:chart>
  <c:spPr>
    <a:solidFill>
      <a:sysClr val="windowText" lastClr="000000"/>
    </a:solidFill>
    <a:ln w="9525" cap="flat" cmpd="sng" algn="ctr">
      <a:noFill/>
      <a:round/>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4">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x</a:t>
            </a:r>
            <a:r>
              <a:rPr lang="en-US">
                <a:solidFill>
                  <a:schemeClr val="tx1"/>
                </a:solidFill>
              </a:rPr>
              <a:t> vs </a:t>
            </a:r>
            <a:r>
              <a:rPr lang="en-US" i="1">
                <a:solidFill>
                  <a:schemeClr val="tx1"/>
                </a:solidFill>
              </a:rPr>
              <a:t>t</a:t>
            </a:r>
          </a:p>
        </c:rich>
      </c:tx>
      <c:layout>
        <c:manualLayout>
          <c:xMode val="edge"/>
          <c:yMode val="edge"/>
          <c:x val="0.48876371284601594"/>
          <c:y val="7.047928333824581E-2"/>
        </c:manualLayout>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3551137357830267"/>
          <c:y val="0.13799759405074366"/>
          <c:w val="0.76657195975503056"/>
          <c:h val="0.71001968503937007"/>
        </c:manualLayout>
      </c:layout>
      <c:scatterChart>
        <c:scatterStyle val="lineMarker"/>
        <c:varyColors val="0"/>
        <c:ser>
          <c:idx val="0"/>
          <c:order val="0"/>
          <c:spPr>
            <a:ln w="19050" cap="rnd">
              <a:noFill/>
              <a:round/>
            </a:ln>
            <a:effectLst/>
          </c:spPr>
          <c:marker>
            <c:symbol val="circle"/>
            <c:size val="5"/>
            <c:spPr>
              <a:solidFill>
                <a:srgbClr val="0000FF"/>
              </a:solidFill>
              <a:ln w="9525">
                <a:solidFill>
                  <a:srgbClr val="0000FF"/>
                </a:solidFill>
              </a:ln>
              <a:effectLst/>
            </c:spPr>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Sheet1!$B$5:$B$35</c:f>
              <c:numCache>
                <c:formatCode>0.00</c:formatCode>
                <c:ptCount val="31"/>
                <c:pt idx="0">
                  <c:v>0</c:v>
                </c:pt>
                <c:pt idx="1">
                  <c:v>0.02</c:v>
                </c:pt>
                <c:pt idx="2">
                  <c:v>0.05</c:v>
                </c:pt>
                <c:pt idx="3">
                  <c:v>0.09</c:v>
                </c:pt>
                <c:pt idx="4">
                  <c:v>0.15</c:v>
                </c:pt>
                <c:pt idx="5">
                  <c:v>0.2</c:v>
                </c:pt>
                <c:pt idx="6">
                  <c:v>0.28000000000000003</c:v>
                </c:pt>
                <c:pt idx="7">
                  <c:v>0.36</c:v>
                </c:pt>
                <c:pt idx="8">
                  <c:v>0.42</c:v>
                </c:pt>
                <c:pt idx="9">
                  <c:v>0.56000000000000005</c:v>
                </c:pt>
                <c:pt idx="10">
                  <c:v>0.69</c:v>
                </c:pt>
                <c:pt idx="11">
                  <c:v>0.8</c:v>
                </c:pt>
                <c:pt idx="12">
                  <c:v>0.94407531431490654</c:v>
                </c:pt>
                <c:pt idx="13">
                  <c:v>1.090007096531034</c:v>
                </c:pt>
                <c:pt idx="14">
                  <c:v>1.240805831654642</c:v>
                </c:pt>
                <c:pt idx="15">
                  <c:v>1.3596595147821953</c:v>
                </c:pt>
                <c:pt idx="16">
                  <c:v>1.4972183828791334</c:v>
                </c:pt>
                <c:pt idx="17">
                  <c:v>1.625987903049591</c:v>
                </c:pt>
                <c:pt idx="18">
                  <c:v>1.7457999914589055</c:v>
                </c:pt>
                <c:pt idx="19">
                  <c:v>1.8719836364903397</c:v>
                </c:pt>
                <c:pt idx="20">
                  <c:v>2.0093072200869422</c:v>
                </c:pt>
                <c:pt idx="21">
                  <c:v>2.1382007887890184</c:v>
                </c:pt>
                <c:pt idx="22">
                  <c:v>2.2918360347504008</c:v>
                </c:pt>
                <c:pt idx="23">
                  <c:v>2.4347505696418037</c:v>
                </c:pt>
                <c:pt idx="24">
                  <c:v>2.5626201436137195</c:v>
                </c:pt>
                <c:pt idx="25">
                  <c:v>2.7034949810708131</c:v>
                </c:pt>
                <c:pt idx="26">
                  <c:v>2.8697618269624954</c:v>
                </c:pt>
                <c:pt idx="27">
                  <c:v>3.0070209471651665</c:v>
                </c:pt>
                <c:pt idx="28">
                  <c:v>3.1508802558433708</c:v>
                </c:pt>
                <c:pt idx="29">
                  <c:v>3.3082735164727151</c:v>
                </c:pt>
                <c:pt idx="30">
                  <c:v>3.4674461432801089</c:v>
                </c:pt>
              </c:numCache>
            </c:numRef>
          </c:yVal>
          <c:smooth val="0"/>
          <c:extLst>
            <c:ext xmlns:c16="http://schemas.microsoft.com/office/drawing/2014/chart" uri="{C3380CC4-5D6E-409C-BE32-E72D297353CC}">
              <c16:uniqueId val="{00000000-51F2-4843-8340-D459DA25B42B}"/>
            </c:ext>
          </c:extLst>
        </c:ser>
        <c:dLbls>
          <c:showLegendKey val="0"/>
          <c:showVal val="0"/>
          <c:showCatName val="0"/>
          <c:showSerName val="0"/>
          <c:showPercent val="0"/>
          <c:showBubbleSize val="0"/>
        </c:dLbls>
        <c:axId val="335190528"/>
        <c:axId val="335190920"/>
      </c:scatterChart>
      <c:valAx>
        <c:axId val="335190528"/>
        <c:scaling>
          <c:orientation val="minMax"/>
          <c:max val="1"/>
        </c:scaling>
        <c:delete val="0"/>
        <c:axPos val="b"/>
        <c:majorGridlines>
          <c:spPr>
            <a:ln w="6350" cap="flat" cmpd="sng" algn="ctr">
              <a:solidFill>
                <a:schemeClr val="bg1">
                  <a:lumMod val="95000"/>
                </a:schemeClr>
              </a:solidFill>
              <a:prstDash val="dash"/>
              <a:round/>
            </a:ln>
            <a:effectLst/>
          </c:spPr>
        </c:majorGridlines>
        <c:title>
          <c:tx>
            <c:rich>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t</a:t>
                </a:r>
                <a:r>
                  <a:rPr lang="en-US">
                    <a:solidFill>
                      <a:schemeClr val="tx1"/>
                    </a:solidFill>
                  </a:rPr>
                  <a:t> (s)</a:t>
                </a:r>
              </a:p>
            </c:rich>
          </c:tx>
          <c:layout>
            <c:manualLayout>
              <c:xMode val="edge"/>
              <c:yMode val="edge"/>
              <c:x val="0.91501577104394283"/>
              <c:y val="0.80690473517013583"/>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0" sourceLinked="0"/>
        <c:majorTickMark val="cross"/>
        <c:minorTickMark val="in"/>
        <c:tickLblPos val="nextTo"/>
        <c:spPr>
          <a:noFill/>
          <a:ln w="12700"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0920"/>
        <c:crosses val="autoZero"/>
        <c:crossBetween val="midCat"/>
        <c:majorUnit val="0.2"/>
        <c:minorUnit val="5.000000000000001E-2"/>
      </c:valAx>
      <c:valAx>
        <c:axId val="335190920"/>
        <c:scaling>
          <c:orientation val="minMax"/>
        </c:scaling>
        <c:delete val="0"/>
        <c:axPos val="l"/>
        <c:majorGridlines>
          <c:spPr>
            <a:ln w="6350" cap="flat" cmpd="sng" algn="ctr">
              <a:solidFill>
                <a:schemeClr val="bg1">
                  <a:lumMod val="95000"/>
                </a:schemeClr>
              </a:solidFill>
              <a:prstDash val="dash"/>
              <a:round/>
            </a:ln>
            <a:effectLst/>
          </c:spPr>
        </c:majorGridlines>
        <c:title>
          <c:tx>
            <c:rich>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a:solidFill>
                      <a:schemeClr val="tx1"/>
                    </a:solidFill>
                  </a:rPr>
                  <a:t>x</a:t>
                </a:r>
                <a:r>
                  <a:rPr lang="en-US">
                    <a:solidFill>
                      <a:schemeClr val="tx1"/>
                    </a:solidFill>
                  </a:rPr>
                  <a:t> (cm)</a:t>
                </a:r>
              </a:p>
            </c:rich>
          </c:tx>
          <c:layout>
            <c:manualLayout>
              <c:xMode val="edge"/>
              <c:yMode val="edge"/>
              <c:x val="0.1288846385447692"/>
              <c:y val="3.7455670648120859E-2"/>
            </c:manualLayout>
          </c:layout>
          <c:overlay val="0"/>
          <c:spPr>
            <a:noFill/>
            <a:ln>
              <a:noFill/>
            </a:ln>
            <a:effectLst/>
          </c:spPr>
          <c:txPr>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 sourceLinked="0"/>
        <c:majorTickMark val="cross"/>
        <c:minorTickMark val="in"/>
        <c:tickLblPos val="nextTo"/>
        <c:spPr>
          <a:noFill/>
          <a:ln w="12700"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0528"/>
        <c:crosses val="autoZero"/>
        <c:crossBetween val="midCat"/>
        <c:majorUnit val="1"/>
      </c:valAx>
      <c:spPr>
        <a:noFill/>
        <a:ln w="25400">
          <a:noFill/>
        </a:ln>
        <a:effectLst/>
      </c:spPr>
    </c:plotArea>
    <c:plotVisOnly val="1"/>
    <c:dispBlanksAs val="gap"/>
    <c:showDLblsOverMax val="0"/>
  </c:chart>
  <c:spPr>
    <a:noFill/>
    <a:ln>
      <a:noFill/>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8316903298620141E-2"/>
          <c:y val="7.5339404352874589E-2"/>
          <c:w val="0.88453321850393696"/>
          <c:h val="0.81642665500145828"/>
        </c:manualLayout>
      </c:layout>
      <c:scatterChart>
        <c:scatterStyle val="smoothMarker"/>
        <c:varyColors val="0"/>
        <c:ser>
          <c:idx val="0"/>
          <c:order val="0"/>
          <c:tx>
            <c:v>B_Frog Th</c:v>
          </c:tx>
          <c:spPr>
            <a:ln w="19050" cap="rnd">
              <a:solidFill>
                <a:srgbClr val="00B0F0"/>
              </a:solidFill>
              <a:round/>
            </a:ln>
            <a:effectLst/>
          </c:spPr>
          <c:marker>
            <c:symbol val="none"/>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Sheet1!$B$3:$B$23</c:f>
              <c:numCache>
                <c:formatCode>0.0</c:formatCode>
                <c:ptCount val="21"/>
                <c:pt idx="0">
                  <c:v>0.8</c:v>
                </c:pt>
                <c:pt idx="1">
                  <c:v>0.94339622641509435</c:v>
                </c:pt>
                <c:pt idx="2">
                  <c:v>1.1235955056179776</c:v>
                </c:pt>
                <c:pt idx="3">
                  <c:v>1.3513513513513513</c:v>
                </c:pt>
                <c:pt idx="4">
                  <c:v>1.639344262295082</c:v>
                </c:pt>
                <c:pt idx="5">
                  <c:v>2</c:v>
                </c:pt>
                <c:pt idx="6">
                  <c:v>2.4390243902439024</c:v>
                </c:pt>
                <c:pt idx="7">
                  <c:v>2.9411764705882355</c:v>
                </c:pt>
                <c:pt idx="8">
                  <c:v>3.4482758620689653</c:v>
                </c:pt>
                <c:pt idx="9">
                  <c:v>3.8461538461538463</c:v>
                </c:pt>
                <c:pt idx="10">
                  <c:v>4</c:v>
                </c:pt>
                <c:pt idx="11">
                  <c:v>3.8461538461538463</c:v>
                </c:pt>
                <c:pt idx="12">
                  <c:v>3.4482758620689653</c:v>
                </c:pt>
                <c:pt idx="13">
                  <c:v>2.9411764705882355</c:v>
                </c:pt>
                <c:pt idx="14">
                  <c:v>2.4390243902439024</c:v>
                </c:pt>
                <c:pt idx="15">
                  <c:v>2</c:v>
                </c:pt>
                <c:pt idx="16">
                  <c:v>1.639344262295082</c:v>
                </c:pt>
                <c:pt idx="17">
                  <c:v>1.3513513513513513</c:v>
                </c:pt>
                <c:pt idx="18">
                  <c:v>1.1235955056179776</c:v>
                </c:pt>
                <c:pt idx="19">
                  <c:v>0.94339622641509435</c:v>
                </c:pt>
                <c:pt idx="20">
                  <c:v>0.8</c:v>
                </c:pt>
              </c:numCache>
            </c:numRef>
          </c:yVal>
          <c:smooth val="1"/>
          <c:extLst>
            <c:ext xmlns:c16="http://schemas.microsoft.com/office/drawing/2014/chart" uri="{C3380CC4-5D6E-409C-BE32-E72D297353CC}">
              <c16:uniqueId val="{00000000-8AB3-41AA-A0A3-FE5BD924D1D0}"/>
            </c:ext>
          </c:extLst>
        </c:ser>
        <c:ser>
          <c:idx val="1"/>
          <c:order val="1"/>
          <c:tx>
            <c:v>B_Taco Th</c:v>
          </c:tx>
          <c:spPr>
            <a:ln w="19050" cap="rnd">
              <a:solidFill>
                <a:srgbClr val="FFFF00"/>
              </a:solidFill>
              <a:prstDash val="dash"/>
              <a:round/>
            </a:ln>
            <a:effectLst/>
          </c:spPr>
          <c:marker>
            <c:symbol val="none"/>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Sheet1!$C$3:$C$23</c:f>
              <c:numCache>
                <c:formatCode>0.0</c:formatCode>
                <c:ptCount val="21"/>
                <c:pt idx="0">
                  <c:v>1.6099689437998486</c:v>
                </c:pt>
                <c:pt idx="1">
                  <c:v>1.7483145522430754</c:v>
                </c:pt>
                <c:pt idx="2">
                  <c:v>1.9079961840114481</c:v>
                </c:pt>
                <c:pt idx="3">
                  <c:v>2.0924574973887471</c:v>
                </c:pt>
                <c:pt idx="4">
                  <c:v>2.3046638387921274</c:v>
                </c:pt>
                <c:pt idx="5">
                  <c:v>2.545584412271571</c:v>
                </c:pt>
                <c:pt idx="6">
                  <c:v>2.8111277139949093</c:v>
                </c:pt>
                <c:pt idx="7">
                  <c:v>3.0869745325651587</c:v>
                </c:pt>
                <c:pt idx="8">
                  <c:v>3.3425160871869339</c:v>
                </c:pt>
                <c:pt idx="9">
                  <c:v>3.530090432487313</c:v>
                </c:pt>
                <c:pt idx="10">
                  <c:v>3.6</c:v>
                </c:pt>
                <c:pt idx="11">
                  <c:v>3.530090432487313</c:v>
                </c:pt>
                <c:pt idx="12">
                  <c:v>3.3425160871869339</c:v>
                </c:pt>
                <c:pt idx="13">
                  <c:v>3.0869745325651587</c:v>
                </c:pt>
                <c:pt idx="14">
                  <c:v>2.8111277139949093</c:v>
                </c:pt>
                <c:pt idx="15">
                  <c:v>2.545584412271571</c:v>
                </c:pt>
                <c:pt idx="16">
                  <c:v>2.3046638387921274</c:v>
                </c:pt>
                <c:pt idx="17">
                  <c:v>2.0924574973887471</c:v>
                </c:pt>
                <c:pt idx="18">
                  <c:v>1.9079961840114481</c:v>
                </c:pt>
                <c:pt idx="19">
                  <c:v>1.7483145522430754</c:v>
                </c:pt>
                <c:pt idx="20">
                  <c:v>1.6099689437998486</c:v>
                </c:pt>
              </c:numCache>
            </c:numRef>
          </c:yVal>
          <c:smooth val="1"/>
          <c:extLst>
            <c:ext xmlns:c16="http://schemas.microsoft.com/office/drawing/2014/chart" uri="{C3380CC4-5D6E-409C-BE32-E72D297353CC}">
              <c16:uniqueId val="{00000001-8AB3-41AA-A0A3-FE5BD924D1D0}"/>
            </c:ext>
          </c:extLst>
        </c:ser>
        <c:ser>
          <c:idx val="2"/>
          <c:order val="2"/>
          <c:tx>
            <c:v>B_Frog Exp</c:v>
          </c:tx>
          <c:spPr>
            <a:ln w="19050" cap="rnd">
              <a:noFill/>
              <a:round/>
            </a:ln>
            <a:effectLst/>
          </c:spPr>
          <c:marker>
            <c:symbol val="circle"/>
            <c:size val="5"/>
            <c:spPr>
              <a:solidFill>
                <a:srgbClr val="00B0F0"/>
              </a:solidFill>
              <a:ln w="3175">
                <a:solidFill>
                  <a:srgbClr val="00B0F0"/>
                </a:solidFill>
              </a:ln>
              <a:effectLst/>
            </c:spPr>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Sheet1!$D$3:$D$23</c:f>
              <c:numCache>
                <c:formatCode>0.0</c:formatCode>
                <c:ptCount val="21"/>
                <c:pt idx="0">
                  <c:v>0.77193017211793624</c:v>
                </c:pt>
                <c:pt idx="1">
                  <c:v>0.73607988428158744</c:v>
                </c:pt>
                <c:pt idx="2">
                  <c:v>1.1746066347163819</c:v>
                </c:pt>
                <c:pt idx="3">
                  <c:v>1.1739206015712726</c:v>
                </c:pt>
                <c:pt idx="4">
                  <c:v>1.4673586982246922</c:v>
                </c:pt>
                <c:pt idx="5">
                  <c:v>1.8822825155638065</c:v>
                </c:pt>
                <c:pt idx="6">
                  <c:v>2.4431428575212499</c:v>
                </c:pt>
                <c:pt idx="7">
                  <c:v>2.8327509717738324</c:v>
                </c:pt>
                <c:pt idx="8">
                  <c:v>3.4012605551395985</c:v>
                </c:pt>
                <c:pt idx="9">
                  <c:v>3.8565811167088664</c:v>
                </c:pt>
                <c:pt idx="10">
                  <c:v>3.9593294237130436</c:v>
                </c:pt>
                <c:pt idx="11">
                  <c:v>3.6327535048814297</c:v>
                </c:pt>
                <c:pt idx="12">
                  <c:v>3.2539614081983532</c:v>
                </c:pt>
                <c:pt idx="13">
                  <c:v>2.8541967628337708</c:v>
                </c:pt>
                <c:pt idx="14">
                  <c:v>2.262076917878634</c:v>
                </c:pt>
                <c:pt idx="15">
                  <c:v>2.0736714588165941</c:v>
                </c:pt>
                <c:pt idx="16">
                  <c:v>1.7691173857549727</c:v>
                </c:pt>
                <c:pt idx="17">
                  <c:v>1.1175751608267765</c:v>
                </c:pt>
                <c:pt idx="18">
                  <c:v>0.92991525147170551</c:v>
                </c:pt>
                <c:pt idx="19">
                  <c:v>0.97444598097556978</c:v>
                </c:pt>
                <c:pt idx="20">
                  <c:v>0.83431577478007002</c:v>
                </c:pt>
              </c:numCache>
            </c:numRef>
          </c:yVal>
          <c:smooth val="1"/>
          <c:extLst>
            <c:ext xmlns:c16="http://schemas.microsoft.com/office/drawing/2014/chart" uri="{C3380CC4-5D6E-409C-BE32-E72D297353CC}">
              <c16:uniqueId val="{00000002-8AB3-41AA-A0A3-FE5BD924D1D0}"/>
            </c:ext>
          </c:extLst>
        </c:ser>
        <c:ser>
          <c:idx val="3"/>
          <c:order val="3"/>
          <c:tx>
            <c:v>B_Taco Exp</c:v>
          </c:tx>
          <c:spPr>
            <a:ln w="19050" cap="rnd">
              <a:noFill/>
              <a:round/>
            </a:ln>
            <a:effectLst/>
          </c:spPr>
          <c:marker>
            <c:symbol val="triangle"/>
            <c:size val="5"/>
            <c:spPr>
              <a:solidFill>
                <a:srgbClr val="FFFF00"/>
              </a:solidFill>
              <a:ln w="3175">
                <a:solidFill>
                  <a:srgbClr val="FFFF00"/>
                </a:solidFill>
              </a:ln>
              <a:effectLst/>
            </c:spPr>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Sheet1!$E$3:$E$23</c:f>
              <c:numCache>
                <c:formatCode>0.0</c:formatCode>
                <c:ptCount val="21"/>
                <c:pt idx="0">
                  <c:v>1.3620566897196629</c:v>
                </c:pt>
                <c:pt idx="1">
                  <c:v>1.8426609489942607</c:v>
                </c:pt>
                <c:pt idx="2">
                  <c:v>1.7937764645813195</c:v>
                </c:pt>
                <c:pt idx="3">
                  <c:v>1.9385207343249258</c:v>
                </c:pt>
                <c:pt idx="4">
                  <c:v>2.2387399402052783</c:v>
                </c:pt>
                <c:pt idx="5">
                  <c:v>2.429927019083598</c:v>
                </c:pt>
                <c:pt idx="6">
                  <c:v>2.7991022081347161</c:v>
                </c:pt>
                <c:pt idx="7">
                  <c:v>3.1658459642777919</c:v>
                </c:pt>
                <c:pt idx="8">
                  <c:v>3.262823018586992</c:v>
                </c:pt>
                <c:pt idx="9">
                  <c:v>3.2325789797884203</c:v>
                </c:pt>
                <c:pt idx="10">
                  <c:v>3.5456089128790387</c:v>
                </c:pt>
                <c:pt idx="11">
                  <c:v>3.3188935309488614</c:v>
                </c:pt>
                <c:pt idx="12">
                  <c:v>3.4400882660325371</c:v>
                </c:pt>
                <c:pt idx="13">
                  <c:v>2.8996459793588238</c:v>
                </c:pt>
                <c:pt idx="14">
                  <c:v>2.9131014736494913</c:v>
                </c:pt>
                <c:pt idx="15">
                  <c:v>2.5020458269936072</c:v>
                </c:pt>
                <c:pt idx="16">
                  <c:v>2.1231340204180817</c:v>
                </c:pt>
                <c:pt idx="17">
                  <c:v>2.1151447258203713</c:v>
                </c:pt>
                <c:pt idx="18">
                  <c:v>1.759054795298455</c:v>
                </c:pt>
                <c:pt idx="19">
                  <c:v>1.6450861737890596</c:v>
                </c:pt>
                <c:pt idx="20">
                  <c:v>1.6637676976838152</c:v>
                </c:pt>
              </c:numCache>
            </c:numRef>
          </c:yVal>
          <c:smooth val="1"/>
          <c:extLst>
            <c:ext xmlns:c16="http://schemas.microsoft.com/office/drawing/2014/chart" uri="{C3380CC4-5D6E-409C-BE32-E72D297353CC}">
              <c16:uniqueId val="{00000003-8AB3-41AA-A0A3-FE5BD924D1D0}"/>
            </c:ext>
          </c:extLst>
        </c:ser>
        <c:dLbls>
          <c:showLegendKey val="0"/>
          <c:showVal val="0"/>
          <c:showCatName val="0"/>
          <c:showSerName val="0"/>
          <c:showPercent val="0"/>
          <c:showBubbleSize val="0"/>
        </c:dLbls>
        <c:axId val="7889208"/>
        <c:axId val="7889600"/>
      </c:scatterChart>
      <c:valAx>
        <c:axId val="7889208"/>
        <c:scaling>
          <c:orientation val="minMax"/>
          <c:max val="10"/>
          <c:min val="-10"/>
        </c:scaling>
        <c:delete val="0"/>
        <c:axPos val="b"/>
        <c:numFmt formatCode="#,##0" sourceLinked="0"/>
        <c:majorTickMark val="in"/>
        <c:minorTickMark val="none"/>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7889600"/>
        <c:crosses val="autoZero"/>
        <c:crossBetween val="midCat"/>
        <c:majorUnit val="5"/>
      </c:valAx>
      <c:valAx>
        <c:axId val="7889600"/>
        <c:scaling>
          <c:orientation val="minMax"/>
          <c:max val="4.5"/>
          <c:min val="0"/>
        </c:scaling>
        <c:delete val="0"/>
        <c:axPos val="l"/>
        <c:numFmt formatCode="0" sourceLinked="0"/>
        <c:majorTickMark val="cross"/>
        <c:minorTickMark val="none"/>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7889208"/>
        <c:crosses val="autoZero"/>
        <c:crossBetween val="midCat"/>
        <c:majorUnit val="2"/>
      </c:valAx>
      <c:spPr>
        <a:noFill/>
        <a:ln>
          <a:noFill/>
        </a:ln>
        <a:effectLst/>
      </c:spPr>
    </c:plotArea>
    <c:plotVisOnly val="1"/>
    <c:dispBlanksAs val="gap"/>
    <c:showDLblsOverMax val="0"/>
  </c:chart>
  <c:spPr>
    <a:solidFill>
      <a:sysClr val="window" lastClr="FFFFFF"/>
    </a:solidFill>
    <a:ln w="9525" cap="flat" cmpd="sng" algn="ctr">
      <a:noFill/>
      <a:round/>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8316903298620141E-2"/>
          <c:y val="7.5339404352874603E-2"/>
          <c:w val="0.88453321850393696"/>
          <c:h val="0.81642665500145828"/>
        </c:manualLayout>
      </c:layout>
      <c:scatterChart>
        <c:scatterStyle val="smoothMarker"/>
        <c:varyColors val="0"/>
        <c:ser>
          <c:idx val="0"/>
          <c:order val="0"/>
          <c:tx>
            <c:v>B_Frog Th</c:v>
          </c:tx>
          <c:spPr>
            <a:ln w="19050" cap="rnd">
              <a:solidFill>
                <a:srgbClr val="0000FF"/>
              </a:solidFill>
              <a:round/>
            </a:ln>
            <a:effectLst/>
          </c:spPr>
          <c:marker>
            <c:symbol val="none"/>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Sheet1!$B$3:$B$23</c:f>
              <c:numCache>
                <c:formatCode>0.0</c:formatCode>
                <c:ptCount val="21"/>
                <c:pt idx="0">
                  <c:v>0.8</c:v>
                </c:pt>
                <c:pt idx="1">
                  <c:v>0.94339622641509435</c:v>
                </c:pt>
                <c:pt idx="2">
                  <c:v>1.1235955056179776</c:v>
                </c:pt>
                <c:pt idx="3">
                  <c:v>1.3513513513513513</c:v>
                </c:pt>
                <c:pt idx="4">
                  <c:v>1.639344262295082</c:v>
                </c:pt>
                <c:pt idx="5">
                  <c:v>2</c:v>
                </c:pt>
                <c:pt idx="6">
                  <c:v>2.4390243902439024</c:v>
                </c:pt>
                <c:pt idx="7">
                  <c:v>2.9411764705882355</c:v>
                </c:pt>
                <c:pt idx="8">
                  <c:v>3.4482758620689653</c:v>
                </c:pt>
                <c:pt idx="9">
                  <c:v>3.8461538461538463</c:v>
                </c:pt>
                <c:pt idx="10">
                  <c:v>4</c:v>
                </c:pt>
                <c:pt idx="11">
                  <c:v>3.8461538461538463</c:v>
                </c:pt>
                <c:pt idx="12">
                  <c:v>3.4482758620689653</c:v>
                </c:pt>
                <c:pt idx="13">
                  <c:v>2.9411764705882355</c:v>
                </c:pt>
                <c:pt idx="14">
                  <c:v>2.4390243902439024</c:v>
                </c:pt>
                <c:pt idx="15">
                  <c:v>2</c:v>
                </c:pt>
                <c:pt idx="16">
                  <c:v>1.639344262295082</c:v>
                </c:pt>
                <c:pt idx="17">
                  <c:v>1.3513513513513513</c:v>
                </c:pt>
                <c:pt idx="18">
                  <c:v>1.1235955056179776</c:v>
                </c:pt>
                <c:pt idx="19">
                  <c:v>0.94339622641509435</c:v>
                </c:pt>
                <c:pt idx="20">
                  <c:v>0.8</c:v>
                </c:pt>
              </c:numCache>
            </c:numRef>
          </c:yVal>
          <c:smooth val="1"/>
          <c:extLst>
            <c:ext xmlns:c16="http://schemas.microsoft.com/office/drawing/2014/chart" uri="{C3380CC4-5D6E-409C-BE32-E72D297353CC}">
              <c16:uniqueId val="{00000000-D5E3-495F-A303-E2A66B827D17}"/>
            </c:ext>
          </c:extLst>
        </c:ser>
        <c:ser>
          <c:idx val="1"/>
          <c:order val="1"/>
          <c:tx>
            <c:v>B_Taco Th</c:v>
          </c:tx>
          <c:spPr>
            <a:ln w="19050" cap="rnd">
              <a:solidFill>
                <a:srgbClr val="468648"/>
              </a:solidFill>
              <a:prstDash val="dash"/>
              <a:round/>
            </a:ln>
            <a:effectLst/>
          </c:spPr>
          <c:marker>
            <c:symbol val="none"/>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Sheet1!$C$3:$C$23</c:f>
              <c:numCache>
                <c:formatCode>0.0</c:formatCode>
                <c:ptCount val="21"/>
                <c:pt idx="0">
                  <c:v>1.6099689437998486</c:v>
                </c:pt>
                <c:pt idx="1">
                  <c:v>1.7483145522430754</c:v>
                </c:pt>
                <c:pt idx="2">
                  <c:v>1.9079961840114481</c:v>
                </c:pt>
                <c:pt idx="3">
                  <c:v>2.0924574973887471</c:v>
                </c:pt>
                <c:pt idx="4">
                  <c:v>2.3046638387921274</c:v>
                </c:pt>
                <c:pt idx="5">
                  <c:v>2.545584412271571</c:v>
                </c:pt>
                <c:pt idx="6">
                  <c:v>2.8111277139949093</c:v>
                </c:pt>
                <c:pt idx="7">
                  <c:v>3.0869745325651587</c:v>
                </c:pt>
                <c:pt idx="8">
                  <c:v>3.3425160871869339</c:v>
                </c:pt>
                <c:pt idx="9">
                  <c:v>3.530090432487313</c:v>
                </c:pt>
                <c:pt idx="10">
                  <c:v>3.6</c:v>
                </c:pt>
                <c:pt idx="11">
                  <c:v>3.530090432487313</c:v>
                </c:pt>
                <c:pt idx="12">
                  <c:v>3.3425160871869339</c:v>
                </c:pt>
                <c:pt idx="13">
                  <c:v>3.0869745325651587</c:v>
                </c:pt>
                <c:pt idx="14">
                  <c:v>2.8111277139949093</c:v>
                </c:pt>
                <c:pt idx="15">
                  <c:v>2.545584412271571</c:v>
                </c:pt>
                <c:pt idx="16">
                  <c:v>2.3046638387921274</c:v>
                </c:pt>
                <c:pt idx="17">
                  <c:v>2.0924574973887471</c:v>
                </c:pt>
                <c:pt idx="18">
                  <c:v>1.9079961840114481</c:v>
                </c:pt>
                <c:pt idx="19">
                  <c:v>1.7483145522430754</c:v>
                </c:pt>
                <c:pt idx="20">
                  <c:v>1.6099689437998486</c:v>
                </c:pt>
              </c:numCache>
            </c:numRef>
          </c:yVal>
          <c:smooth val="1"/>
          <c:extLst>
            <c:ext xmlns:c16="http://schemas.microsoft.com/office/drawing/2014/chart" uri="{C3380CC4-5D6E-409C-BE32-E72D297353CC}">
              <c16:uniqueId val="{00000001-D5E3-495F-A303-E2A66B827D17}"/>
            </c:ext>
          </c:extLst>
        </c:ser>
        <c:ser>
          <c:idx val="2"/>
          <c:order val="2"/>
          <c:tx>
            <c:v>B_Frog Exp</c:v>
          </c:tx>
          <c:spPr>
            <a:ln w="19050" cap="rnd">
              <a:noFill/>
              <a:round/>
            </a:ln>
            <a:effectLst/>
          </c:spPr>
          <c:marker>
            <c:symbol val="circle"/>
            <c:size val="5"/>
            <c:spPr>
              <a:solidFill>
                <a:srgbClr val="0000FF"/>
              </a:solidFill>
              <a:ln w="9525">
                <a:solidFill>
                  <a:srgbClr val="0000FF"/>
                </a:solidFill>
              </a:ln>
              <a:effectLst/>
            </c:spPr>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Sheet1!$D$3:$D$23</c:f>
              <c:numCache>
                <c:formatCode>0.0</c:formatCode>
                <c:ptCount val="21"/>
                <c:pt idx="0">
                  <c:v>0.77193017211793624</c:v>
                </c:pt>
                <c:pt idx="1">
                  <c:v>0.73607988428158744</c:v>
                </c:pt>
                <c:pt idx="2">
                  <c:v>1.1746066347163819</c:v>
                </c:pt>
                <c:pt idx="3">
                  <c:v>1.1739206015712726</c:v>
                </c:pt>
                <c:pt idx="4">
                  <c:v>1.4673586982246922</c:v>
                </c:pt>
                <c:pt idx="5">
                  <c:v>1.8822825155638065</c:v>
                </c:pt>
                <c:pt idx="6">
                  <c:v>2.4431428575212499</c:v>
                </c:pt>
                <c:pt idx="7">
                  <c:v>2.8327509717738324</c:v>
                </c:pt>
                <c:pt idx="8">
                  <c:v>3.4012605551395985</c:v>
                </c:pt>
                <c:pt idx="9">
                  <c:v>3.8565811167088664</c:v>
                </c:pt>
                <c:pt idx="10">
                  <c:v>3.9593294237130436</c:v>
                </c:pt>
                <c:pt idx="11">
                  <c:v>3.6327535048814297</c:v>
                </c:pt>
                <c:pt idx="12">
                  <c:v>3.2539614081983532</c:v>
                </c:pt>
                <c:pt idx="13">
                  <c:v>2.8541967628337708</c:v>
                </c:pt>
                <c:pt idx="14">
                  <c:v>2.262076917878634</c:v>
                </c:pt>
                <c:pt idx="15">
                  <c:v>2.0736714588165941</c:v>
                </c:pt>
                <c:pt idx="16">
                  <c:v>1.7691173857549727</c:v>
                </c:pt>
                <c:pt idx="17">
                  <c:v>1.1175751608267765</c:v>
                </c:pt>
                <c:pt idx="18">
                  <c:v>0.92991525147170551</c:v>
                </c:pt>
                <c:pt idx="19">
                  <c:v>0.97444598097556978</c:v>
                </c:pt>
                <c:pt idx="20">
                  <c:v>0.83431577478007002</c:v>
                </c:pt>
              </c:numCache>
            </c:numRef>
          </c:yVal>
          <c:smooth val="1"/>
          <c:extLst>
            <c:ext xmlns:c16="http://schemas.microsoft.com/office/drawing/2014/chart" uri="{C3380CC4-5D6E-409C-BE32-E72D297353CC}">
              <c16:uniqueId val="{00000002-D5E3-495F-A303-E2A66B827D17}"/>
            </c:ext>
          </c:extLst>
        </c:ser>
        <c:ser>
          <c:idx val="3"/>
          <c:order val="3"/>
          <c:tx>
            <c:v>B_Taco Exp</c:v>
          </c:tx>
          <c:spPr>
            <a:ln w="19050" cap="rnd">
              <a:noFill/>
              <a:round/>
            </a:ln>
            <a:effectLst/>
          </c:spPr>
          <c:marker>
            <c:symbol val="triangle"/>
            <c:size val="5"/>
            <c:spPr>
              <a:solidFill>
                <a:srgbClr val="468648"/>
              </a:solidFill>
              <a:ln w="9525">
                <a:solidFill>
                  <a:srgbClr val="468648"/>
                </a:solidFill>
              </a:ln>
              <a:effectLst/>
            </c:spPr>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Sheet1!$E$3:$E$23</c:f>
              <c:numCache>
                <c:formatCode>0.0</c:formatCode>
                <c:ptCount val="21"/>
                <c:pt idx="0">
                  <c:v>1.3620566897196629</c:v>
                </c:pt>
                <c:pt idx="1">
                  <c:v>1.8426609489942607</c:v>
                </c:pt>
                <c:pt idx="2">
                  <c:v>1.7937764645813195</c:v>
                </c:pt>
                <c:pt idx="3">
                  <c:v>1.9385207343249258</c:v>
                </c:pt>
                <c:pt idx="4">
                  <c:v>2.2387399402052783</c:v>
                </c:pt>
                <c:pt idx="5">
                  <c:v>2.429927019083598</c:v>
                </c:pt>
                <c:pt idx="6">
                  <c:v>2.7991022081347161</c:v>
                </c:pt>
                <c:pt idx="7">
                  <c:v>3.1658459642777919</c:v>
                </c:pt>
                <c:pt idx="8">
                  <c:v>3.262823018586992</c:v>
                </c:pt>
                <c:pt idx="9">
                  <c:v>3.2325789797884203</c:v>
                </c:pt>
                <c:pt idx="10">
                  <c:v>3.5456089128790387</c:v>
                </c:pt>
                <c:pt idx="11">
                  <c:v>3.3188935309488614</c:v>
                </c:pt>
                <c:pt idx="12">
                  <c:v>3.4400882660325371</c:v>
                </c:pt>
                <c:pt idx="13">
                  <c:v>2.8996459793588238</c:v>
                </c:pt>
                <c:pt idx="14">
                  <c:v>2.9131014736494913</c:v>
                </c:pt>
                <c:pt idx="15">
                  <c:v>2.5020458269936072</c:v>
                </c:pt>
                <c:pt idx="16">
                  <c:v>2.1231340204180817</c:v>
                </c:pt>
                <c:pt idx="17">
                  <c:v>2.1151447258203713</c:v>
                </c:pt>
                <c:pt idx="18">
                  <c:v>1.759054795298455</c:v>
                </c:pt>
                <c:pt idx="19">
                  <c:v>1.6450861737890596</c:v>
                </c:pt>
                <c:pt idx="20">
                  <c:v>1.6637676976838152</c:v>
                </c:pt>
              </c:numCache>
            </c:numRef>
          </c:yVal>
          <c:smooth val="1"/>
          <c:extLst>
            <c:ext xmlns:c16="http://schemas.microsoft.com/office/drawing/2014/chart" uri="{C3380CC4-5D6E-409C-BE32-E72D297353CC}">
              <c16:uniqueId val="{00000003-D5E3-495F-A303-E2A66B827D17}"/>
            </c:ext>
          </c:extLst>
        </c:ser>
        <c:dLbls>
          <c:showLegendKey val="0"/>
          <c:showVal val="0"/>
          <c:showCatName val="0"/>
          <c:showSerName val="0"/>
          <c:showPercent val="0"/>
          <c:showBubbleSize val="0"/>
        </c:dLbls>
        <c:axId val="7889208"/>
        <c:axId val="7889600"/>
      </c:scatterChart>
      <c:valAx>
        <c:axId val="7889208"/>
        <c:scaling>
          <c:orientation val="minMax"/>
          <c:max val="10"/>
          <c:min val="-10"/>
        </c:scaling>
        <c:delete val="0"/>
        <c:axPos val="b"/>
        <c:numFmt formatCode="#,##0" sourceLinked="0"/>
        <c:majorTickMark val="in"/>
        <c:minorTickMark val="none"/>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7889600"/>
        <c:crosses val="autoZero"/>
        <c:crossBetween val="midCat"/>
        <c:majorUnit val="5"/>
      </c:valAx>
      <c:valAx>
        <c:axId val="7889600"/>
        <c:scaling>
          <c:orientation val="minMax"/>
          <c:max val="4.5"/>
          <c:min val="0"/>
        </c:scaling>
        <c:delete val="0"/>
        <c:axPos val="l"/>
        <c:numFmt formatCode="0" sourceLinked="0"/>
        <c:majorTickMark val="cross"/>
        <c:minorTickMark val="none"/>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7889208"/>
        <c:crosses val="autoZero"/>
        <c:crossBetween val="midCat"/>
        <c:majorUnit val="2"/>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8316903298620141E-2"/>
          <c:y val="7.5339404352874589E-2"/>
          <c:w val="0.88453321850393696"/>
          <c:h val="0.81642665500145828"/>
        </c:manualLayout>
      </c:layout>
      <c:scatterChart>
        <c:scatterStyle val="smoothMarker"/>
        <c:varyColors val="0"/>
        <c:ser>
          <c:idx val="0"/>
          <c:order val="0"/>
          <c:tx>
            <c:v>B_Frog Th</c:v>
          </c:tx>
          <c:spPr>
            <a:ln w="19050" cap="rnd">
              <a:solidFill>
                <a:srgbClr val="0000FF"/>
              </a:solidFill>
              <a:round/>
            </a:ln>
            <a:effectLst/>
          </c:spPr>
          <c:marker>
            <c:symbol val="none"/>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Sheet1!$B$3:$B$23</c:f>
              <c:numCache>
                <c:formatCode>0.0</c:formatCode>
                <c:ptCount val="21"/>
                <c:pt idx="0">
                  <c:v>0.8</c:v>
                </c:pt>
                <c:pt idx="1">
                  <c:v>0.94339622641509435</c:v>
                </c:pt>
                <c:pt idx="2">
                  <c:v>1.1235955056179776</c:v>
                </c:pt>
                <c:pt idx="3">
                  <c:v>1.3513513513513513</c:v>
                </c:pt>
                <c:pt idx="4">
                  <c:v>1.639344262295082</c:v>
                </c:pt>
                <c:pt idx="5">
                  <c:v>2</c:v>
                </c:pt>
                <c:pt idx="6">
                  <c:v>2.4390243902439024</c:v>
                </c:pt>
                <c:pt idx="7">
                  <c:v>2.9411764705882355</c:v>
                </c:pt>
                <c:pt idx="8">
                  <c:v>3.4482758620689653</c:v>
                </c:pt>
                <c:pt idx="9">
                  <c:v>3.8461538461538463</c:v>
                </c:pt>
                <c:pt idx="10">
                  <c:v>4</c:v>
                </c:pt>
                <c:pt idx="11">
                  <c:v>3.8461538461538463</c:v>
                </c:pt>
                <c:pt idx="12">
                  <c:v>3.4482758620689653</c:v>
                </c:pt>
                <c:pt idx="13">
                  <c:v>2.9411764705882355</c:v>
                </c:pt>
                <c:pt idx="14">
                  <c:v>2.4390243902439024</c:v>
                </c:pt>
                <c:pt idx="15">
                  <c:v>2</c:v>
                </c:pt>
                <c:pt idx="16">
                  <c:v>1.639344262295082</c:v>
                </c:pt>
                <c:pt idx="17">
                  <c:v>1.3513513513513513</c:v>
                </c:pt>
                <c:pt idx="18">
                  <c:v>1.1235955056179776</c:v>
                </c:pt>
                <c:pt idx="19">
                  <c:v>0.94339622641509435</c:v>
                </c:pt>
                <c:pt idx="20">
                  <c:v>0.8</c:v>
                </c:pt>
              </c:numCache>
            </c:numRef>
          </c:yVal>
          <c:smooth val="1"/>
          <c:extLst>
            <c:ext xmlns:c16="http://schemas.microsoft.com/office/drawing/2014/chart" uri="{C3380CC4-5D6E-409C-BE32-E72D297353CC}">
              <c16:uniqueId val="{00000000-1B6E-44B2-A9B4-78F358D89B66}"/>
            </c:ext>
          </c:extLst>
        </c:ser>
        <c:ser>
          <c:idx val="1"/>
          <c:order val="1"/>
          <c:tx>
            <c:v>B_Taco Th</c:v>
          </c:tx>
          <c:spPr>
            <a:ln w="19050" cap="rnd">
              <a:solidFill>
                <a:srgbClr val="468648"/>
              </a:solidFill>
              <a:prstDash val="dash"/>
              <a:round/>
            </a:ln>
            <a:effectLst/>
          </c:spPr>
          <c:marker>
            <c:symbol val="none"/>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Sheet1!$C$3:$C$23</c:f>
              <c:numCache>
                <c:formatCode>0.0</c:formatCode>
                <c:ptCount val="21"/>
                <c:pt idx="0">
                  <c:v>1.6099689437998486</c:v>
                </c:pt>
                <c:pt idx="1">
                  <c:v>1.7483145522430754</c:v>
                </c:pt>
                <c:pt idx="2">
                  <c:v>1.9079961840114481</c:v>
                </c:pt>
                <c:pt idx="3">
                  <c:v>2.0924574973887471</c:v>
                </c:pt>
                <c:pt idx="4">
                  <c:v>2.3046638387921274</c:v>
                </c:pt>
                <c:pt idx="5">
                  <c:v>2.545584412271571</c:v>
                </c:pt>
                <c:pt idx="6">
                  <c:v>2.8111277139949093</c:v>
                </c:pt>
                <c:pt idx="7">
                  <c:v>3.0869745325651587</c:v>
                </c:pt>
                <c:pt idx="8">
                  <c:v>3.3425160871869339</c:v>
                </c:pt>
                <c:pt idx="9">
                  <c:v>3.530090432487313</c:v>
                </c:pt>
                <c:pt idx="10">
                  <c:v>3.6</c:v>
                </c:pt>
                <c:pt idx="11">
                  <c:v>3.530090432487313</c:v>
                </c:pt>
                <c:pt idx="12">
                  <c:v>3.3425160871869339</c:v>
                </c:pt>
                <c:pt idx="13">
                  <c:v>3.0869745325651587</c:v>
                </c:pt>
                <c:pt idx="14">
                  <c:v>2.8111277139949093</c:v>
                </c:pt>
                <c:pt idx="15">
                  <c:v>2.545584412271571</c:v>
                </c:pt>
                <c:pt idx="16">
                  <c:v>2.3046638387921274</c:v>
                </c:pt>
                <c:pt idx="17">
                  <c:v>2.0924574973887471</c:v>
                </c:pt>
                <c:pt idx="18">
                  <c:v>1.9079961840114481</c:v>
                </c:pt>
                <c:pt idx="19">
                  <c:v>1.7483145522430754</c:v>
                </c:pt>
                <c:pt idx="20">
                  <c:v>1.6099689437998486</c:v>
                </c:pt>
              </c:numCache>
            </c:numRef>
          </c:yVal>
          <c:smooth val="1"/>
          <c:extLst>
            <c:ext xmlns:c16="http://schemas.microsoft.com/office/drawing/2014/chart" uri="{C3380CC4-5D6E-409C-BE32-E72D297353CC}">
              <c16:uniqueId val="{00000001-1B6E-44B2-A9B4-78F358D89B66}"/>
            </c:ext>
          </c:extLst>
        </c:ser>
        <c:ser>
          <c:idx val="2"/>
          <c:order val="2"/>
          <c:tx>
            <c:v>B_Frog Exp</c:v>
          </c:tx>
          <c:spPr>
            <a:ln w="19050" cap="rnd">
              <a:noFill/>
              <a:round/>
            </a:ln>
            <a:effectLst/>
          </c:spPr>
          <c:marker>
            <c:symbol val="circle"/>
            <c:size val="5"/>
            <c:spPr>
              <a:solidFill>
                <a:srgbClr val="0000FF"/>
              </a:solidFill>
              <a:ln w="9525">
                <a:solidFill>
                  <a:srgbClr val="0000FF"/>
                </a:solidFill>
              </a:ln>
              <a:effectLst/>
            </c:spPr>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Sheet1!$D$3:$D$23</c:f>
              <c:numCache>
                <c:formatCode>0.0</c:formatCode>
                <c:ptCount val="21"/>
                <c:pt idx="0">
                  <c:v>0.77193017211793624</c:v>
                </c:pt>
                <c:pt idx="1">
                  <c:v>0.73607988428158744</c:v>
                </c:pt>
                <c:pt idx="2">
                  <c:v>1.1746066347163819</c:v>
                </c:pt>
                <c:pt idx="3">
                  <c:v>1.1739206015712726</c:v>
                </c:pt>
                <c:pt idx="4">
                  <c:v>1.4673586982246922</c:v>
                </c:pt>
                <c:pt idx="5">
                  <c:v>1.8822825155638065</c:v>
                </c:pt>
                <c:pt idx="6">
                  <c:v>2.4431428575212499</c:v>
                </c:pt>
                <c:pt idx="7">
                  <c:v>2.8327509717738324</c:v>
                </c:pt>
                <c:pt idx="8">
                  <c:v>3.4012605551395985</c:v>
                </c:pt>
                <c:pt idx="9">
                  <c:v>3.8565811167088664</c:v>
                </c:pt>
                <c:pt idx="10">
                  <c:v>3.9593294237130436</c:v>
                </c:pt>
                <c:pt idx="11">
                  <c:v>3.6327535048814297</c:v>
                </c:pt>
                <c:pt idx="12">
                  <c:v>3.2539614081983532</c:v>
                </c:pt>
                <c:pt idx="13">
                  <c:v>2.8541967628337708</c:v>
                </c:pt>
                <c:pt idx="14">
                  <c:v>2.262076917878634</c:v>
                </c:pt>
                <c:pt idx="15">
                  <c:v>2.0736714588165941</c:v>
                </c:pt>
                <c:pt idx="16">
                  <c:v>1.7691173857549727</c:v>
                </c:pt>
                <c:pt idx="17">
                  <c:v>1.1175751608267765</c:v>
                </c:pt>
                <c:pt idx="18">
                  <c:v>0.92991525147170551</c:v>
                </c:pt>
                <c:pt idx="19">
                  <c:v>0.97444598097556978</c:v>
                </c:pt>
                <c:pt idx="20">
                  <c:v>0.83431577478007002</c:v>
                </c:pt>
              </c:numCache>
            </c:numRef>
          </c:yVal>
          <c:smooth val="1"/>
          <c:extLst>
            <c:ext xmlns:c16="http://schemas.microsoft.com/office/drawing/2014/chart" uri="{C3380CC4-5D6E-409C-BE32-E72D297353CC}">
              <c16:uniqueId val="{00000002-1B6E-44B2-A9B4-78F358D89B66}"/>
            </c:ext>
          </c:extLst>
        </c:ser>
        <c:ser>
          <c:idx val="3"/>
          <c:order val="3"/>
          <c:tx>
            <c:v>B_Taco Exp</c:v>
          </c:tx>
          <c:spPr>
            <a:ln w="19050" cap="rnd">
              <a:noFill/>
              <a:round/>
            </a:ln>
            <a:effectLst/>
          </c:spPr>
          <c:marker>
            <c:symbol val="triangle"/>
            <c:size val="5"/>
            <c:spPr>
              <a:solidFill>
                <a:srgbClr val="468648"/>
              </a:solidFill>
              <a:ln w="9525">
                <a:solidFill>
                  <a:srgbClr val="468648"/>
                </a:solidFill>
              </a:ln>
              <a:effectLst/>
            </c:spPr>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Sheet1!$E$3:$E$23</c:f>
              <c:numCache>
                <c:formatCode>0.0</c:formatCode>
                <c:ptCount val="21"/>
                <c:pt idx="0">
                  <c:v>1.3620566897196629</c:v>
                </c:pt>
                <c:pt idx="1">
                  <c:v>1.8426609489942607</c:v>
                </c:pt>
                <c:pt idx="2">
                  <c:v>1.7937764645813195</c:v>
                </c:pt>
                <c:pt idx="3">
                  <c:v>1.9385207343249258</c:v>
                </c:pt>
                <c:pt idx="4">
                  <c:v>2.2387399402052783</c:v>
                </c:pt>
                <c:pt idx="5">
                  <c:v>2.429927019083598</c:v>
                </c:pt>
                <c:pt idx="6">
                  <c:v>2.7991022081347161</c:v>
                </c:pt>
                <c:pt idx="7">
                  <c:v>3.1658459642777919</c:v>
                </c:pt>
                <c:pt idx="8">
                  <c:v>3.262823018586992</c:v>
                </c:pt>
                <c:pt idx="9">
                  <c:v>3.2325789797884203</c:v>
                </c:pt>
                <c:pt idx="10">
                  <c:v>3.5456089128790387</c:v>
                </c:pt>
                <c:pt idx="11">
                  <c:v>3.3188935309488614</c:v>
                </c:pt>
                <c:pt idx="12">
                  <c:v>3.4400882660325371</c:v>
                </c:pt>
                <c:pt idx="13">
                  <c:v>2.8996459793588238</c:v>
                </c:pt>
                <c:pt idx="14">
                  <c:v>2.9131014736494913</c:v>
                </c:pt>
                <c:pt idx="15">
                  <c:v>2.5020458269936072</c:v>
                </c:pt>
                <c:pt idx="16">
                  <c:v>2.1231340204180817</c:v>
                </c:pt>
                <c:pt idx="17">
                  <c:v>2.1151447258203713</c:v>
                </c:pt>
                <c:pt idx="18">
                  <c:v>1.759054795298455</c:v>
                </c:pt>
                <c:pt idx="19">
                  <c:v>1.6450861737890596</c:v>
                </c:pt>
                <c:pt idx="20">
                  <c:v>1.6637676976838152</c:v>
                </c:pt>
              </c:numCache>
            </c:numRef>
          </c:yVal>
          <c:smooth val="1"/>
          <c:extLst>
            <c:ext xmlns:c16="http://schemas.microsoft.com/office/drawing/2014/chart" uri="{C3380CC4-5D6E-409C-BE32-E72D297353CC}">
              <c16:uniqueId val="{00000003-1B6E-44B2-A9B4-78F358D89B66}"/>
            </c:ext>
          </c:extLst>
        </c:ser>
        <c:dLbls>
          <c:showLegendKey val="0"/>
          <c:showVal val="0"/>
          <c:showCatName val="0"/>
          <c:showSerName val="0"/>
          <c:showPercent val="0"/>
          <c:showBubbleSize val="0"/>
        </c:dLbls>
        <c:axId val="7889208"/>
        <c:axId val="7889600"/>
      </c:scatterChart>
      <c:valAx>
        <c:axId val="7889208"/>
        <c:scaling>
          <c:orientation val="minMax"/>
          <c:max val="10"/>
          <c:min val="-10"/>
        </c:scaling>
        <c:delete val="0"/>
        <c:axPos val="b"/>
        <c:numFmt formatCode="#,##0" sourceLinked="0"/>
        <c:majorTickMark val="in"/>
        <c:minorTickMark val="none"/>
        <c:tickLblPos val="nextTo"/>
        <c:spPr>
          <a:noFill/>
          <a:ln w="12700" cap="flat" cmpd="sng" algn="ctr">
            <a:solidFill>
              <a:sysClr val="window" lastClr="FFFFFF"/>
            </a:solidFill>
            <a:round/>
          </a:ln>
          <a:effectLst/>
        </c:spPr>
        <c:txPr>
          <a:bodyPr rot="-60000000" spcFirstLastPara="1" vertOverflow="ellipsis" vert="horz" wrap="square" anchor="ctr" anchorCtr="1"/>
          <a:lstStyle/>
          <a:p>
            <a:pPr>
              <a:defRPr sz="18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en-US"/>
          </a:p>
        </c:txPr>
        <c:crossAx val="7889600"/>
        <c:crosses val="autoZero"/>
        <c:crossBetween val="midCat"/>
        <c:majorUnit val="5"/>
      </c:valAx>
      <c:valAx>
        <c:axId val="7889600"/>
        <c:scaling>
          <c:orientation val="minMax"/>
          <c:max val="4.5"/>
          <c:min val="0"/>
        </c:scaling>
        <c:delete val="0"/>
        <c:axPos val="l"/>
        <c:numFmt formatCode="0" sourceLinked="0"/>
        <c:majorTickMark val="cross"/>
        <c:minorTickMark val="none"/>
        <c:tickLblPos val="nextTo"/>
        <c:spPr>
          <a:noFill/>
          <a:ln w="12700" cap="flat" cmpd="sng" algn="ctr">
            <a:solidFill>
              <a:sysClr val="window" lastClr="FFFFFF"/>
            </a:solidFill>
            <a:round/>
          </a:ln>
          <a:effectLst/>
        </c:spPr>
        <c:txPr>
          <a:bodyPr rot="-60000000" spcFirstLastPara="1" vertOverflow="ellipsis" vert="horz" wrap="square" anchor="ctr" anchorCtr="1"/>
          <a:lstStyle/>
          <a:p>
            <a:pPr>
              <a:defRPr sz="18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en-US"/>
          </a:p>
        </c:txPr>
        <c:crossAx val="7889208"/>
        <c:crosses val="autoZero"/>
        <c:crossBetween val="midCat"/>
        <c:majorUnit val="2"/>
      </c:valAx>
      <c:spPr>
        <a:noFill/>
        <a:ln>
          <a:noFill/>
        </a:ln>
        <a:effectLst/>
      </c:spPr>
    </c:plotArea>
    <c:plotVisOnly val="1"/>
    <c:dispBlanksAs val="gap"/>
    <c:showDLblsOverMax val="0"/>
  </c:chart>
  <c:spPr>
    <a:solidFill>
      <a:sysClr val="windowText" lastClr="000000"/>
    </a:solidFill>
    <a:ln w="9525" cap="flat" cmpd="sng" algn="ctr">
      <a:noFill/>
      <a:round/>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8316903298620141E-2"/>
          <c:y val="7.5339404352874603E-2"/>
          <c:w val="0.88453321850393696"/>
          <c:h val="0.81642665500145828"/>
        </c:manualLayout>
      </c:layout>
      <c:scatterChart>
        <c:scatterStyle val="smoothMarker"/>
        <c:varyColors val="0"/>
        <c:ser>
          <c:idx val="0"/>
          <c:order val="0"/>
          <c:tx>
            <c:v>B_Frog Th</c:v>
          </c:tx>
          <c:spPr>
            <a:ln w="19050" cap="rnd">
              <a:solidFill>
                <a:srgbClr val="00B0F0"/>
              </a:solidFill>
              <a:round/>
            </a:ln>
            <a:effectLst/>
          </c:spPr>
          <c:marker>
            <c:symbol val="none"/>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Sheet1!$B$3:$B$23</c:f>
              <c:numCache>
                <c:formatCode>0.0</c:formatCode>
                <c:ptCount val="21"/>
                <c:pt idx="0">
                  <c:v>0.8</c:v>
                </c:pt>
                <c:pt idx="1">
                  <c:v>0.94339622641509435</c:v>
                </c:pt>
                <c:pt idx="2">
                  <c:v>1.1235955056179776</c:v>
                </c:pt>
                <c:pt idx="3">
                  <c:v>1.3513513513513513</c:v>
                </c:pt>
                <c:pt idx="4">
                  <c:v>1.639344262295082</c:v>
                </c:pt>
                <c:pt idx="5">
                  <c:v>2</c:v>
                </c:pt>
                <c:pt idx="6">
                  <c:v>2.4390243902439024</c:v>
                </c:pt>
                <c:pt idx="7">
                  <c:v>2.9411764705882355</c:v>
                </c:pt>
                <c:pt idx="8">
                  <c:v>3.4482758620689653</c:v>
                </c:pt>
                <c:pt idx="9">
                  <c:v>3.8461538461538463</c:v>
                </c:pt>
                <c:pt idx="10">
                  <c:v>4</c:v>
                </c:pt>
                <c:pt idx="11">
                  <c:v>3.8461538461538463</c:v>
                </c:pt>
                <c:pt idx="12">
                  <c:v>3.4482758620689653</c:v>
                </c:pt>
                <c:pt idx="13">
                  <c:v>2.9411764705882355</c:v>
                </c:pt>
                <c:pt idx="14">
                  <c:v>2.4390243902439024</c:v>
                </c:pt>
                <c:pt idx="15">
                  <c:v>2</c:v>
                </c:pt>
                <c:pt idx="16">
                  <c:v>1.639344262295082</c:v>
                </c:pt>
                <c:pt idx="17">
                  <c:v>1.3513513513513513</c:v>
                </c:pt>
                <c:pt idx="18">
                  <c:v>1.1235955056179776</c:v>
                </c:pt>
                <c:pt idx="19">
                  <c:v>0.94339622641509435</c:v>
                </c:pt>
                <c:pt idx="20">
                  <c:v>0.8</c:v>
                </c:pt>
              </c:numCache>
            </c:numRef>
          </c:yVal>
          <c:smooth val="1"/>
          <c:extLst>
            <c:ext xmlns:c16="http://schemas.microsoft.com/office/drawing/2014/chart" uri="{C3380CC4-5D6E-409C-BE32-E72D297353CC}">
              <c16:uniqueId val="{00000000-4D7A-4052-9FAF-343D54F3373B}"/>
            </c:ext>
          </c:extLst>
        </c:ser>
        <c:ser>
          <c:idx val="1"/>
          <c:order val="1"/>
          <c:tx>
            <c:v>B_Taco Th</c:v>
          </c:tx>
          <c:spPr>
            <a:ln w="19050" cap="rnd">
              <a:solidFill>
                <a:srgbClr val="FFFF00"/>
              </a:solidFill>
              <a:prstDash val="dash"/>
              <a:round/>
            </a:ln>
            <a:effectLst/>
          </c:spPr>
          <c:marker>
            <c:symbol val="none"/>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Sheet1!$C$3:$C$23</c:f>
              <c:numCache>
                <c:formatCode>0.0</c:formatCode>
                <c:ptCount val="21"/>
                <c:pt idx="0">
                  <c:v>1.6099689437998486</c:v>
                </c:pt>
                <c:pt idx="1">
                  <c:v>1.7483145522430754</c:v>
                </c:pt>
                <c:pt idx="2">
                  <c:v>1.9079961840114481</c:v>
                </c:pt>
                <c:pt idx="3">
                  <c:v>2.0924574973887471</c:v>
                </c:pt>
                <c:pt idx="4">
                  <c:v>2.3046638387921274</c:v>
                </c:pt>
                <c:pt idx="5">
                  <c:v>2.545584412271571</c:v>
                </c:pt>
                <c:pt idx="6">
                  <c:v>2.8111277139949093</c:v>
                </c:pt>
                <c:pt idx="7">
                  <c:v>3.0869745325651587</c:v>
                </c:pt>
                <c:pt idx="8">
                  <c:v>3.3425160871869339</c:v>
                </c:pt>
                <c:pt idx="9">
                  <c:v>3.530090432487313</c:v>
                </c:pt>
                <c:pt idx="10">
                  <c:v>3.6</c:v>
                </c:pt>
                <c:pt idx="11">
                  <c:v>3.530090432487313</c:v>
                </c:pt>
                <c:pt idx="12">
                  <c:v>3.3425160871869339</c:v>
                </c:pt>
                <c:pt idx="13">
                  <c:v>3.0869745325651587</c:v>
                </c:pt>
                <c:pt idx="14">
                  <c:v>2.8111277139949093</c:v>
                </c:pt>
                <c:pt idx="15">
                  <c:v>2.545584412271571</c:v>
                </c:pt>
                <c:pt idx="16">
                  <c:v>2.3046638387921274</c:v>
                </c:pt>
                <c:pt idx="17">
                  <c:v>2.0924574973887471</c:v>
                </c:pt>
                <c:pt idx="18">
                  <c:v>1.9079961840114481</c:v>
                </c:pt>
                <c:pt idx="19">
                  <c:v>1.7483145522430754</c:v>
                </c:pt>
                <c:pt idx="20">
                  <c:v>1.6099689437998486</c:v>
                </c:pt>
              </c:numCache>
            </c:numRef>
          </c:yVal>
          <c:smooth val="1"/>
          <c:extLst>
            <c:ext xmlns:c16="http://schemas.microsoft.com/office/drawing/2014/chart" uri="{C3380CC4-5D6E-409C-BE32-E72D297353CC}">
              <c16:uniqueId val="{00000001-4D7A-4052-9FAF-343D54F3373B}"/>
            </c:ext>
          </c:extLst>
        </c:ser>
        <c:ser>
          <c:idx val="2"/>
          <c:order val="2"/>
          <c:tx>
            <c:v>B_Frog Exp</c:v>
          </c:tx>
          <c:spPr>
            <a:ln w="19050" cap="rnd">
              <a:noFill/>
              <a:round/>
            </a:ln>
            <a:effectLst/>
          </c:spPr>
          <c:marker>
            <c:symbol val="circle"/>
            <c:size val="5"/>
            <c:spPr>
              <a:solidFill>
                <a:srgbClr val="00B0F0"/>
              </a:solidFill>
              <a:ln w="3175">
                <a:solidFill>
                  <a:srgbClr val="00B0F0"/>
                </a:solidFill>
              </a:ln>
              <a:effectLst/>
            </c:spPr>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Sheet1!$D$3:$D$23</c:f>
              <c:numCache>
                <c:formatCode>0.0</c:formatCode>
                <c:ptCount val="21"/>
                <c:pt idx="0">
                  <c:v>0.77193017211793624</c:v>
                </c:pt>
                <c:pt idx="1">
                  <c:v>0.73607988428158744</c:v>
                </c:pt>
                <c:pt idx="2">
                  <c:v>1.1746066347163819</c:v>
                </c:pt>
                <c:pt idx="3">
                  <c:v>1.1739206015712726</c:v>
                </c:pt>
                <c:pt idx="4">
                  <c:v>1.4673586982246922</c:v>
                </c:pt>
                <c:pt idx="5">
                  <c:v>1.8822825155638065</c:v>
                </c:pt>
                <c:pt idx="6">
                  <c:v>2.4431428575212499</c:v>
                </c:pt>
                <c:pt idx="7">
                  <c:v>2.8327509717738324</c:v>
                </c:pt>
                <c:pt idx="8">
                  <c:v>3.4012605551395985</c:v>
                </c:pt>
                <c:pt idx="9">
                  <c:v>3.8565811167088664</c:v>
                </c:pt>
                <c:pt idx="10">
                  <c:v>3.9593294237130436</c:v>
                </c:pt>
                <c:pt idx="11">
                  <c:v>3.6327535048814297</c:v>
                </c:pt>
                <c:pt idx="12">
                  <c:v>3.2539614081983532</c:v>
                </c:pt>
                <c:pt idx="13">
                  <c:v>2.8541967628337708</c:v>
                </c:pt>
                <c:pt idx="14">
                  <c:v>2.262076917878634</c:v>
                </c:pt>
                <c:pt idx="15">
                  <c:v>2.0736714588165941</c:v>
                </c:pt>
                <c:pt idx="16">
                  <c:v>1.7691173857549727</c:v>
                </c:pt>
                <c:pt idx="17">
                  <c:v>1.1175751608267765</c:v>
                </c:pt>
                <c:pt idx="18">
                  <c:v>0.92991525147170551</c:v>
                </c:pt>
                <c:pt idx="19">
                  <c:v>0.97444598097556978</c:v>
                </c:pt>
                <c:pt idx="20">
                  <c:v>0.83431577478007002</c:v>
                </c:pt>
              </c:numCache>
            </c:numRef>
          </c:yVal>
          <c:smooth val="1"/>
          <c:extLst>
            <c:ext xmlns:c16="http://schemas.microsoft.com/office/drawing/2014/chart" uri="{C3380CC4-5D6E-409C-BE32-E72D297353CC}">
              <c16:uniqueId val="{00000002-4D7A-4052-9FAF-343D54F3373B}"/>
            </c:ext>
          </c:extLst>
        </c:ser>
        <c:ser>
          <c:idx val="3"/>
          <c:order val="3"/>
          <c:tx>
            <c:v>B_Taco Exp</c:v>
          </c:tx>
          <c:spPr>
            <a:ln w="19050" cap="rnd">
              <a:noFill/>
              <a:round/>
            </a:ln>
            <a:effectLst/>
          </c:spPr>
          <c:marker>
            <c:symbol val="triangle"/>
            <c:size val="5"/>
            <c:spPr>
              <a:solidFill>
                <a:srgbClr val="FFFF00"/>
              </a:solidFill>
              <a:ln w="3175">
                <a:solidFill>
                  <a:srgbClr val="FFFF00"/>
                </a:solidFill>
              </a:ln>
              <a:effectLst/>
            </c:spPr>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Sheet1!$E$3:$E$23</c:f>
              <c:numCache>
                <c:formatCode>0.0</c:formatCode>
                <c:ptCount val="21"/>
                <c:pt idx="0">
                  <c:v>1.3620566897196629</c:v>
                </c:pt>
                <c:pt idx="1">
                  <c:v>1.8426609489942607</c:v>
                </c:pt>
                <c:pt idx="2">
                  <c:v>1.7937764645813195</c:v>
                </c:pt>
                <c:pt idx="3">
                  <c:v>1.9385207343249258</c:v>
                </c:pt>
                <c:pt idx="4">
                  <c:v>2.2387399402052783</c:v>
                </c:pt>
                <c:pt idx="5">
                  <c:v>2.429927019083598</c:v>
                </c:pt>
                <c:pt idx="6">
                  <c:v>2.7991022081347161</c:v>
                </c:pt>
                <c:pt idx="7">
                  <c:v>3.1658459642777919</c:v>
                </c:pt>
                <c:pt idx="8">
                  <c:v>3.262823018586992</c:v>
                </c:pt>
                <c:pt idx="9">
                  <c:v>3.2325789797884203</c:v>
                </c:pt>
                <c:pt idx="10">
                  <c:v>3.5456089128790387</c:v>
                </c:pt>
                <c:pt idx="11">
                  <c:v>3.3188935309488614</c:v>
                </c:pt>
                <c:pt idx="12">
                  <c:v>3.4400882660325371</c:v>
                </c:pt>
                <c:pt idx="13">
                  <c:v>2.8996459793588238</c:v>
                </c:pt>
                <c:pt idx="14">
                  <c:v>2.9131014736494913</c:v>
                </c:pt>
                <c:pt idx="15">
                  <c:v>2.5020458269936072</c:v>
                </c:pt>
                <c:pt idx="16">
                  <c:v>2.1231340204180817</c:v>
                </c:pt>
                <c:pt idx="17">
                  <c:v>2.1151447258203713</c:v>
                </c:pt>
                <c:pt idx="18">
                  <c:v>1.759054795298455</c:v>
                </c:pt>
                <c:pt idx="19">
                  <c:v>1.6450861737890596</c:v>
                </c:pt>
                <c:pt idx="20">
                  <c:v>1.6637676976838152</c:v>
                </c:pt>
              </c:numCache>
            </c:numRef>
          </c:yVal>
          <c:smooth val="1"/>
          <c:extLst>
            <c:ext xmlns:c16="http://schemas.microsoft.com/office/drawing/2014/chart" uri="{C3380CC4-5D6E-409C-BE32-E72D297353CC}">
              <c16:uniqueId val="{00000003-4D7A-4052-9FAF-343D54F3373B}"/>
            </c:ext>
          </c:extLst>
        </c:ser>
        <c:dLbls>
          <c:showLegendKey val="0"/>
          <c:showVal val="0"/>
          <c:showCatName val="0"/>
          <c:showSerName val="0"/>
          <c:showPercent val="0"/>
          <c:showBubbleSize val="0"/>
        </c:dLbls>
        <c:axId val="7889208"/>
        <c:axId val="7889600"/>
      </c:scatterChart>
      <c:valAx>
        <c:axId val="7889208"/>
        <c:scaling>
          <c:orientation val="minMax"/>
          <c:max val="10"/>
          <c:min val="-10"/>
        </c:scaling>
        <c:delete val="0"/>
        <c:axPos val="b"/>
        <c:numFmt formatCode="#,##0" sourceLinked="0"/>
        <c:majorTickMark val="in"/>
        <c:minorTickMark val="none"/>
        <c:tickLblPos val="nextTo"/>
        <c:spPr>
          <a:noFill/>
          <a:ln w="12700" cap="flat" cmpd="sng" algn="ctr">
            <a:solidFill>
              <a:sysClr val="window" lastClr="FFFFFF"/>
            </a:solidFill>
            <a:round/>
          </a:ln>
          <a:effectLst/>
        </c:spPr>
        <c:txPr>
          <a:bodyPr rot="-60000000" spcFirstLastPara="1" vertOverflow="ellipsis" vert="horz" wrap="square" anchor="ctr" anchorCtr="1"/>
          <a:lstStyle/>
          <a:p>
            <a:pPr>
              <a:defRPr sz="18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en-US"/>
          </a:p>
        </c:txPr>
        <c:crossAx val="7889600"/>
        <c:crosses val="autoZero"/>
        <c:crossBetween val="midCat"/>
        <c:majorUnit val="5"/>
      </c:valAx>
      <c:valAx>
        <c:axId val="7889600"/>
        <c:scaling>
          <c:orientation val="minMax"/>
          <c:max val="4.5"/>
          <c:min val="0"/>
        </c:scaling>
        <c:delete val="0"/>
        <c:axPos val="l"/>
        <c:numFmt formatCode="0" sourceLinked="0"/>
        <c:majorTickMark val="cross"/>
        <c:minorTickMark val="none"/>
        <c:tickLblPos val="nextTo"/>
        <c:spPr>
          <a:noFill/>
          <a:ln w="12700" cap="flat" cmpd="sng" algn="ctr">
            <a:solidFill>
              <a:sysClr val="window" lastClr="FFFFFF"/>
            </a:solidFill>
            <a:round/>
          </a:ln>
          <a:effectLst/>
        </c:spPr>
        <c:txPr>
          <a:bodyPr rot="-60000000" spcFirstLastPara="1" vertOverflow="ellipsis" vert="horz" wrap="square" anchor="ctr" anchorCtr="1"/>
          <a:lstStyle/>
          <a:p>
            <a:pPr>
              <a:defRPr sz="18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en-US"/>
          </a:p>
        </c:txPr>
        <c:crossAx val="7889208"/>
        <c:crosses val="autoZero"/>
        <c:crossBetween val="midCat"/>
        <c:majorUnit val="2"/>
      </c:valAx>
      <c:spPr>
        <a:noFill/>
        <a:ln>
          <a:noFill/>
        </a:ln>
        <a:effectLst/>
      </c:spPr>
    </c:plotArea>
    <c:plotVisOnly val="1"/>
    <c:dispBlanksAs val="gap"/>
    <c:showDLblsOverMax val="0"/>
  </c:chart>
  <c:spPr>
    <a:solidFill>
      <a:sysClr val="windowText" lastClr="000000"/>
    </a:solidFill>
    <a:ln w="9525" cap="flat" cmpd="sng" algn="ctr">
      <a:noFill/>
      <a:round/>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8316903298620141E-2"/>
          <c:y val="7.5339404352874589E-2"/>
          <c:w val="0.88453321850393696"/>
          <c:h val="0.81642665500145828"/>
        </c:manualLayout>
      </c:layout>
      <c:scatterChart>
        <c:scatterStyle val="smoothMarker"/>
        <c:varyColors val="0"/>
        <c:ser>
          <c:idx val="0"/>
          <c:order val="0"/>
          <c:tx>
            <c:v>B_Frog Th</c:v>
          </c:tx>
          <c:spPr>
            <a:ln w="19050" cap="rnd">
              <a:solidFill>
                <a:srgbClr val="00B0F0"/>
              </a:solidFill>
              <a:round/>
            </a:ln>
            <a:effectLst/>
          </c:spPr>
          <c:marker>
            <c:symbol val="none"/>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Sheet1!$B$3:$B$23</c:f>
              <c:numCache>
                <c:formatCode>0.0</c:formatCode>
                <c:ptCount val="21"/>
                <c:pt idx="0">
                  <c:v>0.8</c:v>
                </c:pt>
                <c:pt idx="1">
                  <c:v>0.94339622641509435</c:v>
                </c:pt>
                <c:pt idx="2">
                  <c:v>1.1235955056179776</c:v>
                </c:pt>
                <c:pt idx="3">
                  <c:v>1.3513513513513513</c:v>
                </c:pt>
                <c:pt idx="4">
                  <c:v>1.639344262295082</c:v>
                </c:pt>
                <c:pt idx="5">
                  <c:v>2</c:v>
                </c:pt>
                <c:pt idx="6">
                  <c:v>2.4390243902439024</c:v>
                </c:pt>
                <c:pt idx="7">
                  <c:v>2.9411764705882355</c:v>
                </c:pt>
                <c:pt idx="8">
                  <c:v>3.4482758620689653</c:v>
                </c:pt>
                <c:pt idx="9">
                  <c:v>3.8461538461538463</c:v>
                </c:pt>
                <c:pt idx="10">
                  <c:v>4</c:v>
                </c:pt>
                <c:pt idx="11">
                  <c:v>3.8461538461538463</c:v>
                </c:pt>
                <c:pt idx="12">
                  <c:v>3.4482758620689653</c:v>
                </c:pt>
                <c:pt idx="13">
                  <c:v>2.9411764705882355</c:v>
                </c:pt>
                <c:pt idx="14">
                  <c:v>2.4390243902439024</c:v>
                </c:pt>
                <c:pt idx="15">
                  <c:v>2</c:v>
                </c:pt>
                <c:pt idx="16">
                  <c:v>1.639344262295082</c:v>
                </c:pt>
                <c:pt idx="17">
                  <c:v>1.3513513513513513</c:v>
                </c:pt>
                <c:pt idx="18">
                  <c:v>1.1235955056179776</c:v>
                </c:pt>
                <c:pt idx="19">
                  <c:v>0.94339622641509435</c:v>
                </c:pt>
                <c:pt idx="20">
                  <c:v>0.8</c:v>
                </c:pt>
              </c:numCache>
            </c:numRef>
          </c:yVal>
          <c:smooth val="1"/>
          <c:extLst>
            <c:ext xmlns:c16="http://schemas.microsoft.com/office/drawing/2014/chart" uri="{C3380CC4-5D6E-409C-BE32-E72D297353CC}">
              <c16:uniqueId val="{00000000-8AB3-41AA-A0A3-FE5BD924D1D0}"/>
            </c:ext>
          </c:extLst>
        </c:ser>
        <c:ser>
          <c:idx val="1"/>
          <c:order val="1"/>
          <c:tx>
            <c:v>B_Taco Th</c:v>
          </c:tx>
          <c:spPr>
            <a:ln w="19050" cap="rnd">
              <a:solidFill>
                <a:srgbClr val="FFFF00"/>
              </a:solidFill>
              <a:prstDash val="dash"/>
              <a:round/>
            </a:ln>
            <a:effectLst/>
          </c:spPr>
          <c:marker>
            <c:symbol val="none"/>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Sheet1!$C$3:$C$23</c:f>
              <c:numCache>
                <c:formatCode>0.0</c:formatCode>
                <c:ptCount val="21"/>
                <c:pt idx="0">
                  <c:v>1.6099689437998486</c:v>
                </c:pt>
                <c:pt idx="1">
                  <c:v>1.7483145522430754</c:v>
                </c:pt>
                <c:pt idx="2">
                  <c:v>1.9079961840114481</c:v>
                </c:pt>
                <c:pt idx="3">
                  <c:v>2.0924574973887471</c:v>
                </c:pt>
                <c:pt idx="4">
                  <c:v>2.3046638387921274</c:v>
                </c:pt>
                <c:pt idx="5">
                  <c:v>2.545584412271571</c:v>
                </c:pt>
                <c:pt idx="6">
                  <c:v>2.8111277139949093</c:v>
                </c:pt>
                <c:pt idx="7">
                  <c:v>3.0869745325651587</c:v>
                </c:pt>
                <c:pt idx="8">
                  <c:v>3.3425160871869339</c:v>
                </c:pt>
                <c:pt idx="9">
                  <c:v>3.530090432487313</c:v>
                </c:pt>
                <c:pt idx="10">
                  <c:v>3.6</c:v>
                </c:pt>
                <c:pt idx="11">
                  <c:v>3.530090432487313</c:v>
                </c:pt>
                <c:pt idx="12">
                  <c:v>3.3425160871869339</c:v>
                </c:pt>
                <c:pt idx="13">
                  <c:v>3.0869745325651587</c:v>
                </c:pt>
                <c:pt idx="14">
                  <c:v>2.8111277139949093</c:v>
                </c:pt>
                <c:pt idx="15">
                  <c:v>2.545584412271571</c:v>
                </c:pt>
                <c:pt idx="16">
                  <c:v>2.3046638387921274</c:v>
                </c:pt>
                <c:pt idx="17">
                  <c:v>2.0924574973887471</c:v>
                </c:pt>
                <c:pt idx="18">
                  <c:v>1.9079961840114481</c:v>
                </c:pt>
                <c:pt idx="19">
                  <c:v>1.7483145522430754</c:v>
                </c:pt>
                <c:pt idx="20">
                  <c:v>1.6099689437998486</c:v>
                </c:pt>
              </c:numCache>
            </c:numRef>
          </c:yVal>
          <c:smooth val="1"/>
          <c:extLst>
            <c:ext xmlns:c16="http://schemas.microsoft.com/office/drawing/2014/chart" uri="{C3380CC4-5D6E-409C-BE32-E72D297353CC}">
              <c16:uniqueId val="{00000001-8AB3-41AA-A0A3-FE5BD924D1D0}"/>
            </c:ext>
          </c:extLst>
        </c:ser>
        <c:ser>
          <c:idx val="2"/>
          <c:order val="2"/>
          <c:tx>
            <c:v>B_Frog Exp</c:v>
          </c:tx>
          <c:spPr>
            <a:ln w="19050" cap="rnd">
              <a:noFill/>
              <a:round/>
            </a:ln>
            <a:effectLst/>
          </c:spPr>
          <c:marker>
            <c:symbol val="circle"/>
            <c:size val="5"/>
            <c:spPr>
              <a:solidFill>
                <a:srgbClr val="00B0F0"/>
              </a:solidFill>
              <a:ln w="3175">
                <a:solidFill>
                  <a:srgbClr val="00B0F0"/>
                </a:solidFill>
              </a:ln>
              <a:effectLst/>
            </c:spPr>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Sheet1!$D$3:$D$23</c:f>
              <c:numCache>
                <c:formatCode>0.0</c:formatCode>
                <c:ptCount val="21"/>
                <c:pt idx="0">
                  <c:v>0.77193017211793624</c:v>
                </c:pt>
                <c:pt idx="1">
                  <c:v>0.73607988428158744</c:v>
                </c:pt>
                <c:pt idx="2">
                  <c:v>1.1746066347163819</c:v>
                </c:pt>
                <c:pt idx="3">
                  <c:v>1.1739206015712726</c:v>
                </c:pt>
                <c:pt idx="4">
                  <c:v>1.4673586982246922</c:v>
                </c:pt>
                <c:pt idx="5">
                  <c:v>1.8822825155638065</c:v>
                </c:pt>
                <c:pt idx="6">
                  <c:v>2.4431428575212499</c:v>
                </c:pt>
                <c:pt idx="7">
                  <c:v>2.8327509717738324</c:v>
                </c:pt>
                <c:pt idx="8">
                  <c:v>3.4012605551395985</c:v>
                </c:pt>
                <c:pt idx="9">
                  <c:v>3.8565811167088664</c:v>
                </c:pt>
                <c:pt idx="10">
                  <c:v>3.9593294237130436</c:v>
                </c:pt>
                <c:pt idx="11">
                  <c:v>3.6327535048814297</c:v>
                </c:pt>
                <c:pt idx="12">
                  <c:v>3.2539614081983532</c:v>
                </c:pt>
                <c:pt idx="13">
                  <c:v>2.8541967628337708</c:v>
                </c:pt>
                <c:pt idx="14">
                  <c:v>2.262076917878634</c:v>
                </c:pt>
                <c:pt idx="15">
                  <c:v>2.0736714588165941</c:v>
                </c:pt>
                <c:pt idx="16">
                  <c:v>1.7691173857549727</c:v>
                </c:pt>
                <c:pt idx="17">
                  <c:v>1.1175751608267765</c:v>
                </c:pt>
                <c:pt idx="18">
                  <c:v>0.92991525147170551</c:v>
                </c:pt>
                <c:pt idx="19">
                  <c:v>0.97444598097556978</c:v>
                </c:pt>
                <c:pt idx="20">
                  <c:v>0.83431577478007002</c:v>
                </c:pt>
              </c:numCache>
            </c:numRef>
          </c:yVal>
          <c:smooth val="1"/>
          <c:extLst>
            <c:ext xmlns:c16="http://schemas.microsoft.com/office/drawing/2014/chart" uri="{C3380CC4-5D6E-409C-BE32-E72D297353CC}">
              <c16:uniqueId val="{00000002-8AB3-41AA-A0A3-FE5BD924D1D0}"/>
            </c:ext>
          </c:extLst>
        </c:ser>
        <c:ser>
          <c:idx val="3"/>
          <c:order val="3"/>
          <c:tx>
            <c:v>B_Taco Exp</c:v>
          </c:tx>
          <c:spPr>
            <a:ln w="19050" cap="rnd">
              <a:noFill/>
              <a:round/>
            </a:ln>
            <a:effectLst/>
          </c:spPr>
          <c:marker>
            <c:symbol val="triangle"/>
            <c:size val="5"/>
            <c:spPr>
              <a:solidFill>
                <a:srgbClr val="FFFF00"/>
              </a:solidFill>
              <a:ln w="3175">
                <a:solidFill>
                  <a:srgbClr val="FFFF00"/>
                </a:solidFill>
              </a:ln>
              <a:effectLst/>
            </c:spPr>
          </c:marker>
          <c:xVal>
            <c:numRef>
              <c:f>Sheet1!$A$3:$A$23</c:f>
              <c:numCache>
                <c:formatCode>General</c:formatCode>
                <c:ptCount val="21"/>
                <c:pt idx="0">
                  <c:v>-10</c:v>
                </c:pt>
                <c:pt idx="1">
                  <c:v>-9</c:v>
                </c:pt>
                <c:pt idx="2">
                  <c:v>-8</c:v>
                </c:pt>
                <c:pt idx="3">
                  <c:v>-7</c:v>
                </c:pt>
                <c:pt idx="4">
                  <c:v>-6</c:v>
                </c:pt>
                <c:pt idx="5">
                  <c:v>-5</c:v>
                </c:pt>
                <c:pt idx="6">
                  <c:v>-4</c:v>
                </c:pt>
                <c:pt idx="7">
                  <c:v>-3</c:v>
                </c:pt>
                <c:pt idx="8">
                  <c:v>-2</c:v>
                </c:pt>
                <c:pt idx="9">
                  <c:v>-1</c:v>
                </c:pt>
                <c:pt idx="10">
                  <c:v>0</c:v>
                </c:pt>
                <c:pt idx="11">
                  <c:v>1</c:v>
                </c:pt>
                <c:pt idx="12">
                  <c:v>2</c:v>
                </c:pt>
                <c:pt idx="13">
                  <c:v>3</c:v>
                </c:pt>
                <c:pt idx="14">
                  <c:v>4</c:v>
                </c:pt>
                <c:pt idx="15">
                  <c:v>5</c:v>
                </c:pt>
                <c:pt idx="16">
                  <c:v>6</c:v>
                </c:pt>
                <c:pt idx="17">
                  <c:v>7</c:v>
                </c:pt>
                <c:pt idx="18">
                  <c:v>8</c:v>
                </c:pt>
                <c:pt idx="19">
                  <c:v>9</c:v>
                </c:pt>
                <c:pt idx="20">
                  <c:v>10</c:v>
                </c:pt>
              </c:numCache>
            </c:numRef>
          </c:xVal>
          <c:yVal>
            <c:numRef>
              <c:f>Sheet1!$E$3:$E$23</c:f>
              <c:numCache>
                <c:formatCode>0.0</c:formatCode>
                <c:ptCount val="21"/>
                <c:pt idx="0">
                  <c:v>1.3620566897196629</c:v>
                </c:pt>
                <c:pt idx="1">
                  <c:v>1.8426609489942607</c:v>
                </c:pt>
                <c:pt idx="2">
                  <c:v>1.7937764645813195</c:v>
                </c:pt>
                <c:pt idx="3">
                  <c:v>1.9385207343249258</c:v>
                </c:pt>
                <c:pt idx="4">
                  <c:v>2.2387399402052783</c:v>
                </c:pt>
                <c:pt idx="5">
                  <c:v>2.429927019083598</c:v>
                </c:pt>
                <c:pt idx="6">
                  <c:v>2.7991022081347161</c:v>
                </c:pt>
                <c:pt idx="7">
                  <c:v>3.1658459642777919</c:v>
                </c:pt>
                <c:pt idx="8">
                  <c:v>3.262823018586992</c:v>
                </c:pt>
                <c:pt idx="9">
                  <c:v>3.2325789797884203</c:v>
                </c:pt>
                <c:pt idx="10">
                  <c:v>3.5456089128790387</c:v>
                </c:pt>
                <c:pt idx="11">
                  <c:v>3.3188935309488614</c:v>
                </c:pt>
                <c:pt idx="12">
                  <c:v>3.4400882660325371</c:v>
                </c:pt>
                <c:pt idx="13">
                  <c:v>2.8996459793588238</c:v>
                </c:pt>
                <c:pt idx="14">
                  <c:v>2.9131014736494913</c:v>
                </c:pt>
                <c:pt idx="15">
                  <c:v>2.5020458269936072</c:v>
                </c:pt>
                <c:pt idx="16">
                  <c:v>2.1231340204180817</c:v>
                </c:pt>
                <c:pt idx="17">
                  <c:v>2.1151447258203713</c:v>
                </c:pt>
                <c:pt idx="18">
                  <c:v>1.759054795298455</c:v>
                </c:pt>
                <c:pt idx="19">
                  <c:v>1.6450861737890596</c:v>
                </c:pt>
                <c:pt idx="20">
                  <c:v>1.6637676976838152</c:v>
                </c:pt>
              </c:numCache>
            </c:numRef>
          </c:yVal>
          <c:smooth val="1"/>
          <c:extLst>
            <c:ext xmlns:c16="http://schemas.microsoft.com/office/drawing/2014/chart" uri="{C3380CC4-5D6E-409C-BE32-E72D297353CC}">
              <c16:uniqueId val="{00000003-8AB3-41AA-A0A3-FE5BD924D1D0}"/>
            </c:ext>
          </c:extLst>
        </c:ser>
        <c:dLbls>
          <c:showLegendKey val="0"/>
          <c:showVal val="0"/>
          <c:showCatName val="0"/>
          <c:showSerName val="0"/>
          <c:showPercent val="0"/>
          <c:showBubbleSize val="0"/>
        </c:dLbls>
        <c:axId val="7889208"/>
        <c:axId val="7889600"/>
      </c:scatterChart>
      <c:valAx>
        <c:axId val="7889208"/>
        <c:scaling>
          <c:orientation val="minMax"/>
          <c:max val="10"/>
          <c:min val="-10"/>
        </c:scaling>
        <c:delete val="0"/>
        <c:axPos val="b"/>
        <c:numFmt formatCode="#,##0" sourceLinked="0"/>
        <c:majorTickMark val="in"/>
        <c:minorTickMark val="none"/>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7889600"/>
        <c:crosses val="autoZero"/>
        <c:crossBetween val="midCat"/>
        <c:majorUnit val="5"/>
      </c:valAx>
      <c:valAx>
        <c:axId val="7889600"/>
        <c:scaling>
          <c:orientation val="minMax"/>
          <c:max val="4.5"/>
          <c:min val="0"/>
        </c:scaling>
        <c:delete val="0"/>
        <c:axPos val="l"/>
        <c:numFmt formatCode="0" sourceLinked="0"/>
        <c:majorTickMark val="cross"/>
        <c:minorTickMark val="none"/>
        <c:tickLblPos val="nextTo"/>
        <c:spPr>
          <a:noFill/>
          <a:ln w="12700" cap="flat" cmpd="sng" algn="ctr">
            <a:solidFill>
              <a:sysClr val="windowText" lastClr="000000"/>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7889208"/>
        <c:crosses val="autoZero"/>
        <c:crossBetween val="midCat"/>
        <c:majorUnit val="2"/>
      </c:valAx>
      <c:spPr>
        <a:noFill/>
        <a:ln>
          <a:noFill/>
        </a:ln>
        <a:effectLst/>
      </c:spPr>
    </c:plotArea>
    <c:plotVisOnly val="1"/>
    <c:dispBlanksAs val="gap"/>
    <c:showDLblsOverMax val="0"/>
  </c:chart>
  <c:spPr>
    <a:solidFill>
      <a:sysClr val="window" lastClr="FFFFFF"/>
    </a:solidFill>
    <a:ln w="9525" cap="flat" cmpd="sng" algn="ctr">
      <a:noFill/>
      <a:round/>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i="1" dirty="0"/>
              <a:t>x</a:t>
            </a:r>
            <a:r>
              <a:rPr lang="en-US" dirty="0"/>
              <a:t> vs </a:t>
            </a:r>
            <a:r>
              <a:rPr lang="en-US" i="1" dirty="0"/>
              <a:t>t</a:t>
            </a:r>
          </a:p>
        </c:rich>
      </c:tx>
      <c:layout>
        <c:manualLayout>
          <c:xMode val="edge"/>
          <c:yMode val="edge"/>
          <c:x val="0.488763737595451"/>
          <c:y val="2.9629629629629631E-2"/>
        </c:manualLayout>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3551137357830267"/>
          <c:y val="0.13799759405074366"/>
          <c:w val="0.76657195975503056"/>
          <c:h val="0.71001968503937007"/>
        </c:manualLayout>
      </c:layout>
      <c:scatterChart>
        <c:scatterStyle val="lineMarker"/>
        <c:varyColors val="0"/>
        <c:ser>
          <c:idx val="0"/>
          <c:order val="0"/>
          <c:spPr>
            <a:ln w="19050" cap="rnd">
              <a:noFill/>
              <a:round/>
            </a:ln>
            <a:effectLst/>
          </c:spPr>
          <c:marker>
            <c:symbol val="circle"/>
            <c:size val="5"/>
            <c:spPr>
              <a:solidFill>
                <a:srgbClr val="0000FF"/>
              </a:solidFill>
              <a:ln w="9525">
                <a:solidFill>
                  <a:srgbClr val="0000FF"/>
                </a:solidFill>
              </a:ln>
              <a:effectLst/>
            </c:spPr>
          </c:marker>
          <c:xVal>
            <c:numRef>
              <c:f>Sheet1!$A$5:$A$35</c:f>
              <c:numCache>
                <c:formatCode>0.000</c:formatCode>
                <c:ptCount val="31"/>
                <c:pt idx="0">
                  <c:v>0</c:v>
                </c:pt>
                <c:pt idx="1">
                  <c:v>3.3333333299999997E-2</c:v>
                </c:pt>
                <c:pt idx="2">
                  <c:v>6.6666666599999994E-2</c:v>
                </c:pt>
                <c:pt idx="3">
                  <c:v>9.9999999899999997E-2</c:v>
                </c:pt>
                <c:pt idx="4">
                  <c:v>0.13333333319999999</c:v>
                </c:pt>
                <c:pt idx="5">
                  <c:v>0.1666666665</c:v>
                </c:pt>
                <c:pt idx="6">
                  <c:v>0.19999999979999999</c:v>
                </c:pt>
                <c:pt idx="7">
                  <c:v>0.23333333310000001</c:v>
                </c:pt>
                <c:pt idx="8">
                  <c:v>0.26666666639999997</c:v>
                </c:pt>
                <c:pt idx="9">
                  <c:v>0.29999999970000002</c:v>
                </c:pt>
                <c:pt idx="10">
                  <c:v>0.33333333300000001</c:v>
                </c:pt>
                <c:pt idx="11">
                  <c:v>0.3666666663</c:v>
                </c:pt>
                <c:pt idx="12">
                  <c:v>0.39999999959999999</c:v>
                </c:pt>
                <c:pt idx="13">
                  <c:v>0.43333333289999998</c:v>
                </c:pt>
                <c:pt idx="14">
                  <c:v>0.46666666620000002</c:v>
                </c:pt>
                <c:pt idx="15">
                  <c:v>0.49999999950000001</c:v>
                </c:pt>
                <c:pt idx="16">
                  <c:v>0.53333333279999995</c:v>
                </c:pt>
                <c:pt idx="17">
                  <c:v>0.56666666610000005</c:v>
                </c:pt>
                <c:pt idx="18">
                  <c:v>0.59999999940000004</c:v>
                </c:pt>
                <c:pt idx="19">
                  <c:v>0.63333333270000003</c:v>
                </c:pt>
                <c:pt idx="20">
                  <c:v>0.66666666600000002</c:v>
                </c:pt>
                <c:pt idx="21">
                  <c:v>0.69999999930000001</c:v>
                </c:pt>
                <c:pt idx="22">
                  <c:v>0.7333333326</c:v>
                </c:pt>
                <c:pt idx="23">
                  <c:v>0.76666666589999999</c:v>
                </c:pt>
                <c:pt idx="24">
                  <c:v>0.79999999919999998</c:v>
                </c:pt>
                <c:pt idx="25">
                  <c:v>0.83333333249999997</c:v>
                </c:pt>
                <c:pt idx="26">
                  <c:v>0.86666666579999996</c:v>
                </c:pt>
                <c:pt idx="27">
                  <c:v>0.89999999909999995</c:v>
                </c:pt>
                <c:pt idx="28">
                  <c:v>0.93333333240000005</c:v>
                </c:pt>
                <c:pt idx="29">
                  <c:v>0.96666666570000004</c:v>
                </c:pt>
                <c:pt idx="30">
                  <c:v>0.99999999900000003</c:v>
                </c:pt>
              </c:numCache>
            </c:numRef>
          </c:xVal>
          <c:yVal>
            <c:numRef>
              <c:f>Sheet1!$B$5:$B$35</c:f>
              <c:numCache>
                <c:formatCode>0.00</c:formatCode>
                <c:ptCount val="31"/>
                <c:pt idx="0">
                  <c:v>0</c:v>
                </c:pt>
                <c:pt idx="1">
                  <c:v>0.02</c:v>
                </c:pt>
                <c:pt idx="2">
                  <c:v>0.05</c:v>
                </c:pt>
                <c:pt idx="3">
                  <c:v>0.09</c:v>
                </c:pt>
                <c:pt idx="4">
                  <c:v>0.15</c:v>
                </c:pt>
                <c:pt idx="5">
                  <c:v>0.2</c:v>
                </c:pt>
                <c:pt idx="6">
                  <c:v>0.28000000000000003</c:v>
                </c:pt>
                <c:pt idx="7">
                  <c:v>0.36</c:v>
                </c:pt>
                <c:pt idx="8">
                  <c:v>0.42</c:v>
                </c:pt>
                <c:pt idx="9">
                  <c:v>0.56000000000000005</c:v>
                </c:pt>
                <c:pt idx="10">
                  <c:v>0.69</c:v>
                </c:pt>
                <c:pt idx="11">
                  <c:v>0.8</c:v>
                </c:pt>
                <c:pt idx="12">
                  <c:v>0.94407531431490654</c:v>
                </c:pt>
                <c:pt idx="13">
                  <c:v>1.090007096531034</c:v>
                </c:pt>
                <c:pt idx="14">
                  <c:v>1.240805831654642</c:v>
                </c:pt>
                <c:pt idx="15">
                  <c:v>1.3596595147821953</c:v>
                </c:pt>
                <c:pt idx="16">
                  <c:v>1.4972183828791334</c:v>
                </c:pt>
                <c:pt idx="17">
                  <c:v>1.625987903049591</c:v>
                </c:pt>
                <c:pt idx="18">
                  <c:v>1.7457999914589055</c:v>
                </c:pt>
                <c:pt idx="19">
                  <c:v>1.8719836364903397</c:v>
                </c:pt>
                <c:pt idx="20">
                  <c:v>2.0093072200869422</c:v>
                </c:pt>
                <c:pt idx="21">
                  <c:v>2.1382007887890184</c:v>
                </c:pt>
                <c:pt idx="22">
                  <c:v>2.2918360347504008</c:v>
                </c:pt>
                <c:pt idx="23">
                  <c:v>2.4347505696418037</c:v>
                </c:pt>
                <c:pt idx="24">
                  <c:v>2.5626201436137195</c:v>
                </c:pt>
                <c:pt idx="25">
                  <c:v>2.7034949810708131</c:v>
                </c:pt>
                <c:pt idx="26">
                  <c:v>2.8697618269624954</c:v>
                </c:pt>
                <c:pt idx="27">
                  <c:v>3.0070209471651665</c:v>
                </c:pt>
                <c:pt idx="28">
                  <c:v>3.1508802558433708</c:v>
                </c:pt>
                <c:pt idx="29">
                  <c:v>3.3082735164727151</c:v>
                </c:pt>
                <c:pt idx="30">
                  <c:v>3.4674461432801089</c:v>
                </c:pt>
              </c:numCache>
            </c:numRef>
          </c:yVal>
          <c:smooth val="0"/>
          <c:extLst>
            <c:ext xmlns:c16="http://schemas.microsoft.com/office/drawing/2014/chart" uri="{C3380CC4-5D6E-409C-BE32-E72D297353CC}">
              <c16:uniqueId val="{00000000-F971-499C-9F2C-C3A70AB2DEFC}"/>
            </c:ext>
          </c:extLst>
        </c:ser>
        <c:dLbls>
          <c:showLegendKey val="0"/>
          <c:showVal val="0"/>
          <c:showCatName val="0"/>
          <c:showSerName val="0"/>
          <c:showPercent val="0"/>
          <c:showBubbleSize val="0"/>
        </c:dLbls>
        <c:axId val="335190528"/>
        <c:axId val="335190920"/>
      </c:scatterChart>
      <c:valAx>
        <c:axId val="335190528"/>
        <c:scaling>
          <c:orientation val="minMax"/>
          <c:max val="1"/>
        </c:scaling>
        <c:delete val="0"/>
        <c:axPos val="b"/>
        <c:majorGridlines>
          <c:spPr>
            <a:ln w="6350" cap="flat" cmpd="sng" algn="ctr">
              <a:solidFill>
                <a:schemeClr val="bg1">
                  <a:lumMod val="95000"/>
                </a:schemeClr>
              </a:solidFill>
              <a:prstDash val="dash"/>
              <a:round/>
            </a:ln>
            <a:effectLst/>
          </c:spPr>
        </c:majorGridlines>
        <c:title>
          <c:tx>
            <c:rich>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dirty="0"/>
                  <a:t>t</a:t>
                </a:r>
                <a:r>
                  <a:rPr lang="en-US" dirty="0"/>
                  <a:t> (s)</a:t>
                </a:r>
              </a:p>
            </c:rich>
          </c:tx>
          <c:layout>
            <c:manualLayout>
              <c:xMode val="edge"/>
              <c:yMode val="edge"/>
              <c:x val="0.90491534653177053"/>
              <c:y val="0.8199074074074074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0" sourceLinked="0"/>
        <c:majorTickMark val="cross"/>
        <c:minorTickMark val="in"/>
        <c:tickLblPos val="nextTo"/>
        <c:spPr>
          <a:noFill/>
          <a:ln w="12700"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0920"/>
        <c:crosses val="autoZero"/>
        <c:crossBetween val="midCat"/>
        <c:majorUnit val="0.2"/>
        <c:minorUnit val="5.000000000000001E-2"/>
      </c:valAx>
      <c:valAx>
        <c:axId val="335190920"/>
        <c:scaling>
          <c:orientation val="minMax"/>
        </c:scaling>
        <c:delete val="0"/>
        <c:axPos val="l"/>
        <c:majorGridlines>
          <c:spPr>
            <a:ln w="6350" cap="flat" cmpd="sng" algn="ctr">
              <a:solidFill>
                <a:schemeClr val="bg1">
                  <a:lumMod val="95000"/>
                </a:schemeClr>
              </a:solidFill>
              <a:prstDash val="dash"/>
              <a:round/>
            </a:ln>
            <a:effectLst/>
          </c:spPr>
        </c:majorGridlines>
        <c:title>
          <c:tx>
            <c:rich>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i="1" dirty="0"/>
                  <a:t>x</a:t>
                </a:r>
                <a:r>
                  <a:rPr lang="en-US" dirty="0"/>
                  <a:t> (cm)</a:t>
                </a:r>
              </a:p>
            </c:rich>
          </c:tx>
          <c:layout>
            <c:manualLayout>
              <c:xMode val="edge"/>
              <c:yMode val="edge"/>
              <c:x val="9.8611146539628186E-2"/>
              <c:y val="6.3451006124234474E-2"/>
            </c:manualLayout>
          </c:layout>
          <c:overlay val="0"/>
          <c:spPr>
            <a:noFill/>
            <a:ln>
              <a:noFill/>
            </a:ln>
            <a:effectLst/>
          </c:spPr>
          <c:txPr>
            <a:bodyPr rot="0" spcFirstLastPara="1" vertOverflow="ellipsis"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 sourceLinked="0"/>
        <c:majorTickMark val="cross"/>
        <c:minorTickMark val="in"/>
        <c:tickLblPos val="nextTo"/>
        <c:spPr>
          <a:noFill/>
          <a:ln w="12700"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35190528"/>
        <c:crosses val="autoZero"/>
        <c:crossBetween val="midCat"/>
      </c:valAx>
      <c:spPr>
        <a:noFill/>
        <a:ln>
          <a:noFill/>
        </a:ln>
        <a:effectLst/>
      </c:spPr>
    </c:plotArea>
    <c:plotVisOnly val="1"/>
    <c:dispBlanksAs val="gap"/>
    <c:showDLblsOverMax val="0"/>
  </c:chart>
  <c:spPr>
    <a:noFill/>
    <a:ln>
      <a:noFill/>
    </a:ln>
    <a:effectLst/>
  </c:spPr>
  <c:txPr>
    <a:bodyPr/>
    <a:lstStyle/>
    <a:p>
      <a:pPr>
        <a:defRPr sz="1800">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9.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0.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0.21088</cdr:x>
      <cdr:y>0.79583</cdr:y>
    </cdr:from>
    <cdr:to>
      <cdr:x>0.28879</cdr:x>
      <cdr:y>0.8283</cdr:y>
    </cdr:to>
    <cdr:cxnSp macro="">
      <cdr:nvCxnSpPr>
        <cdr:cNvPr id="3" name="Straight Connector 2">
          <a:extLst xmlns:a="http://schemas.openxmlformats.org/drawingml/2006/main">
            <a:ext uri="{FF2B5EF4-FFF2-40B4-BE49-F238E27FC236}">
              <a16:creationId xmlns:a16="http://schemas.microsoft.com/office/drawing/2014/main" id="{E32BAF5F-C8A9-4A46-890C-F4F3D161D8C6}"/>
            </a:ext>
          </a:extLst>
        </cdr:cNvPr>
        <cdr:cNvCxnSpPr/>
      </cdr:nvCxnSpPr>
      <cdr:spPr>
        <a:xfrm xmlns:a="http://schemas.openxmlformats.org/drawingml/2006/main" flipV="1">
          <a:off x="2571032" y="5457807"/>
          <a:ext cx="949835" cy="222655"/>
        </a:xfrm>
        <a:prstGeom xmlns:a="http://schemas.openxmlformats.org/drawingml/2006/main" prst="line">
          <a:avLst/>
        </a:prstGeom>
        <a:ln xmlns:a="http://schemas.openxmlformats.org/drawingml/2006/main" w="57150">
          <a:solidFill>
            <a:srgbClr val="FF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10.xml><?xml version="1.0" encoding="utf-8"?>
<c:userShapes xmlns:c="http://schemas.openxmlformats.org/drawingml/2006/chart">
  <cdr:relSizeAnchor xmlns:cdr="http://schemas.openxmlformats.org/drawingml/2006/chartDrawing">
    <cdr:from>
      <cdr:x>0.13085</cdr:x>
      <cdr:y>0.23263</cdr:y>
    </cdr:from>
    <cdr:to>
      <cdr:x>0.44282</cdr:x>
      <cdr:y>0.82175</cdr:y>
    </cdr:to>
    <cdr:cxnSp macro="">
      <cdr:nvCxnSpPr>
        <cdr:cNvPr id="4" name="Straight Connector 3">
          <a:extLst xmlns:a="http://schemas.openxmlformats.org/drawingml/2006/main">
            <a:ext uri="{FF2B5EF4-FFF2-40B4-BE49-F238E27FC236}">
              <a16:creationId xmlns:a16="http://schemas.microsoft.com/office/drawing/2014/main" id="{1086C14D-227F-4E86-808F-D20D1143BF57}"/>
            </a:ext>
          </a:extLst>
        </cdr:cNvPr>
        <cdr:cNvCxnSpPr/>
      </cdr:nvCxnSpPr>
      <cdr:spPr>
        <a:xfrm xmlns:a="http://schemas.openxmlformats.org/drawingml/2006/main" flipV="1">
          <a:off x="1595336" y="749030"/>
          <a:ext cx="3803515" cy="1896893"/>
        </a:xfrm>
        <a:prstGeom xmlns:a="http://schemas.openxmlformats.org/drawingml/2006/main" prst="line">
          <a:avLst/>
        </a:prstGeom>
        <a:ln xmlns:a="http://schemas.openxmlformats.org/drawingml/2006/main" w="34925">
          <a:solidFill>
            <a:srgbClr val="FF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0.52115</cdr:x>
      <cdr:y>0.23248</cdr:y>
    </cdr:from>
    <cdr:to>
      <cdr:x>0.83301</cdr:x>
      <cdr:y>0.23305</cdr:y>
    </cdr:to>
    <cdr:cxnSp macro="">
      <cdr:nvCxnSpPr>
        <cdr:cNvPr id="7" name="Straight Connector 6">
          <a:extLst xmlns:a="http://schemas.openxmlformats.org/drawingml/2006/main">
            <a:ext uri="{FF2B5EF4-FFF2-40B4-BE49-F238E27FC236}">
              <a16:creationId xmlns:a16="http://schemas.microsoft.com/office/drawing/2014/main" id="{413B2621-A633-4EB0-B4ED-263C4E788630}"/>
            </a:ext>
          </a:extLst>
        </cdr:cNvPr>
        <cdr:cNvCxnSpPr/>
      </cdr:nvCxnSpPr>
      <cdr:spPr>
        <a:xfrm xmlns:a="http://schemas.openxmlformats.org/drawingml/2006/main">
          <a:off x="6353908" y="1594338"/>
          <a:ext cx="3802184" cy="3909"/>
        </a:xfrm>
        <a:prstGeom xmlns:a="http://schemas.openxmlformats.org/drawingml/2006/main" prst="line">
          <a:avLst/>
        </a:prstGeom>
        <a:ln xmlns:a="http://schemas.openxmlformats.org/drawingml/2006/main" w="38100">
          <a:solidFill>
            <a:srgbClr val="7030A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11.xml><?xml version="1.0" encoding="utf-8"?>
<c:userShapes xmlns:c="http://schemas.openxmlformats.org/drawingml/2006/chart">
  <cdr:relSizeAnchor xmlns:cdr="http://schemas.openxmlformats.org/drawingml/2006/chartDrawing">
    <cdr:from>
      <cdr:x>0.13291</cdr:x>
      <cdr:y>0.20855</cdr:y>
    </cdr:from>
    <cdr:to>
      <cdr:x>0.44231</cdr:x>
      <cdr:y>0.84843</cdr:y>
    </cdr:to>
    <cdr:sp macro="" textlink="">
      <cdr:nvSpPr>
        <cdr:cNvPr id="2" name="Isosceles Triangle 1"/>
        <cdr:cNvSpPr/>
      </cdr:nvSpPr>
      <cdr:spPr>
        <a:xfrm xmlns:a="http://schemas.openxmlformats.org/drawingml/2006/main">
          <a:off x="1620468" y="1430216"/>
          <a:ext cx="3772147" cy="4388346"/>
        </a:xfrm>
        <a:prstGeom xmlns:a="http://schemas.openxmlformats.org/drawingml/2006/main" prst="triangle">
          <a:avLst>
            <a:gd name="adj" fmla="val 100000"/>
          </a:avLst>
        </a:prstGeom>
        <a:solidFill xmlns:a="http://schemas.openxmlformats.org/drawingml/2006/main">
          <a:srgbClr val="FF0000">
            <a:alpha val="34000"/>
          </a:srgb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userShapes>
</file>

<file path=ppt/drawings/drawing12.xml><?xml version="1.0" encoding="utf-8"?>
<c:userShapes xmlns:c="http://schemas.openxmlformats.org/drawingml/2006/chart">
  <cdr:relSizeAnchor xmlns:cdr="http://schemas.openxmlformats.org/drawingml/2006/chartDrawing">
    <cdr:from>
      <cdr:x>0.13291</cdr:x>
      <cdr:y>0.20855</cdr:y>
    </cdr:from>
    <cdr:to>
      <cdr:x>0.44231</cdr:x>
      <cdr:y>0.84843</cdr:y>
    </cdr:to>
    <cdr:sp macro="" textlink="">
      <cdr:nvSpPr>
        <cdr:cNvPr id="2" name="Isosceles Triangle 1"/>
        <cdr:cNvSpPr/>
      </cdr:nvSpPr>
      <cdr:spPr>
        <a:xfrm xmlns:a="http://schemas.openxmlformats.org/drawingml/2006/main">
          <a:off x="1620468" y="1430216"/>
          <a:ext cx="3772147" cy="4388346"/>
        </a:xfrm>
        <a:prstGeom xmlns:a="http://schemas.openxmlformats.org/drawingml/2006/main" prst="triangle">
          <a:avLst>
            <a:gd name="adj" fmla="val 100000"/>
          </a:avLst>
        </a:prstGeom>
        <a:solidFill xmlns:a="http://schemas.openxmlformats.org/drawingml/2006/main">
          <a:srgbClr val="FF0000">
            <a:alpha val="34000"/>
          </a:srgb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0.46272</cdr:x>
      <cdr:y>0.47357</cdr:y>
    </cdr:from>
    <cdr:to>
      <cdr:x>0.70172</cdr:x>
      <cdr:y>0.65627</cdr:y>
    </cdr:to>
    <cdr:sp macro="" textlink="">
      <cdr:nvSpPr>
        <cdr:cNvPr id="4" name="TextBox 1"/>
        <cdr:cNvSpPr txBox="1"/>
      </cdr:nvSpPr>
      <cdr:spPr>
        <a:xfrm xmlns:a="http://schemas.openxmlformats.org/drawingml/2006/main">
          <a:off x="5641484" y="1585310"/>
          <a:ext cx="2913937" cy="611597"/>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800" b="0" i="0" dirty="0">
              <a:solidFill>
                <a:srgbClr val="FF0000"/>
              </a:solidFill>
              <a:latin typeface="Cambria Math" panose="02040503050406030204" pitchFamily="18" charset="0"/>
            </a:rPr>
            <a:t>Area≈0.88 cm</a:t>
          </a:r>
          <a:r>
            <a:rPr lang="en-US" sz="2800" dirty="0"/>
            <a:t> </a:t>
          </a:r>
        </a:p>
      </cdr:txBody>
    </cdr:sp>
  </cdr:relSizeAnchor>
</c:userShapes>
</file>

<file path=ppt/drawings/drawing13.xml><?xml version="1.0" encoding="utf-8"?>
<c:userShapes xmlns:c="http://schemas.openxmlformats.org/drawingml/2006/chart">
  <cdr:relSizeAnchor xmlns:cdr="http://schemas.openxmlformats.org/drawingml/2006/chartDrawing">
    <cdr:from>
      <cdr:x>0.44052</cdr:x>
      <cdr:y>0.66691</cdr:y>
    </cdr:from>
    <cdr:to>
      <cdr:x>0.44138</cdr:x>
      <cdr:y>0.84824</cdr:y>
    </cdr:to>
    <cdr:cxnSp macro="">
      <cdr:nvCxnSpPr>
        <cdr:cNvPr id="6" name="Straight Arrow Connector 5">
          <a:extLst xmlns:a="http://schemas.openxmlformats.org/drawingml/2006/main">
            <a:ext uri="{FF2B5EF4-FFF2-40B4-BE49-F238E27FC236}">
              <a16:creationId xmlns:a16="http://schemas.microsoft.com/office/drawing/2014/main" id="{7D83A282-A05C-465C-B47B-BA423D39261E}"/>
            </a:ext>
          </a:extLst>
        </cdr:cNvPr>
        <cdr:cNvCxnSpPr/>
      </cdr:nvCxnSpPr>
      <cdr:spPr>
        <a:xfrm xmlns:a="http://schemas.openxmlformats.org/drawingml/2006/main" flipV="1">
          <a:off x="5370785" y="2280745"/>
          <a:ext cx="10511" cy="620110"/>
        </a:xfrm>
        <a:prstGeom xmlns:a="http://schemas.openxmlformats.org/drawingml/2006/main" prst="straightConnector1">
          <a:avLst/>
        </a:prstGeom>
        <a:ln xmlns:a="http://schemas.openxmlformats.org/drawingml/2006/main" w="38100">
          <a:solidFill>
            <a:srgbClr val="FF0000"/>
          </a:solidFill>
          <a:headEnd type="triangle"/>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0.45252</cdr:x>
      <cdr:y>0.68843</cdr:y>
    </cdr:from>
    <cdr:to>
      <cdr:x>0.84828</cdr:x>
      <cdr:y>0.83287</cdr:y>
    </cdr:to>
    <cdr:sp macro="" textlink="">
      <cdr:nvSpPr>
        <cdr:cNvPr id="10" name="TextBox 1"/>
        <cdr:cNvSpPr txBox="1"/>
      </cdr:nvSpPr>
      <cdr:spPr>
        <a:xfrm xmlns:a="http://schemas.openxmlformats.org/drawingml/2006/main">
          <a:off x="5517112" y="2354318"/>
          <a:ext cx="4825066" cy="493986"/>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800" b="0" i="0" dirty="0">
              <a:solidFill>
                <a:srgbClr val="FF0000"/>
              </a:solidFill>
              <a:latin typeface="Cambria Math" panose="02040503050406030204" pitchFamily="18" charset="0"/>
            </a:rPr>
            <a:t>Displacement=Δ𝑥≈0.95 cm</a:t>
          </a:r>
          <a:r>
            <a:rPr lang="en-US" sz="2800" dirty="0"/>
            <a:t> </a:t>
          </a:r>
        </a:p>
      </cdr:txBody>
    </cdr:sp>
  </cdr:relSizeAnchor>
</c:userShapes>
</file>

<file path=ppt/drawings/drawing2.xml><?xml version="1.0" encoding="utf-8"?>
<c:userShapes xmlns:c="http://schemas.openxmlformats.org/drawingml/2006/chart">
  <cdr:relSizeAnchor xmlns:cdr="http://schemas.openxmlformats.org/drawingml/2006/chartDrawing">
    <cdr:from>
      <cdr:x>0.2125</cdr:x>
      <cdr:y>0.79444</cdr:y>
    </cdr:from>
    <cdr:to>
      <cdr:x>0.2875</cdr:x>
      <cdr:y>0.82778</cdr:y>
    </cdr:to>
    <cdr:cxnSp macro="">
      <cdr:nvCxnSpPr>
        <cdr:cNvPr id="3" name="Straight Connector 2">
          <a:extLst xmlns:a="http://schemas.openxmlformats.org/drawingml/2006/main">
            <a:ext uri="{FF2B5EF4-FFF2-40B4-BE49-F238E27FC236}">
              <a16:creationId xmlns:a16="http://schemas.microsoft.com/office/drawing/2014/main" id="{E32BAF5F-C8A9-4A46-890C-F4F3D161D8C6}"/>
            </a:ext>
          </a:extLst>
        </cdr:cNvPr>
        <cdr:cNvCxnSpPr/>
      </cdr:nvCxnSpPr>
      <cdr:spPr>
        <a:xfrm xmlns:a="http://schemas.openxmlformats.org/drawingml/2006/main" flipV="1">
          <a:off x="2590800" y="5448300"/>
          <a:ext cx="914400" cy="228600"/>
        </a:xfrm>
        <a:prstGeom xmlns:a="http://schemas.openxmlformats.org/drawingml/2006/main" prst="line">
          <a:avLst/>
        </a:prstGeom>
        <a:ln xmlns:a="http://schemas.openxmlformats.org/drawingml/2006/main" w="57150">
          <a:solidFill>
            <a:srgbClr val="FF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0.51825</cdr:x>
      <cdr:y>0.53545</cdr:y>
    </cdr:from>
    <cdr:to>
      <cdr:x>0.59718</cdr:x>
      <cdr:y>0.60762</cdr:y>
    </cdr:to>
    <cdr:cxnSp macro="">
      <cdr:nvCxnSpPr>
        <cdr:cNvPr id="5" name="Straight Connector 4">
          <a:extLst xmlns:a="http://schemas.openxmlformats.org/drawingml/2006/main">
            <a:ext uri="{FF2B5EF4-FFF2-40B4-BE49-F238E27FC236}">
              <a16:creationId xmlns:a16="http://schemas.microsoft.com/office/drawing/2014/main" id="{BFC77438-F2B7-45FE-91B5-0227C598D6C4}"/>
            </a:ext>
          </a:extLst>
        </cdr:cNvPr>
        <cdr:cNvCxnSpPr/>
      </cdr:nvCxnSpPr>
      <cdr:spPr>
        <a:xfrm xmlns:a="http://schemas.openxmlformats.org/drawingml/2006/main" flipV="1">
          <a:off x="6318555" y="3672100"/>
          <a:ext cx="962243" cy="494951"/>
        </a:xfrm>
        <a:prstGeom xmlns:a="http://schemas.openxmlformats.org/drawingml/2006/main" prst="line">
          <a:avLst/>
        </a:prstGeom>
        <a:ln xmlns:a="http://schemas.openxmlformats.org/drawingml/2006/main" w="57150">
          <a:solidFill>
            <a:srgbClr val="0000FF"/>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0.67237</cdr:x>
      <cdr:y>0.23208</cdr:y>
    </cdr:from>
    <cdr:to>
      <cdr:x>0.90229</cdr:x>
      <cdr:y>0.46312</cdr:y>
    </cdr:to>
    <cdr:cxnSp macro="">
      <cdr:nvCxnSpPr>
        <cdr:cNvPr id="9" name="Straight Connector 8">
          <a:extLst xmlns:a="http://schemas.openxmlformats.org/drawingml/2006/main">
            <a:ext uri="{FF2B5EF4-FFF2-40B4-BE49-F238E27FC236}">
              <a16:creationId xmlns:a16="http://schemas.microsoft.com/office/drawing/2014/main" id="{42143BAD-82F7-4C0E-846C-7CBC6B099E25}"/>
            </a:ext>
          </a:extLst>
        </cdr:cNvPr>
        <cdr:cNvCxnSpPr/>
      </cdr:nvCxnSpPr>
      <cdr:spPr>
        <a:xfrm xmlns:a="http://schemas.openxmlformats.org/drawingml/2006/main" flipV="1">
          <a:off x="8197595" y="1591585"/>
          <a:ext cx="2803147" cy="1584495"/>
        </a:xfrm>
        <a:prstGeom xmlns:a="http://schemas.openxmlformats.org/drawingml/2006/main" prst="line">
          <a:avLst/>
        </a:prstGeom>
        <a:ln xmlns:a="http://schemas.openxmlformats.org/drawingml/2006/main" w="57150">
          <a:solidFill>
            <a:srgbClr val="7030A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3.xml><?xml version="1.0" encoding="utf-8"?>
<c:userShapes xmlns:c="http://schemas.openxmlformats.org/drawingml/2006/chart">
  <cdr:relSizeAnchor xmlns:cdr="http://schemas.openxmlformats.org/drawingml/2006/chartDrawing">
    <cdr:from>
      <cdr:x>0.03787</cdr:x>
      <cdr:y>0.11985</cdr:y>
    </cdr:from>
    <cdr:to>
      <cdr:x>0.11287</cdr:x>
      <cdr:y>0.15319</cdr:y>
    </cdr:to>
    <cdr:cxnSp macro="">
      <cdr:nvCxnSpPr>
        <cdr:cNvPr id="3" name="Straight Connector 2">
          <a:extLst xmlns:a="http://schemas.openxmlformats.org/drawingml/2006/main">
            <a:ext uri="{FF2B5EF4-FFF2-40B4-BE49-F238E27FC236}">
              <a16:creationId xmlns:a16="http://schemas.microsoft.com/office/drawing/2014/main" id="{E32BAF5F-C8A9-4A46-890C-F4F3D161D8C6}"/>
            </a:ext>
          </a:extLst>
        </cdr:cNvPr>
        <cdr:cNvCxnSpPr/>
      </cdr:nvCxnSpPr>
      <cdr:spPr>
        <a:xfrm xmlns:a="http://schemas.openxmlformats.org/drawingml/2006/main" flipV="1">
          <a:off x="461658" y="821942"/>
          <a:ext cx="914399" cy="228645"/>
        </a:xfrm>
        <a:prstGeom xmlns:a="http://schemas.openxmlformats.org/drawingml/2006/main" prst="line">
          <a:avLst/>
        </a:prstGeom>
        <a:ln xmlns:a="http://schemas.openxmlformats.org/drawingml/2006/main" w="57150">
          <a:solidFill>
            <a:srgbClr val="FF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0.10591</cdr:x>
      <cdr:y>0.1363</cdr:y>
    </cdr:from>
    <cdr:to>
      <cdr:x>0.18925</cdr:x>
      <cdr:y>0.20568</cdr:y>
    </cdr:to>
    <cdr:cxnSp macro="">
      <cdr:nvCxnSpPr>
        <cdr:cNvPr id="5" name="Straight Connector 4">
          <a:extLst xmlns:a="http://schemas.openxmlformats.org/drawingml/2006/main">
            <a:ext uri="{FF2B5EF4-FFF2-40B4-BE49-F238E27FC236}">
              <a16:creationId xmlns:a16="http://schemas.microsoft.com/office/drawing/2014/main" id="{BFC77438-F2B7-45FE-91B5-0227C598D6C4}"/>
            </a:ext>
          </a:extLst>
        </cdr:cNvPr>
        <cdr:cNvCxnSpPr/>
      </cdr:nvCxnSpPr>
      <cdr:spPr>
        <a:xfrm xmlns:a="http://schemas.openxmlformats.org/drawingml/2006/main" flipV="1">
          <a:off x="1291250" y="934772"/>
          <a:ext cx="1016081" cy="475808"/>
        </a:xfrm>
        <a:prstGeom xmlns:a="http://schemas.openxmlformats.org/drawingml/2006/main" prst="line">
          <a:avLst/>
        </a:prstGeom>
        <a:ln xmlns:a="http://schemas.openxmlformats.org/drawingml/2006/main" w="57150">
          <a:solidFill>
            <a:srgbClr val="0000FF"/>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0.03787</cdr:x>
      <cdr:y>0.14752</cdr:y>
    </cdr:from>
    <cdr:to>
      <cdr:x>0.12012</cdr:x>
      <cdr:y>0.27337</cdr:y>
    </cdr:to>
    <cdr:cxnSp macro="">
      <cdr:nvCxnSpPr>
        <cdr:cNvPr id="9" name="Straight Connector 8">
          <a:extLst xmlns:a="http://schemas.openxmlformats.org/drawingml/2006/main">
            <a:ext uri="{FF2B5EF4-FFF2-40B4-BE49-F238E27FC236}">
              <a16:creationId xmlns:a16="http://schemas.microsoft.com/office/drawing/2014/main" id="{42143BAD-82F7-4C0E-846C-7CBC6B099E25}"/>
            </a:ext>
          </a:extLst>
        </cdr:cNvPr>
        <cdr:cNvCxnSpPr/>
      </cdr:nvCxnSpPr>
      <cdr:spPr>
        <a:xfrm xmlns:a="http://schemas.openxmlformats.org/drawingml/2006/main" flipV="1">
          <a:off x="461658" y="1011677"/>
          <a:ext cx="1002851" cy="863071"/>
        </a:xfrm>
        <a:prstGeom xmlns:a="http://schemas.openxmlformats.org/drawingml/2006/main" prst="line">
          <a:avLst/>
        </a:prstGeom>
        <a:ln xmlns:a="http://schemas.openxmlformats.org/drawingml/2006/main" w="57150">
          <a:solidFill>
            <a:srgbClr val="7030A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4.xml><?xml version="1.0" encoding="utf-8"?>
<c:userShapes xmlns:c="http://schemas.openxmlformats.org/drawingml/2006/chart">
  <cdr:relSizeAnchor xmlns:cdr="http://schemas.openxmlformats.org/drawingml/2006/chartDrawing">
    <cdr:from>
      <cdr:x>0.25172</cdr:x>
      <cdr:y>0.60041</cdr:y>
    </cdr:from>
    <cdr:to>
      <cdr:x>0.28793</cdr:x>
      <cdr:y>0.60041</cdr:y>
    </cdr:to>
    <cdr:cxnSp macro="">
      <cdr:nvCxnSpPr>
        <cdr:cNvPr id="4" name="Straight Arrow Connector 3">
          <a:extLst xmlns:a="http://schemas.openxmlformats.org/drawingml/2006/main">
            <a:ext uri="{FF2B5EF4-FFF2-40B4-BE49-F238E27FC236}">
              <a16:creationId xmlns:a16="http://schemas.microsoft.com/office/drawing/2014/main" id="{8C6EEB45-48B5-4791-A267-C14B6EF19510}"/>
            </a:ext>
          </a:extLst>
        </cdr:cNvPr>
        <cdr:cNvCxnSpPr/>
      </cdr:nvCxnSpPr>
      <cdr:spPr>
        <a:xfrm xmlns:a="http://schemas.openxmlformats.org/drawingml/2006/main" flipH="1">
          <a:off x="3069021" y="1981936"/>
          <a:ext cx="441434" cy="0"/>
        </a:xfrm>
        <a:prstGeom xmlns:a="http://schemas.openxmlformats.org/drawingml/2006/main" prst="straightConnector1">
          <a:avLst/>
        </a:prstGeom>
        <a:ln xmlns:a="http://schemas.openxmlformats.org/drawingml/2006/main" w="38100">
          <a:solidFill>
            <a:srgbClr val="FF0000"/>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5.xml><?xml version="1.0" encoding="utf-8"?>
<c:userShapes xmlns:c="http://schemas.openxmlformats.org/drawingml/2006/chart">
  <cdr:relSizeAnchor xmlns:cdr="http://schemas.openxmlformats.org/drawingml/2006/chartDrawing">
    <cdr:from>
      <cdr:x>0.2125</cdr:x>
      <cdr:y>0.79444</cdr:y>
    </cdr:from>
    <cdr:to>
      <cdr:x>0.2875</cdr:x>
      <cdr:y>0.82778</cdr:y>
    </cdr:to>
    <cdr:cxnSp macro="">
      <cdr:nvCxnSpPr>
        <cdr:cNvPr id="3" name="Straight Connector 2">
          <a:extLst xmlns:a="http://schemas.openxmlformats.org/drawingml/2006/main">
            <a:ext uri="{FF2B5EF4-FFF2-40B4-BE49-F238E27FC236}">
              <a16:creationId xmlns:a16="http://schemas.microsoft.com/office/drawing/2014/main" id="{402F4CDF-8FB6-42B5-8BBA-E6D4ACC3F6EF}"/>
            </a:ext>
          </a:extLst>
        </cdr:cNvPr>
        <cdr:cNvCxnSpPr/>
      </cdr:nvCxnSpPr>
      <cdr:spPr>
        <a:xfrm xmlns:a="http://schemas.openxmlformats.org/drawingml/2006/main" flipV="1">
          <a:off x="2590800" y="5448300"/>
          <a:ext cx="914400" cy="228600"/>
        </a:xfrm>
        <a:prstGeom xmlns:a="http://schemas.openxmlformats.org/drawingml/2006/main" prst="line">
          <a:avLst/>
        </a:prstGeom>
        <a:ln xmlns:a="http://schemas.openxmlformats.org/drawingml/2006/main" w="38100">
          <a:solidFill>
            <a:srgbClr val="FF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6.xml><?xml version="1.0" encoding="utf-8"?>
<c:userShapes xmlns:c="http://schemas.openxmlformats.org/drawingml/2006/chart">
  <cdr:relSizeAnchor xmlns:cdr="http://schemas.openxmlformats.org/drawingml/2006/chartDrawing">
    <cdr:from>
      <cdr:x>0.25172</cdr:x>
      <cdr:y>0.60041</cdr:y>
    </cdr:from>
    <cdr:to>
      <cdr:x>0.28793</cdr:x>
      <cdr:y>0.60041</cdr:y>
    </cdr:to>
    <cdr:cxnSp macro="">
      <cdr:nvCxnSpPr>
        <cdr:cNvPr id="4" name="Straight Arrow Connector 3">
          <a:extLst xmlns:a="http://schemas.openxmlformats.org/drawingml/2006/main">
            <a:ext uri="{FF2B5EF4-FFF2-40B4-BE49-F238E27FC236}">
              <a16:creationId xmlns:a16="http://schemas.microsoft.com/office/drawing/2014/main" id="{8C6EEB45-48B5-4791-A267-C14B6EF19510}"/>
            </a:ext>
          </a:extLst>
        </cdr:cNvPr>
        <cdr:cNvCxnSpPr/>
      </cdr:nvCxnSpPr>
      <cdr:spPr>
        <a:xfrm xmlns:a="http://schemas.openxmlformats.org/drawingml/2006/main" flipH="1">
          <a:off x="3069021" y="1981936"/>
          <a:ext cx="441434" cy="0"/>
        </a:xfrm>
        <a:prstGeom xmlns:a="http://schemas.openxmlformats.org/drawingml/2006/main" prst="straightConnector1">
          <a:avLst/>
        </a:prstGeom>
        <a:ln xmlns:a="http://schemas.openxmlformats.org/drawingml/2006/main" w="38100">
          <a:solidFill>
            <a:srgbClr val="FF0000"/>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0.55504</cdr:x>
      <cdr:y>0.31066</cdr:y>
    </cdr:from>
    <cdr:to>
      <cdr:x>0.55603</cdr:x>
      <cdr:y>0.41423</cdr:y>
    </cdr:to>
    <cdr:cxnSp macro="">
      <cdr:nvCxnSpPr>
        <cdr:cNvPr id="9" name="Straight Arrow Connector 8">
          <a:extLst xmlns:a="http://schemas.openxmlformats.org/drawingml/2006/main">
            <a:ext uri="{FF2B5EF4-FFF2-40B4-BE49-F238E27FC236}">
              <a16:creationId xmlns:a16="http://schemas.microsoft.com/office/drawing/2014/main" id="{68317C33-29DA-44A5-9C17-805FEE70E0B4}"/>
            </a:ext>
          </a:extLst>
        </cdr:cNvPr>
        <cdr:cNvCxnSpPr/>
      </cdr:nvCxnSpPr>
      <cdr:spPr>
        <a:xfrm xmlns:a="http://schemas.openxmlformats.org/drawingml/2006/main" flipV="1">
          <a:off x="6418743" y="983071"/>
          <a:ext cx="11450" cy="327748"/>
        </a:xfrm>
        <a:prstGeom xmlns:a="http://schemas.openxmlformats.org/drawingml/2006/main" prst="straightConnector1">
          <a:avLst/>
        </a:prstGeom>
        <a:ln xmlns:a="http://schemas.openxmlformats.org/drawingml/2006/main" w="38100">
          <a:solidFill>
            <a:srgbClr val="0000FF"/>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0.79884</cdr:x>
      <cdr:y>0.21855</cdr:y>
    </cdr:from>
    <cdr:to>
      <cdr:x>0.79974</cdr:x>
      <cdr:y>0.3323</cdr:y>
    </cdr:to>
    <cdr:cxnSp macro="">
      <cdr:nvCxnSpPr>
        <cdr:cNvPr id="10" name="Straight Arrow Connector 9">
          <a:extLst xmlns:a="http://schemas.openxmlformats.org/drawingml/2006/main">
            <a:ext uri="{FF2B5EF4-FFF2-40B4-BE49-F238E27FC236}">
              <a16:creationId xmlns:a16="http://schemas.microsoft.com/office/drawing/2014/main" id="{8FAF0CBA-9733-40E5-851F-B00B78275EEE}"/>
            </a:ext>
          </a:extLst>
        </cdr:cNvPr>
        <cdr:cNvCxnSpPr/>
      </cdr:nvCxnSpPr>
      <cdr:spPr>
        <a:xfrm xmlns:a="http://schemas.openxmlformats.org/drawingml/2006/main" flipV="1">
          <a:off x="9238129" y="691597"/>
          <a:ext cx="10462" cy="359940"/>
        </a:xfrm>
        <a:prstGeom xmlns:a="http://schemas.openxmlformats.org/drawingml/2006/main" prst="straightConnector1">
          <a:avLst/>
        </a:prstGeom>
        <a:ln xmlns:a="http://schemas.openxmlformats.org/drawingml/2006/main" w="38100">
          <a:solidFill>
            <a:srgbClr val="7030A0"/>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7.xml><?xml version="1.0" encoding="utf-8"?>
<c:userShapes xmlns:c="http://schemas.openxmlformats.org/drawingml/2006/chart">
  <cdr:relSizeAnchor xmlns:cdr="http://schemas.openxmlformats.org/drawingml/2006/chartDrawing">
    <cdr:from>
      <cdr:x>0.2125</cdr:x>
      <cdr:y>0.79444</cdr:y>
    </cdr:from>
    <cdr:to>
      <cdr:x>0.2875</cdr:x>
      <cdr:y>0.82778</cdr:y>
    </cdr:to>
    <cdr:cxnSp macro="">
      <cdr:nvCxnSpPr>
        <cdr:cNvPr id="3" name="Straight Connector 2">
          <a:extLst xmlns:a="http://schemas.openxmlformats.org/drawingml/2006/main">
            <a:ext uri="{FF2B5EF4-FFF2-40B4-BE49-F238E27FC236}">
              <a16:creationId xmlns:a16="http://schemas.microsoft.com/office/drawing/2014/main" id="{402F4CDF-8FB6-42B5-8BBA-E6D4ACC3F6EF}"/>
            </a:ext>
          </a:extLst>
        </cdr:cNvPr>
        <cdr:cNvCxnSpPr/>
      </cdr:nvCxnSpPr>
      <cdr:spPr>
        <a:xfrm xmlns:a="http://schemas.openxmlformats.org/drawingml/2006/main" flipV="1">
          <a:off x="2590800" y="5448300"/>
          <a:ext cx="914400" cy="228600"/>
        </a:xfrm>
        <a:prstGeom xmlns:a="http://schemas.openxmlformats.org/drawingml/2006/main" prst="line">
          <a:avLst/>
        </a:prstGeom>
        <a:ln xmlns:a="http://schemas.openxmlformats.org/drawingml/2006/main" w="38100">
          <a:solidFill>
            <a:srgbClr val="FF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0.51474</cdr:x>
      <cdr:y>0.53333</cdr:y>
    </cdr:from>
    <cdr:to>
      <cdr:x>0.59808</cdr:x>
      <cdr:y>0.60271</cdr:y>
    </cdr:to>
    <cdr:cxnSp macro="">
      <cdr:nvCxnSpPr>
        <cdr:cNvPr id="5" name="Straight Connector 4">
          <a:extLst xmlns:a="http://schemas.openxmlformats.org/drawingml/2006/main">
            <a:ext uri="{FF2B5EF4-FFF2-40B4-BE49-F238E27FC236}">
              <a16:creationId xmlns:a16="http://schemas.microsoft.com/office/drawing/2014/main" id="{B2566DD7-4C98-4664-A70A-45EDDACE51A6}"/>
            </a:ext>
          </a:extLst>
        </cdr:cNvPr>
        <cdr:cNvCxnSpPr/>
      </cdr:nvCxnSpPr>
      <cdr:spPr>
        <a:xfrm xmlns:a="http://schemas.openxmlformats.org/drawingml/2006/main" flipV="1">
          <a:off x="6275754" y="3657600"/>
          <a:ext cx="1016000" cy="475761"/>
        </a:xfrm>
        <a:prstGeom xmlns:a="http://schemas.openxmlformats.org/drawingml/2006/main" prst="line">
          <a:avLst/>
        </a:prstGeom>
        <a:ln xmlns:a="http://schemas.openxmlformats.org/drawingml/2006/main" w="38100">
          <a:solidFill>
            <a:srgbClr val="0000FF"/>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0.66923</cdr:x>
      <cdr:y>0.22222</cdr:y>
    </cdr:from>
    <cdr:to>
      <cdr:x>0.90385</cdr:x>
      <cdr:y>0.46496</cdr:y>
    </cdr:to>
    <cdr:cxnSp macro="">
      <cdr:nvCxnSpPr>
        <cdr:cNvPr id="9" name="Straight Connector 8">
          <a:extLst xmlns:a="http://schemas.openxmlformats.org/drawingml/2006/main">
            <a:ext uri="{FF2B5EF4-FFF2-40B4-BE49-F238E27FC236}">
              <a16:creationId xmlns:a16="http://schemas.microsoft.com/office/drawing/2014/main" id="{C48BCD54-C066-4117-A275-E22D4DB4EE2F}"/>
            </a:ext>
          </a:extLst>
        </cdr:cNvPr>
        <cdr:cNvCxnSpPr/>
      </cdr:nvCxnSpPr>
      <cdr:spPr>
        <a:xfrm xmlns:a="http://schemas.openxmlformats.org/drawingml/2006/main" flipV="1">
          <a:off x="8159262" y="1524000"/>
          <a:ext cx="2860430" cy="1664677"/>
        </a:xfrm>
        <a:prstGeom xmlns:a="http://schemas.openxmlformats.org/drawingml/2006/main" prst="line">
          <a:avLst/>
        </a:prstGeom>
        <a:ln xmlns:a="http://schemas.openxmlformats.org/drawingml/2006/main" w="38100">
          <a:solidFill>
            <a:srgbClr val="7030A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8.xml><?xml version="1.0" encoding="utf-8"?>
<c:userShapes xmlns:c="http://schemas.openxmlformats.org/drawingml/2006/chart">
  <cdr:relSizeAnchor xmlns:cdr="http://schemas.openxmlformats.org/drawingml/2006/chartDrawing">
    <cdr:from>
      <cdr:x>0.13519</cdr:x>
      <cdr:y>0.23231</cdr:y>
    </cdr:from>
    <cdr:to>
      <cdr:x>0.44091</cdr:x>
      <cdr:y>0.78994</cdr:y>
    </cdr:to>
    <cdr:cxnSp macro="">
      <cdr:nvCxnSpPr>
        <cdr:cNvPr id="4" name="Straight Connector 3">
          <a:extLst xmlns:a="http://schemas.openxmlformats.org/drawingml/2006/main">
            <a:ext uri="{FF2B5EF4-FFF2-40B4-BE49-F238E27FC236}">
              <a16:creationId xmlns:a16="http://schemas.microsoft.com/office/drawing/2014/main" id="{1086C14D-227F-4E86-808F-D20D1143BF57}"/>
            </a:ext>
          </a:extLst>
        </cdr:cNvPr>
        <cdr:cNvCxnSpPr/>
      </cdr:nvCxnSpPr>
      <cdr:spPr>
        <a:xfrm xmlns:a="http://schemas.openxmlformats.org/drawingml/2006/main" flipV="1">
          <a:off x="1648236" y="1593174"/>
          <a:ext cx="3727310" cy="3824235"/>
        </a:xfrm>
        <a:prstGeom xmlns:a="http://schemas.openxmlformats.org/drawingml/2006/main" prst="line">
          <a:avLst/>
        </a:prstGeom>
        <a:ln xmlns:a="http://schemas.openxmlformats.org/drawingml/2006/main" w="34925">
          <a:solidFill>
            <a:srgbClr val="FF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0.52115</cdr:x>
      <cdr:y>0.23248</cdr:y>
    </cdr:from>
    <cdr:to>
      <cdr:x>0.83301</cdr:x>
      <cdr:y>0.23305</cdr:y>
    </cdr:to>
    <cdr:cxnSp macro="">
      <cdr:nvCxnSpPr>
        <cdr:cNvPr id="7" name="Straight Connector 6">
          <a:extLst xmlns:a="http://schemas.openxmlformats.org/drawingml/2006/main">
            <a:ext uri="{FF2B5EF4-FFF2-40B4-BE49-F238E27FC236}">
              <a16:creationId xmlns:a16="http://schemas.microsoft.com/office/drawing/2014/main" id="{413B2621-A633-4EB0-B4ED-263C4E788630}"/>
            </a:ext>
          </a:extLst>
        </cdr:cNvPr>
        <cdr:cNvCxnSpPr/>
      </cdr:nvCxnSpPr>
      <cdr:spPr>
        <a:xfrm xmlns:a="http://schemas.openxmlformats.org/drawingml/2006/main">
          <a:off x="6353908" y="1594338"/>
          <a:ext cx="3802184" cy="3909"/>
        </a:xfrm>
        <a:prstGeom xmlns:a="http://schemas.openxmlformats.org/drawingml/2006/main" prst="line">
          <a:avLst/>
        </a:prstGeom>
        <a:ln xmlns:a="http://schemas.openxmlformats.org/drawingml/2006/main" w="38100">
          <a:solidFill>
            <a:srgbClr val="7030A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9.xml><?xml version="1.0" encoding="utf-8"?>
<c:userShapes xmlns:c="http://schemas.openxmlformats.org/drawingml/2006/chart">
  <cdr:relSizeAnchor xmlns:cdr="http://schemas.openxmlformats.org/drawingml/2006/chartDrawing">
    <cdr:from>
      <cdr:x>0.13462</cdr:x>
      <cdr:y>0.2359</cdr:y>
    </cdr:from>
    <cdr:to>
      <cdr:x>0.44231</cdr:x>
      <cdr:y>0.8</cdr:y>
    </cdr:to>
    <cdr:cxnSp macro="">
      <cdr:nvCxnSpPr>
        <cdr:cNvPr id="4" name="Straight Connector 3">
          <a:extLst xmlns:a="http://schemas.openxmlformats.org/drawingml/2006/main">
            <a:ext uri="{FF2B5EF4-FFF2-40B4-BE49-F238E27FC236}">
              <a16:creationId xmlns:a16="http://schemas.microsoft.com/office/drawing/2014/main" id="{1086C14D-227F-4E86-808F-D20D1143BF57}"/>
            </a:ext>
          </a:extLst>
        </cdr:cNvPr>
        <cdr:cNvCxnSpPr/>
      </cdr:nvCxnSpPr>
      <cdr:spPr>
        <a:xfrm xmlns:a="http://schemas.openxmlformats.org/drawingml/2006/main" flipV="1">
          <a:off x="1641231" y="1617786"/>
          <a:ext cx="3751384" cy="3868614"/>
        </a:xfrm>
        <a:prstGeom xmlns:a="http://schemas.openxmlformats.org/drawingml/2006/main" prst="line">
          <a:avLst/>
        </a:prstGeom>
        <a:ln xmlns:a="http://schemas.openxmlformats.org/drawingml/2006/main" w="34925">
          <a:solidFill>
            <a:srgbClr val="FF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0.52115</cdr:x>
      <cdr:y>0.23248</cdr:y>
    </cdr:from>
    <cdr:to>
      <cdr:x>0.83301</cdr:x>
      <cdr:y>0.23305</cdr:y>
    </cdr:to>
    <cdr:cxnSp macro="">
      <cdr:nvCxnSpPr>
        <cdr:cNvPr id="7" name="Straight Connector 6">
          <a:extLst xmlns:a="http://schemas.openxmlformats.org/drawingml/2006/main">
            <a:ext uri="{FF2B5EF4-FFF2-40B4-BE49-F238E27FC236}">
              <a16:creationId xmlns:a16="http://schemas.microsoft.com/office/drawing/2014/main" id="{413B2621-A633-4EB0-B4ED-263C4E788630}"/>
            </a:ext>
          </a:extLst>
        </cdr:cNvPr>
        <cdr:cNvCxnSpPr/>
      </cdr:nvCxnSpPr>
      <cdr:spPr>
        <a:xfrm xmlns:a="http://schemas.openxmlformats.org/drawingml/2006/main">
          <a:off x="6353908" y="1594338"/>
          <a:ext cx="3802184" cy="3909"/>
        </a:xfrm>
        <a:prstGeom xmlns:a="http://schemas.openxmlformats.org/drawingml/2006/main" prst="line">
          <a:avLst/>
        </a:prstGeom>
        <a:ln xmlns:a="http://schemas.openxmlformats.org/drawingml/2006/main" w="38100">
          <a:solidFill>
            <a:srgbClr val="7030A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0.41381</cdr:x>
      <cdr:y>0.52528</cdr:y>
    </cdr:from>
    <cdr:to>
      <cdr:x>0.84052</cdr:x>
      <cdr:y>0.68235</cdr:y>
    </cdr:to>
    <cdr:sp macro="" textlink="">
      <cdr:nvSpPr>
        <cdr:cNvPr id="5" name="TextBox 3"/>
        <cdr:cNvSpPr txBox="1"/>
      </cdr:nvSpPr>
      <cdr:spPr>
        <a:xfrm xmlns:a="http://schemas.openxmlformats.org/drawingml/2006/main">
          <a:off x="5045120" y="3602351"/>
          <a:ext cx="5202466" cy="1077218"/>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3200" b="1" dirty="0">
              <a:solidFill>
                <a:srgbClr val="0000FF"/>
              </a:solidFill>
            </a:rPr>
            <a:t>Acceleration is </a:t>
          </a:r>
          <a:r>
            <a:rPr lang="en-US" sz="3200" b="1" i="1" dirty="0">
              <a:solidFill>
                <a:srgbClr val="0000FF"/>
              </a:solidFill>
            </a:rPr>
            <a:t>approximately</a:t>
          </a:r>
          <a:r>
            <a:rPr lang="en-US" sz="3200" b="1" dirty="0">
              <a:solidFill>
                <a:srgbClr val="0000FF"/>
              </a:solidFill>
            </a:rPr>
            <a:t> constant for each stage!</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96E8C5-22BF-4AA4-857E-AEB7776AB575}" type="datetimeFigureOut">
              <a:rPr lang="en-US" smtClean="0"/>
              <a:t>9/10/2025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7AD70F-EF5A-4D88-BA2A-7E60A1350B21}" type="slidenum">
              <a:rPr lang="en-US" smtClean="0"/>
              <a:t>‹#›</a:t>
            </a:fld>
            <a:endParaRPr lang="en-US"/>
          </a:p>
        </p:txBody>
      </p:sp>
    </p:spTree>
    <p:extLst>
      <p:ext uri="{BB962C8B-B14F-4D97-AF65-F5344CB8AC3E}">
        <p14:creationId xmlns:p14="http://schemas.microsoft.com/office/powerpoint/2010/main" val="260548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D2028CB-5446-46AE-8AD8-96CC1668F917}" type="datetime1">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BF0C2C-5718-43CF-A507-CFE29FEACA51}" type="slidenum">
              <a:rPr lang="en-US" smtClean="0"/>
              <a:t>‹#›</a:t>
            </a:fld>
            <a:endParaRPr lang="en-US"/>
          </a:p>
        </p:txBody>
      </p:sp>
    </p:spTree>
    <p:extLst>
      <p:ext uri="{BB962C8B-B14F-4D97-AF65-F5344CB8AC3E}">
        <p14:creationId xmlns:p14="http://schemas.microsoft.com/office/powerpoint/2010/main" val="1732359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6FC9FF-8C71-4BBF-9322-2BDBB64EE3C4}" type="datetime1">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sz="1800"/>
            </a:lvl1pPr>
          </a:lstStyle>
          <a:p>
            <a:fld id="{B0BF0C2C-5718-43CF-A507-CFE29FEACA51}" type="slidenum">
              <a:rPr lang="en-US" smtClean="0"/>
              <a:pPr/>
              <a:t>‹#›</a:t>
            </a:fld>
            <a:endParaRPr lang="en-US"/>
          </a:p>
        </p:txBody>
      </p:sp>
    </p:spTree>
    <p:extLst>
      <p:ext uri="{BB962C8B-B14F-4D97-AF65-F5344CB8AC3E}">
        <p14:creationId xmlns:p14="http://schemas.microsoft.com/office/powerpoint/2010/main" val="3979274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8DFDC7-F83D-4919-A9BF-8E94A9892B03}" type="datetime1">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sz="1800"/>
            </a:lvl1pPr>
          </a:lstStyle>
          <a:p>
            <a:fld id="{B0BF0C2C-5718-43CF-A507-CFE29FEACA51}" type="slidenum">
              <a:rPr lang="en-US" smtClean="0"/>
              <a:pPr/>
              <a:t>‹#›</a:t>
            </a:fld>
            <a:endParaRPr lang="en-US"/>
          </a:p>
        </p:txBody>
      </p:sp>
    </p:spTree>
    <p:extLst>
      <p:ext uri="{BB962C8B-B14F-4D97-AF65-F5344CB8AC3E}">
        <p14:creationId xmlns:p14="http://schemas.microsoft.com/office/powerpoint/2010/main" val="163865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270A46-119F-4AD9-8B13-ED4628F46C5A}" type="datetime1">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sz="1800"/>
            </a:lvl1pPr>
          </a:lstStyle>
          <a:p>
            <a:fld id="{B0BF0C2C-5718-43CF-A507-CFE29FEACA51}" type="slidenum">
              <a:rPr lang="en-US" smtClean="0"/>
              <a:pPr/>
              <a:t>‹#›</a:t>
            </a:fld>
            <a:endParaRPr lang="en-US"/>
          </a:p>
        </p:txBody>
      </p:sp>
    </p:spTree>
    <p:extLst>
      <p:ext uri="{BB962C8B-B14F-4D97-AF65-F5344CB8AC3E}">
        <p14:creationId xmlns:p14="http://schemas.microsoft.com/office/powerpoint/2010/main" val="445194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116C158-453F-4EB9-BFDB-E35BB59B4AC9}" type="datetime1">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sz="1800"/>
            </a:lvl1pPr>
          </a:lstStyle>
          <a:p>
            <a:fld id="{B0BF0C2C-5718-43CF-A507-CFE29FEACA51}" type="slidenum">
              <a:rPr lang="en-US" smtClean="0"/>
              <a:pPr/>
              <a:t>‹#›</a:t>
            </a:fld>
            <a:endParaRPr lang="en-US"/>
          </a:p>
        </p:txBody>
      </p:sp>
    </p:spTree>
    <p:extLst>
      <p:ext uri="{BB962C8B-B14F-4D97-AF65-F5344CB8AC3E}">
        <p14:creationId xmlns:p14="http://schemas.microsoft.com/office/powerpoint/2010/main" val="3546392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CD18167-64DC-4E4A-97D2-D0E6394BC9E5}" type="datetime1">
              <a:rPr lang="en-US" smtClean="0"/>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sz="1800"/>
            </a:lvl1pPr>
          </a:lstStyle>
          <a:p>
            <a:fld id="{B0BF0C2C-5718-43CF-A507-CFE29FEACA51}" type="slidenum">
              <a:rPr lang="en-US" smtClean="0"/>
              <a:pPr/>
              <a:t>‹#›</a:t>
            </a:fld>
            <a:endParaRPr lang="en-US"/>
          </a:p>
        </p:txBody>
      </p:sp>
    </p:spTree>
    <p:extLst>
      <p:ext uri="{BB962C8B-B14F-4D97-AF65-F5344CB8AC3E}">
        <p14:creationId xmlns:p14="http://schemas.microsoft.com/office/powerpoint/2010/main" val="3645706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CA37264-0E89-4A6A-AC63-18CFC9E6CC39}" type="datetime1">
              <a:rPr lang="en-US" smtClean="0"/>
              <a:t>9/10/2025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lvl1pPr>
              <a:defRPr sz="1800"/>
            </a:lvl1pPr>
          </a:lstStyle>
          <a:p>
            <a:fld id="{B0BF0C2C-5718-43CF-A507-CFE29FEACA51}" type="slidenum">
              <a:rPr lang="en-US" smtClean="0"/>
              <a:pPr/>
              <a:t>‹#›</a:t>
            </a:fld>
            <a:endParaRPr lang="en-US"/>
          </a:p>
        </p:txBody>
      </p:sp>
    </p:spTree>
    <p:extLst>
      <p:ext uri="{BB962C8B-B14F-4D97-AF65-F5344CB8AC3E}">
        <p14:creationId xmlns:p14="http://schemas.microsoft.com/office/powerpoint/2010/main" val="2148632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16CEFF3-43CB-422E-BBA3-B0504EBDEECC}" type="datetime1">
              <a:rPr lang="en-US" smtClean="0"/>
              <a:t>9/10/2025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sz="1800"/>
            </a:lvl1pPr>
          </a:lstStyle>
          <a:p>
            <a:fld id="{B0BF0C2C-5718-43CF-A507-CFE29FEACA51}" type="slidenum">
              <a:rPr lang="en-US" smtClean="0"/>
              <a:pPr/>
              <a:t>‹#›</a:t>
            </a:fld>
            <a:endParaRPr lang="en-US"/>
          </a:p>
        </p:txBody>
      </p:sp>
    </p:spTree>
    <p:extLst>
      <p:ext uri="{BB962C8B-B14F-4D97-AF65-F5344CB8AC3E}">
        <p14:creationId xmlns:p14="http://schemas.microsoft.com/office/powerpoint/2010/main" val="3768476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E39948-C7C6-44BC-A6A9-5C3F8356E075}" type="datetime1">
              <a:rPr lang="en-US" smtClean="0"/>
              <a:t>9/10/2025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lvl1pPr>
              <a:defRPr sz="1800"/>
            </a:lvl1pPr>
          </a:lstStyle>
          <a:p>
            <a:fld id="{B0BF0C2C-5718-43CF-A507-CFE29FEACA51}" type="slidenum">
              <a:rPr lang="en-US" smtClean="0"/>
              <a:pPr/>
              <a:t>‹#›</a:t>
            </a:fld>
            <a:endParaRPr lang="en-US"/>
          </a:p>
        </p:txBody>
      </p:sp>
    </p:spTree>
    <p:extLst>
      <p:ext uri="{BB962C8B-B14F-4D97-AF65-F5344CB8AC3E}">
        <p14:creationId xmlns:p14="http://schemas.microsoft.com/office/powerpoint/2010/main" val="1817702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D6D4257-74B8-4E83-87BE-12366BE5A4EC}" type="datetime1">
              <a:rPr lang="en-US" smtClean="0"/>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sz="1800"/>
            </a:lvl1pPr>
          </a:lstStyle>
          <a:p>
            <a:fld id="{B0BF0C2C-5718-43CF-A507-CFE29FEACA51}" type="slidenum">
              <a:rPr lang="en-US" smtClean="0"/>
              <a:pPr/>
              <a:t>‹#›</a:t>
            </a:fld>
            <a:endParaRPr lang="en-US"/>
          </a:p>
        </p:txBody>
      </p:sp>
    </p:spTree>
    <p:extLst>
      <p:ext uri="{BB962C8B-B14F-4D97-AF65-F5344CB8AC3E}">
        <p14:creationId xmlns:p14="http://schemas.microsoft.com/office/powerpoint/2010/main" val="598449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A9FE1C-B07B-4D8C-B708-4D06EE4C36A8}" type="datetime1">
              <a:rPr lang="en-US" smtClean="0"/>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sz="1800"/>
            </a:lvl1pPr>
          </a:lstStyle>
          <a:p>
            <a:fld id="{B0BF0C2C-5718-43CF-A507-CFE29FEACA51}" type="slidenum">
              <a:rPr lang="en-US" smtClean="0"/>
              <a:pPr/>
              <a:t>‹#›</a:t>
            </a:fld>
            <a:endParaRPr lang="en-US"/>
          </a:p>
        </p:txBody>
      </p:sp>
    </p:spTree>
    <p:extLst>
      <p:ext uri="{BB962C8B-B14F-4D97-AF65-F5344CB8AC3E}">
        <p14:creationId xmlns:p14="http://schemas.microsoft.com/office/powerpoint/2010/main" val="32789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531FA6-D6DB-4173-9126-B072D46CCAE3}" type="datetime1">
              <a:rPr lang="en-US" smtClean="0"/>
              <a:t>9/10/2025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BF0C2C-5718-43CF-A507-CFE29FEACA51}" type="slidenum">
              <a:rPr lang="en-US" smtClean="0"/>
              <a:t>‹#›</a:t>
            </a:fld>
            <a:endParaRPr lang="en-US"/>
          </a:p>
        </p:txBody>
      </p:sp>
    </p:spTree>
    <p:extLst>
      <p:ext uri="{BB962C8B-B14F-4D97-AF65-F5344CB8AC3E}">
        <p14:creationId xmlns:p14="http://schemas.microsoft.com/office/powerpoint/2010/main" val="41735445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5.xml.rels><?xml version="1.0" encoding="UTF-8" standalone="yes"?>
<Relationships xmlns="http://schemas.openxmlformats.org/package/2006/relationships"><Relationship Id="rId3" Type="http://schemas.openxmlformats.org/officeDocument/2006/relationships/hyperlink" Target="https://www.youtube.com/watch?v=1WeU8IuCNuQ&amp;list=PL4Sl1ZPMcTDVt4a2PadxWx9d3EWoBZV3n&amp;index=7" TargetMode="Externa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6.xml.rels><?xml version="1.0" encoding="UTF-8" standalone="yes"?>
<Relationships xmlns="http://schemas.openxmlformats.org/package/2006/relationships"><Relationship Id="rId3" Type="http://schemas.openxmlformats.org/officeDocument/2006/relationships/hyperlink" Target="https://www.youtube.com/watch?v=DR_Dp9i65Y8&amp;list=PL4Sl1ZPMcTDVt4a2PadxWx9d3EWoBZV3n&amp;index=6" TargetMode="Externa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21.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2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slideLayout" Target="../slideLayouts/slideLayout7.xml"/><Relationship Id="rId1" Type="http://schemas.openxmlformats.org/officeDocument/2006/relationships/tags" Target="../tags/tag17.xml"/></Relationships>
</file>

<file path=ppt/slides/_rels/slide24.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slideLayout" Target="../slideLayouts/slideLayout7.xml"/><Relationship Id="rId1" Type="http://schemas.openxmlformats.org/officeDocument/2006/relationships/tags" Target="../tags/tag18.xml"/><Relationship Id="rId4"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slideLayout" Target="../slideLayouts/slideLayout7.xml"/><Relationship Id="rId1" Type="http://schemas.openxmlformats.org/officeDocument/2006/relationships/tags" Target="../tags/tag19.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26.xml.rels><?xml version="1.0" encoding="UTF-8" standalone="yes"?>
<Relationships xmlns="http://schemas.openxmlformats.org/package/2006/relationships"><Relationship Id="rId3" Type="http://schemas.openxmlformats.org/officeDocument/2006/relationships/chart" Target="../charts/chart12.xml"/><Relationship Id="rId7" Type="http://schemas.openxmlformats.org/officeDocument/2006/relationships/image" Target="../media/image13.png"/><Relationship Id="rId2" Type="http://schemas.openxmlformats.org/officeDocument/2006/relationships/slideLayout" Target="../slideLayouts/slideLayout7.xml"/><Relationship Id="rId1" Type="http://schemas.openxmlformats.org/officeDocument/2006/relationships/tags" Target="../tags/tag20.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27.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slideLayout" Target="../slideLayouts/slideLayout7.xml"/><Relationship Id="rId1" Type="http://schemas.openxmlformats.org/officeDocument/2006/relationships/tags" Target="../tags/tag21.xml"/><Relationship Id="rId4" Type="http://schemas.openxmlformats.org/officeDocument/2006/relationships/chart" Target="../charts/chart14.xml"/></Relationships>
</file>

<file path=ppt/slides/_rels/slide28.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slideLayout" Target="../slideLayouts/slideLayout7.xml"/><Relationship Id="rId1" Type="http://schemas.openxmlformats.org/officeDocument/2006/relationships/tags" Target="../tags/tag22.xml"/><Relationship Id="rId5" Type="http://schemas.openxmlformats.org/officeDocument/2006/relationships/image" Target="../media/image132.png"/><Relationship Id="rId10" Type="http://schemas.openxmlformats.org/officeDocument/2006/relationships/image" Target="../media/image20.png"/><Relationship Id="rId4" Type="http://schemas.openxmlformats.org/officeDocument/2006/relationships/chart" Target="../charts/chart16.xml"/></Relationships>
</file>

<file path=ppt/slides/_rels/slide29.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chart" Target="../charts/chart17.xml"/><Relationship Id="rId7" Type="http://schemas.openxmlformats.org/officeDocument/2006/relationships/image" Target="../media/image15.png"/><Relationship Id="rId2" Type="http://schemas.openxmlformats.org/officeDocument/2006/relationships/slideLayout" Target="../slideLayouts/slideLayout7.xml"/><Relationship Id="rId1" Type="http://schemas.openxmlformats.org/officeDocument/2006/relationships/tags" Target="../tags/tag23.xml"/><Relationship Id="rId6" Type="http://schemas.openxmlformats.org/officeDocument/2006/relationships/image" Target="../media/image14.png"/><Relationship Id="rId5" Type="http://schemas.openxmlformats.org/officeDocument/2006/relationships/image" Target="../media/image120.png"/><Relationship Id="rId10" Type="http://schemas.openxmlformats.org/officeDocument/2006/relationships/image" Target="../media/image20.png"/><Relationship Id="rId4" Type="http://schemas.openxmlformats.org/officeDocument/2006/relationships/chart" Target="../charts/chart18.xml"/><Relationship Id="rId9" Type="http://schemas.openxmlformats.org/officeDocument/2006/relationships/image" Target="../media/image132.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slideLayout" Target="../slideLayouts/slideLayout7.xml"/><Relationship Id="rId1" Type="http://schemas.openxmlformats.org/officeDocument/2006/relationships/tags" Target="../tags/tag24.xml"/></Relationships>
</file>

<file path=ppt/slides/_rels/slide31.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slideLayout" Target="../slideLayouts/slideLayout7.xml"/><Relationship Id="rId1" Type="http://schemas.openxmlformats.org/officeDocument/2006/relationships/tags" Target="../tags/tag25.xml"/><Relationship Id="rId5" Type="http://schemas.openxmlformats.org/officeDocument/2006/relationships/image" Target="../media/image17.png"/><Relationship Id="rId4" Type="http://schemas.openxmlformats.org/officeDocument/2006/relationships/image" Target="../media/image131.png"/></Relationships>
</file>

<file path=ppt/slides/_rels/slide32.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slideLayout" Target="../slideLayouts/slideLayout7.xml"/><Relationship Id="rId1" Type="http://schemas.openxmlformats.org/officeDocument/2006/relationships/tags" Target="../tags/tag26.xml"/><Relationship Id="rId5" Type="http://schemas.openxmlformats.org/officeDocument/2006/relationships/image" Target="../media/image18.png"/><Relationship Id="rId4" Type="http://schemas.openxmlformats.org/officeDocument/2006/relationships/image" Target="../media/image131.png"/></Relationships>
</file>

<file path=ppt/slides/_rels/slide33.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slideLayout" Target="../slideLayouts/slideLayout7.xml"/><Relationship Id="rId1" Type="http://schemas.openxmlformats.org/officeDocument/2006/relationships/tags" Target="../tags/tag27.xml"/><Relationship Id="rId6" Type="http://schemas.openxmlformats.org/officeDocument/2006/relationships/chart" Target="../charts/chart23.xml"/><Relationship Id="rId5" Type="http://schemas.openxmlformats.org/officeDocument/2006/relationships/image" Target="../media/image19.png"/><Relationship Id="rId4" Type="http://schemas.openxmlformats.org/officeDocument/2006/relationships/image" Target="../media/image131.png"/></Relationships>
</file>

<file path=ppt/slides/_rels/slide34.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slideLayout" Target="../slideLayouts/slideLayout7.xml"/><Relationship Id="rId1" Type="http://schemas.openxmlformats.org/officeDocument/2006/relationships/tags" Target="../tags/tag28.xml"/></Relationships>
</file>

<file path=ppt/slides/_rels/slide35.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slideLayout" Target="../slideLayouts/slideLayout7.xml"/><Relationship Id="rId1" Type="http://schemas.openxmlformats.org/officeDocument/2006/relationships/tags" Target="../tags/tag29.xml"/><Relationship Id="rId4" Type="http://schemas.openxmlformats.org/officeDocument/2006/relationships/image" Target="../media/image130.png"/></Relationships>
</file>

<file path=ppt/slides/_rels/slide36.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slideLayout" Target="../slideLayouts/slideLayout7.xml"/><Relationship Id="rId1" Type="http://schemas.openxmlformats.org/officeDocument/2006/relationships/tags" Target="../tags/tag30.xml"/><Relationship Id="rId5" Type="http://schemas.openxmlformats.org/officeDocument/2006/relationships/image" Target="../media/image50.png"/><Relationship Id="rId4" Type="http://schemas.openxmlformats.org/officeDocument/2006/relationships/image" Target="../media/image40.png"/></Relationships>
</file>

<file path=ppt/slides/_rels/slide37.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slideLayout" Target="../slideLayouts/slideLayout7.xml"/><Relationship Id="rId1" Type="http://schemas.openxmlformats.org/officeDocument/2006/relationships/tags" Target="../tags/tag31.xml"/></Relationships>
</file>

<file path=ppt/slides/_rels/slide38.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slideLayout" Target="../slideLayouts/slideLayout7.xml"/><Relationship Id="rId1" Type="http://schemas.openxmlformats.org/officeDocument/2006/relationships/tags" Target="../tags/tag32.xml"/><Relationship Id="rId4" Type="http://schemas.openxmlformats.org/officeDocument/2006/relationships/image" Target="../media/image160.png"/></Relationships>
</file>

<file path=ppt/slides/_rels/slide39.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slideLayout" Target="../slideLayouts/slideLayout7.xml"/><Relationship Id="rId1" Type="http://schemas.openxmlformats.org/officeDocument/2006/relationships/tags" Target="../tags/tag33.xml"/><Relationship Id="rId4" Type="http://schemas.openxmlformats.org/officeDocument/2006/relationships/chart" Target="../charts/chart30.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40.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150.png"/><Relationship Id="rId2" Type="http://schemas.openxmlformats.org/officeDocument/2006/relationships/slideLayout" Target="../slideLayouts/slideLayout2.xml"/><Relationship Id="rId1" Type="http://schemas.openxmlformats.org/officeDocument/2006/relationships/tags" Target="../tags/tag34.xml"/></Relationships>
</file>

<file path=ppt/slides/_rels/slide42.xml.rels><?xml version="1.0" encoding="UTF-8" standalone="yes"?>
<Relationships xmlns="http://schemas.openxmlformats.org/package/2006/relationships"><Relationship Id="rId3" Type="http://schemas.openxmlformats.org/officeDocument/2006/relationships/image" Target="../media/image170.png"/><Relationship Id="rId2" Type="http://schemas.openxmlformats.org/officeDocument/2006/relationships/slideLayout" Target="../slideLayouts/slideLayout2.xml"/><Relationship Id="rId1" Type="http://schemas.openxmlformats.org/officeDocument/2006/relationships/tags" Target="../tags/tag35.xml"/></Relationships>
</file>

<file path=ppt/slides/_rels/slide43.xml.rels><?xml version="1.0" encoding="UTF-8" standalone="yes"?>
<Relationships xmlns="http://schemas.openxmlformats.org/package/2006/relationships"><Relationship Id="rId3" Type="http://schemas.openxmlformats.org/officeDocument/2006/relationships/image" Target="../media/image180.png"/><Relationship Id="rId2" Type="http://schemas.openxmlformats.org/officeDocument/2006/relationships/slideLayout" Target="../slideLayouts/slideLayout2.xml"/><Relationship Id="rId1" Type="http://schemas.openxmlformats.org/officeDocument/2006/relationships/tags" Target="../tags/tag36.xml"/></Relationships>
</file>

<file path=ppt/slides/_rels/slide44.xml.rels><?xml version="1.0" encoding="UTF-8" standalone="yes"?>
<Relationships xmlns="http://schemas.openxmlformats.org/package/2006/relationships"><Relationship Id="rId3" Type="http://schemas.openxmlformats.org/officeDocument/2006/relationships/hyperlink" Target="http://www.robjorstad.com/OralPresStudentFeedbackForm.pdf" TargetMode="External"/><Relationship Id="rId2" Type="http://schemas.openxmlformats.org/officeDocument/2006/relationships/hyperlink" Target="http://www.robjorstad.com/Phys161/161Lab/161-1stPresGradingForm.pdf"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2.xml"/><Relationship Id="rId5" Type="http://schemas.openxmlformats.org/officeDocument/2006/relationships/chart" Target="../charts/chart8.xml"/><Relationship Id="rId4" Type="http://schemas.openxmlformats.org/officeDocument/2006/relationships/chart" Target="../charts/char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youtube.com/playlist?list=PL4Sl1ZPMcTDVt4a2PadxWx9d3EWoBZV3n"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07963"/>
            <a:ext cx="9144000" cy="2699830"/>
          </a:xfrm>
        </p:spPr>
        <p:txBody>
          <a:bodyPr>
            <a:normAutofit/>
          </a:bodyPr>
          <a:lstStyle/>
          <a:p>
            <a:r>
              <a:rPr lang="en-US" b="1" dirty="0"/>
              <a:t>Characterizing the motion of a zombie during an attack</a:t>
            </a:r>
            <a:br>
              <a:rPr lang="en-US" b="1" dirty="0"/>
            </a:br>
            <a:r>
              <a:rPr lang="en-US" sz="1800" dirty="0">
                <a:solidFill>
                  <a:schemeClr val="bg1"/>
                </a:solidFill>
              </a:rPr>
              <a:t>title should be meaningful but as concise as possible</a:t>
            </a:r>
            <a:endParaRPr lang="en-US" sz="7200" dirty="0">
              <a:solidFill>
                <a:schemeClr val="bg1"/>
              </a:solidFill>
            </a:endParaRPr>
          </a:p>
        </p:txBody>
      </p:sp>
      <p:sp>
        <p:nvSpPr>
          <p:cNvPr id="3" name="Subtitle 2"/>
          <p:cNvSpPr>
            <a:spLocks noGrp="1"/>
          </p:cNvSpPr>
          <p:nvPr>
            <p:ph type="subTitle" idx="1"/>
          </p:nvPr>
        </p:nvSpPr>
        <p:spPr>
          <a:xfrm>
            <a:off x="832104" y="3163126"/>
            <a:ext cx="10369296" cy="3255962"/>
          </a:xfrm>
        </p:spPr>
        <p:txBody>
          <a:bodyPr>
            <a:normAutofit/>
          </a:bodyPr>
          <a:lstStyle/>
          <a:p>
            <a:r>
              <a:rPr lang="en-US" dirty="0"/>
              <a:t>Queen Zebra X &amp; A. Large Fish</a:t>
            </a:r>
          </a:p>
          <a:p>
            <a:r>
              <a:rPr lang="en-US" dirty="0"/>
              <a:t>2/22/22</a:t>
            </a:r>
          </a:p>
          <a:p>
            <a:endParaRPr lang="en-US" dirty="0"/>
          </a:p>
        </p:txBody>
      </p:sp>
    </p:spTree>
    <p:custDataLst>
      <p:tags r:id="rId1"/>
    </p:custDataLst>
    <p:extLst>
      <p:ext uri="{BB962C8B-B14F-4D97-AF65-F5344CB8AC3E}">
        <p14:creationId xmlns:p14="http://schemas.microsoft.com/office/powerpoint/2010/main" val="25374181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Expectations for Figures &amp; Equations</a:t>
            </a:r>
          </a:p>
        </p:txBody>
      </p:sp>
      <p:sp>
        <p:nvSpPr>
          <p:cNvPr id="3" name="Content Placeholder 2"/>
          <p:cNvSpPr>
            <a:spLocks noGrp="1"/>
          </p:cNvSpPr>
          <p:nvPr>
            <p:ph idx="1"/>
          </p:nvPr>
        </p:nvSpPr>
        <p:spPr/>
        <p:txBody>
          <a:bodyPr>
            <a:normAutofit/>
          </a:bodyPr>
          <a:lstStyle/>
          <a:p>
            <a:pPr marL="0" indent="0">
              <a:buNone/>
            </a:pPr>
            <a:r>
              <a:rPr lang="en-US" dirty="0">
                <a:solidFill>
                  <a:schemeClr val="bg1">
                    <a:lumMod val="75000"/>
                  </a:schemeClr>
                </a:solidFill>
              </a:rPr>
              <a:t>You should be using this opportunity to learn the following:</a:t>
            </a:r>
          </a:p>
          <a:p>
            <a:pPr lvl="0"/>
            <a:r>
              <a:rPr lang="en-US" dirty="0">
                <a:solidFill>
                  <a:schemeClr val="bg1">
                    <a:lumMod val="75000"/>
                  </a:schemeClr>
                </a:solidFill>
              </a:rPr>
              <a:t>how to use the equation editor </a:t>
            </a:r>
          </a:p>
          <a:p>
            <a:pPr lvl="0"/>
            <a:r>
              <a:rPr lang="en-US" dirty="0">
                <a:solidFill>
                  <a:schemeClr val="bg1">
                    <a:lumMod val="75000"/>
                  </a:schemeClr>
                </a:solidFill>
              </a:rPr>
              <a:t>how to make your own figures</a:t>
            </a:r>
          </a:p>
          <a:p>
            <a:pPr lvl="0"/>
            <a:r>
              <a:rPr lang="en-US" dirty="0">
                <a:solidFill>
                  <a:schemeClr val="bg1">
                    <a:lumMod val="75000"/>
                  </a:schemeClr>
                </a:solidFill>
              </a:rPr>
              <a:t>how to make plots</a:t>
            </a:r>
          </a:p>
          <a:p>
            <a:pPr marL="0" indent="0">
              <a:buNone/>
            </a:pPr>
            <a:r>
              <a:rPr lang="en-US" b="1" dirty="0">
                <a:solidFill>
                  <a:schemeClr val="bg1">
                    <a:lumMod val="65000"/>
                  </a:schemeClr>
                </a:solidFill>
              </a:rPr>
              <a:t>Learning the tools is more professional and eventually faster. </a:t>
            </a:r>
          </a:p>
          <a:p>
            <a:pPr marL="0" indent="0">
              <a:buNone/>
            </a:pPr>
            <a:r>
              <a:rPr lang="en-US" dirty="0">
                <a:solidFill>
                  <a:schemeClr val="bg1">
                    <a:lumMod val="75000"/>
                  </a:schemeClr>
                </a:solidFill>
              </a:rPr>
              <a:t>Training vids in this playlist:   </a:t>
            </a:r>
          </a:p>
          <a:p>
            <a:pPr marL="0" indent="0">
              <a:buNone/>
            </a:pPr>
            <a:r>
              <a:rPr lang="en-US" sz="2000" u="sng" dirty="0">
                <a:solidFill>
                  <a:schemeClr val="bg1">
                    <a:lumMod val="75000"/>
                  </a:schemeClr>
                </a:solidFill>
              </a:rPr>
              <a:t>https://www.youtube.com/playlist?list=PL4Sl1ZPMcTDVt4a2PadxWx9d3EWoBZV3n</a:t>
            </a:r>
            <a:r>
              <a:rPr lang="en-US" sz="2000" dirty="0">
                <a:solidFill>
                  <a:schemeClr val="bg1">
                    <a:lumMod val="75000"/>
                  </a:schemeClr>
                </a:solidFill>
              </a:rPr>
              <a:t> </a:t>
            </a:r>
          </a:p>
          <a:p>
            <a:pPr marL="0" indent="0">
              <a:buNone/>
            </a:pPr>
            <a:r>
              <a:rPr lang="en-US" dirty="0">
                <a:solidFill>
                  <a:schemeClr val="bg1">
                    <a:lumMod val="75000"/>
                  </a:schemeClr>
                </a:solidFill>
              </a:rPr>
              <a:t>If you don’t watch them and produce shoddy work, expect low scores.</a:t>
            </a:r>
          </a:p>
        </p:txBody>
      </p:sp>
      <p:sp>
        <p:nvSpPr>
          <p:cNvPr id="4" name="Slide Number Placeholder 3"/>
          <p:cNvSpPr>
            <a:spLocks noGrp="1"/>
          </p:cNvSpPr>
          <p:nvPr>
            <p:ph type="sldNum" sz="quarter" idx="12"/>
          </p:nvPr>
        </p:nvSpPr>
        <p:spPr/>
        <p:txBody>
          <a:bodyPr/>
          <a:lstStyle/>
          <a:p>
            <a:fld id="{B0BF0C2C-5718-43CF-A507-CFE29FEACA51}" type="slidenum">
              <a:rPr lang="en-US" smtClean="0"/>
              <a:t>10</a:t>
            </a:fld>
            <a:endParaRPr lang="en-US"/>
          </a:p>
        </p:txBody>
      </p:sp>
      <p:cxnSp>
        <p:nvCxnSpPr>
          <p:cNvPr id="5" name="Straight Arrow Connector 4"/>
          <p:cNvCxnSpPr>
            <a:cxnSpLocks/>
          </p:cNvCxnSpPr>
          <p:nvPr/>
        </p:nvCxnSpPr>
        <p:spPr>
          <a:xfrm>
            <a:off x="11050438" y="4231561"/>
            <a:ext cx="168547" cy="2080339"/>
          </a:xfrm>
          <a:prstGeom prst="straightConnector1">
            <a:avLst/>
          </a:prstGeom>
          <a:ln w="63500">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6" name="TextBox 5"/>
          <p:cNvSpPr txBox="1"/>
          <p:nvPr/>
        </p:nvSpPr>
        <p:spPr>
          <a:xfrm>
            <a:off x="9615417" y="1646238"/>
            <a:ext cx="2452938" cy="2585323"/>
          </a:xfrm>
          <a:prstGeom prst="rect">
            <a:avLst/>
          </a:prstGeom>
          <a:noFill/>
        </p:spPr>
        <p:txBody>
          <a:bodyPr wrap="square" rtlCol="0">
            <a:spAutoFit/>
          </a:bodyPr>
          <a:lstStyle/>
          <a:p>
            <a:r>
              <a:rPr lang="en-US" dirty="0">
                <a:solidFill>
                  <a:srgbClr val="FF0000"/>
                </a:solidFill>
              </a:rPr>
              <a:t>Notice I added slide numbers.  </a:t>
            </a:r>
          </a:p>
          <a:p>
            <a:r>
              <a:rPr lang="en-US" dirty="0">
                <a:solidFill>
                  <a:srgbClr val="FF0000"/>
                </a:solidFill>
              </a:rPr>
              <a:t>    1) “Insert” tab</a:t>
            </a:r>
          </a:p>
          <a:p>
            <a:r>
              <a:rPr lang="en-US" dirty="0">
                <a:solidFill>
                  <a:srgbClr val="FF0000"/>
                </a:solidFill>
              </a:rPr>
              <a:t>    2) Slide Number</a:t>
            </a:r>
          </a:p>
          <a:p>
            <a:r>
              <a:rPr lang="en-US" dirty="0">
                <a:solidFill>
                  <a:srgbClr val="0000FF"/>
                </a:solidFill>
              </a:rPr>
              <a:t>Upped font size using</a:t>
            </a:r>
          </a:p>
          <a:p>
            <a:r>
              <a:rPr lang="en-US" dirty="0">
                <a:solidFill>
                  <a:srgbClr val="0000FF"/>
                </a:solidFill>
              </a:rPr>
              <a:t>     1) “View” tab</a:t>
            </a:r>
          </a:p>
          <a:p>
            <a:r>
              <a:rPr lang="en-US" dirty="0">
                <a:solidFill>
                  <a:srgbClr val="0000FF"/>
                </a:solidFill>
              </a:rPr>
              <a:t>     2) Slide Master</a:t>
            </a:r>
          </a:p>
          <a:p>
            <a:r>
              <a:rPr lang="en-US" dirty="0">
                <a:solidFill>
                  <a:srgbClr val="0000FF"/>
                </a:solidFill>
              </a:rPr>
              <a:t>     3) Upped font size</a:t>
            </a:r>
          </a:p>
          <a:p>
            <a:r>
              <a:rPr lang="en-US" dirty="0">
                <a:solidFill>
                  <a:srgbClr val="0000FF"/>
                </a:solidFill>
              </a:rPr>
              <a:t>      for each type of slide</a:t>
            </a:r>
          </a:p>
        </p:txBody>
      </p:sp>
    </p:spTree>
    <p:extLst>
      <p:ext uri="{BB962C8B-B14F-4D97-AF65-F5344CB8AC3E}">
        <p14:creationId xmlns:p14="http://schemas.microsoft.com/office/powerpoint/2010/main" val="27873241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86"/>
            <a:ext cx="12033504" cy="1325563"/>
          </a:xfrm>
        </p:spPr>
        <p:txBody>
          <a:bodyPr/>
          <a:lstStyle/>
          <a:p>
            <a:r>
              <a:rPr lang="en-US" b="1" dirty="0"/>
              <a:t>Question</a:t>
            </a:r>
            <a:endParaRPr lang="en-US" sz="1800" b="1" dirty="0">
              <a:solidFill>
                <a:srgbClr val="FF0000"/>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591312" y="929513"/>
                <a:ext cx="10515600" cy="5928487"/>
              </a:xfrm>
            </p:spPr>
            <p:txBody>
              <a:bodyPr>
                <a:normAutofit/>
              </a:bodyPr>
              <a:lstStyle/>
              <a:p>
                <a:pPr marL="0" indent="0">
                  <a:buNone/>
                </a:pPr>
                <a:r>
                  <a:rPr lang="en-US" sz="4000" dirty="0">
                    <a:solidFill>
                      <a:srgbClr val="7030A0"/>
                    </a:solidFill>
                  </a:rPr>
                  <a:t>Can we model a zombie’s motion as two-stage constant acceleration?</a:t>
                </a:r>
              </a:p>
              <a:p>
                <a:pPr marL="969963"/>
                <a:r>
                  <a:rPr lang="en-US" sz="2600" dirty="0">
                    <a:solidFill>
                      <a:schemeClr val="bg1"/>
                    </a:solidFill>
                  </a:rPr>
                  <a:t>Yes</a:t>
                </a:r>
              </a:p>
              <a:p>
                <a:pPr marL="969963"/>
                <a14:m>
                  <m:oMath xmlns:m="http://schemas.openxmlformats.org/officeDocument/2006/math">
                    <m:sSub>
                      <m:sSubPr>
                        <m:ctrlPr>
                          <a:rPr lang="en-US" sz="2600" b="0" i="1" smtClean="0">
                            <a:solidFill>
                              <a:schemeClr val="bg1"/>
                            </a:solidFill>
                            <a:latin typeface="Cambria Math" panose="02040503050406030204" pitchFamily="18" charset="0"/>
                          </a:rPr>
                        </m:ctrlPr>
                      </m:sSubPr>
                      <m:e>
                        <m:r>
                          <a:rPr lang="en-US" sz="2600" b="0" i="1" smtClean="0">
                            <a:solidFill>
                              <a:schemeClr val="bg1"/>
                            </a:solidFill>
                            <a:latin typeface="Cambria Math" panose="02040503050406030204" pitchFamily="18" charset="0"/>
                          </a:rPr>
                          <m:t>𝑎</m:t>
                        </m:r>
                      </m:e>
                      <m:sub>
                        <m:r>
                          <a:rPr lang="en-US" sz="2600" b="0" i="1" smtClean="0">
                            <a:solidFill>
                              <a:schemeClr val="bg1"/>
                            </a:solidFill>
                            <a:latin typeface="Cambria Math" panose="02040503050406030204" pitchFamily="18" charset="0"/>
                          </a:rPr>
                          <m:t>1</m:t>
                        </m:r>
                      </m:sub>
                    </m:sSub>
                    <m:r>
                      <a:rPr lang="en-US" sz="2600" b="0" i="1" smtClean="0">
                        <a:solidFill>
                          <a:schemeClr val="bg1"/>
                        </a:solidFill>
                        <a:latin typeface="Cambria Math" panose="02040503050406030204" pitchFamily="18" charset="0"/>
                      </a:rPr>
                      <m:t>=8.9±0.8</m:t>
                    </m:r>
                    <m:f>
                      <m:fPr>
                        <m:ctrlPr>
                          <a:rPr lang="en-US" sz="2600" b="0" i="1" smtClean="0">
                            <a:solidFill>
                              <a:schemeClr val="bg1"/>
                            </a:solidFill>
                            <a:latin typeface="Cambria Math" panose="02040503050406030204" pitchFamily="18" charset="0"/>
                          </a:rPr>
                        </m:ctrlPr>
                      </m:fPr>
                      <m:num>
                        <m:r>
                          <m:rPr>
                            <m:sty m:val="p"/>
                          </m:rPr>
                          <a:rPr lang="en-US" sz="2600" b="0" i="0" smtClean="0">
                            <a:solidFill>
                              <a:schemeClr val="bg1"/>
                            </a:solidFill>
                            <a:latin typeface="Cambria Math" panose="02040503050406030204" pitchFamily="18" charset="0"/>
                          </a:rPr>
                          <m:t>m</m:t>
                        </m:r>
                      </m:num>
                      <m:den>
                        <m:sSup>
                          <m:sSupPr>
                            <m:ctrlPr>
                              <a:rPr lang="en-US" sz="2600" b="0" i="1" smtClean="0">
                                <a:solidFill>
                                  <a:schemeClr val="bg1"/>
                                </a:solidFill>
                                <a:latin typeface="Cambria Math" panose="02040503050406030204" pitchFamily="18" charset="0"/>
                              </a:rPr>
                            </m:ctrlPr>
                          </m:sSupPr>
                          <m:e>
                            <m:r>
                              <m:rPr>
                                <m:sty m:val="p"/>
                              </m:rPr>
                              <a:rPr lang="en-US" sz="2600" b="0" i="0" smtClean="0">
                                <a:solidFill>
                                  <a:schemeClr val="bg1"/>
                                </a:solidFill>
                                <a:latin typeface="Cambria Math" panose="02040503050406030204" pitchFamily="18" charset="0"/>
                              </a:rPr>
                              <m:t>s</m:t>
                            </m:r>
                          </m:e>
                          <m:sup>
                            <m:r>
                              <a:rPr lang="en-US" sz="2600" b="0" i="0" smtClean="0">
                                <a:solidFill>
                                  <a:schemeClr val="bg1"/>
                                </a:solidFill>
                                <a:latin typeface="Cambria Math" panose="02040503050406030204" pitchFamily="18" charset="0"/>
                              </a:rPr>
                              <m:t>2</m:t>
                            </m:r>
                          </m:sup>
                        </m:sSup>
                      </m:den>
                    </m:f>
                  </m:oMath>
                </a14:m>
                <a:r>
                  <a:rPr lang="en-US" sz="2600" dirty="0">
                    <a:solidFill>
                      <a:schemeClr val="bg1"/>
                    </a:solidFill>
                  </a:rPr>
                  <a:t>       or      </a:t>
                </a:r>
                <a14:m>
                  <m:oMath xmlns:m="http://schemas.openxmlformats.org/officeDocument/2006/math">
                    <m:sSub>
                      <m:sSubPr>
                        <m:ctrlPr>
                          <a:rPr lang="en-US" sz="2600" i="1">
                            <a:solidFill>
                              <a:schemeClr val="bg1"/>
                            </a:solidFill>
                            <a:latin typeface="Cambria Math" panose="02040503050406030204" pitchFamily="18" charset="0"/>
                          </a:rPr>
                        </m:ctrlPr>
                      </m:sSubPr>
                      <m:e>
                        <m:r>
                          <a:rPr lang="en-US" sz="2600" i="1">
                            <a:solidFill>
                              <a:schemeClr val="bg1"/>
                            </a:solidFill>
                            <a:latin typeface="Cambria Math" panose="02040503050406030204" pitchFamily="18" charset="0"/>
                          </a:rPr>
                          <m:t>𝑎</m:t>
                        </m:r>
                      </m:e>
                      <m:sub>
                        <m:r>
                          <a:rPr lang="en-US" sz="2600" i="1">
                            <a:solidFill>
                              <a:schemeClr val="bg1"/>
                            </a:solidFill>
                            <a:latin typeface="Cambria Math" panose="02040503050406030204" pitchFamily="18" charset="0"/>
                          </a:rPr>
                          <m:t>1</m:t>
                        </m:r>
                      </m:sub>
                    </m:sSub>
                    <m:r>
                      <a:rPr lang="en-US" sz="2600" i="1">
                        <a:solidFill>
                          <a:schemeClr val="bg1"/>
                        </a:solidFill>
                        <a:latin typeface="Cambria Math" panose="02040503050406030204" pitchFamily="18" charset="0"/>
                      </a:rPr>
                      <m:t>=</m:t>
                    </m:r>
                    <m:r>
                      <a:rPr lang="en-US" sz="2600" b="0" i="1" smtClean="0">
                        <a:solidFill>
                          <a:schemeClr val="bg1"/>
                        </a:solidFill>
                        <a:latin typeface="Cambria Math" panose="02040503050406030204" pitchFamily="18" charset="0"/>
                      </a:rPr>
                      <m:t>8.9</m:t>
                    </m:r>
                    <m:f>
                      <m:fPr>
                        <m:ctrlPr>
                          <a:rPr lang="en-US" sz="2600" i="1">
                            <a:solidFill>
                              <a:schemeClr val="bg1"/>
                            </a:solidFill>
                            <a:latin typeface="Cambria Math" panose="02040503050406030204" pitchFamily="18" charset="0"/>
                          </a:rPr>
                        </m:ctrlPr>
                      </m:fPr>
                      <m:num>
                        <m:r>
                          <m:rPr>
                            <m:sty m:val="p"/>
                          </m:rPr>
                          <a:rPr lang="en-US" sz="2600">
                            <a:solidFill>
                              <a:schemeClr val="bg1"/>
                            </a:solidFill>
                            <a:latin typeface="Cambria Math" panose="02040503050406030204" pitchFamily="18" charset="0"/>
                          </a:rPr>
                          <m:t>m</m:t>
                        </m:r>
                      </m:num>
                      <m:den>
                        <m:sSup>
                          <m:sSupPr>
                            <m:ctrlPr>
                              <a:rPr lang="en-US" sz="2600" i="1">
                                <a:solidFill>
                                  <a:schemeClr val="bg1"/>
                                </a:solidFill>
                                <a:latin typeface="Cambria Math" panose="02040503050406030204" pitchFamily="18" charset="0"/>
                              </a:rPr>
                            </m:ctrlPr>
                          </m:sSupPr>
                          <m:e>
                            <m:r>
                              <m:rPr>
                                <m:sty m:val="p"/>
                              </m:rPr>
                              <a:rPr lang="en-US" sz="2600">
                                <a:solidFill>
                                  <a:schemeClr val="bg1"/>
                                </a:solidFill>
                                <a:latin typeface="Cambria Math" panose="02040503050406030204" pitchFamily="18" charset="0"/>
                              </a:rPr>
                              <m:t>s</m:t>
                            </m:r>
                          </m:e>
                          <m:sup>
                            <m:r>
                              <a:rPr lang="en-US" sz="2600">
                                <a:solidFill>
                                  <a:schemeClr val="bg1"/>
                                </a:solidFill>
                                <a:latin typeface="Cambria Math" panose="02040503050406030204" pitchFamily="18" charset="0"/>
                              </a:rPr>
                              <m:t>2</m:t>
                            </m:r>
                          </m:sup>
                        </m:sSup>
                      </m:den>
                    </m:f>
                    <m:r>
                      <a:rPr lang="en-US" sz="2600" b="0" i="1" smtClean="0">
                        <a:solidFill>
                          <a:schemeClr val="bg1"/>
                        </a:solidFill>
                        <a:latin typeface="Cambria Math" panose="02040503050406030204" pitchFamily="18" charset="0"/>
                      </a:rPr>
                      <m:t>±9%</m:t>
                    </m:r>
                  </m:oMath>
                </a14:m>
                <a:endParaRPr lang="en-US" sz="2600" dirty="0">
                  <a:solidFill>
                    <a:schemeClr val="bg1"/>
                  </a:solidFill>
                </a:endParaRPr>
              </a:p>
              <a:p>
                <a:pPr marL="969963"/>
                <a:r>
                  <a:rPr lang="en-US" sz="2600" dirty="0">
                    <a:solidFill>
                      <a:schemeClr val="bg1"/>
                    </a:solidFill>
                  </a:rPr>
                  <a:t>Note: if you have a theory value, include both exp &amp; th with a % diff given by </a:t>
                </a:r>
                <a14:m>
                  <m:oMath xmlns:m="http://schemas.openxmlformats.org/officeDocument/2006/math">
                    <m:r>
                      <a:rPr lang="en-US" sz="2600" b="0" i="1" smtClean="0">
                        <a:solidFill>
                          <a:schemeClr val="bg1"/>
                        </a:solidFill>
                        <a:latin typeface="Cambria Math" panose="02040503050406030204" pitchFamily="18" charset="0"/>
                      </a:rPr>
                      <m:t>%</m:t>
                    </m:r>
                    <m:r>
                      <a:rPr lang="en-US" sz="2600" b="0" i="1" smtClean="0">
                        <a:solidFill>
                          <a:schemeClr val="bg1"/>
                        </a:solidFill>
                        <a:latin typeface="Cambria Math" panose="02040503050406030204" pitchFamily="18" charset="0"/>
                      </a:rPr>
                      <m:t>𝑑𝑖𝑓𝑓</m:t>
                    </m:r>
                    <m:r>
                      <a:rPr lang="en-US" sz="2600" b="0" i="1" smtClean="0">
                        <a:solidFill>
                          <a:schemeClr val="bg1"/>
                        </a:solidFill>
                        <a:latin typeface="Cambria Math" panose="02040503050406030204" pitchFamily="18" charset="0"/>
                      </a:rPr>
                      <m:t>=</m:t>
                    </m:r>
                    <m:f>
                      <m:fPr>
                        <m:ctrlPr>
                          <a:rPr lang="en-US" sz="2600" b="0" i="1" smtClean="0">
                            <a:solidFill>
                              <a:schemeClr val="bg1"/>
                            </a:solidFill>
                            <a:latin typeface="Cambria Math" panose="02040503050406030204" pitchFamily="18" charset="0"/>
                          </a:rPr>
                        </m:ctrlPr>
                      </m:fPr>
                      <m:num>
                        <m:r>
                          <a:rPr lang="en-US" sz="2600" b="0" i="1" smtClean="0">
                            <a:solidFill>
                              <a:schemeClr val="bg1"/>
                            </a:solidFill>
                            <a:latin typeface="Cambria Math" panose="02040503050406030204" pitchFamily="18" charset="0"/>
                          </a:rPr>
                          <m:t>𝑒𝑥𝑝</m:t>
                        </m:r>
                        <m:r>
                          <a:rPr lang="en-US" sz="2600" b="0" i="1" smtClean="0">
                            <a:solidFill>
                              <a:schemeClr val="bg1"/>
                            </a:solidFill>
                            <a:latin typeface="Cambria Math" panose="02040503050406030204" pitchFamily="18" charset="0"/>
                          </a:rPr>
                          <m:t>−</m:t>
                        </m:r>
                        <m:r>
                          <a:rPr lang="en-US" sz="2600" b="0" i="1" smtClean="0">
                            <a:solidFill>
                              <a:schemeClr val="bg1"/>
                            </a:solidFill>
                            <a:latin typeface="Cambria Math" panose="02040503050406030204" pitchFamily="18" charset="0"/>
                          </a:rPr>
                          <m:t>𝑡h</m:t>
                        </m:r>
                      </m:num>
                      <m:den>
                        <m:r>
                          <a:rPr lang="en-US" sz="2600" b="0" i="1" smtClean="0">
                            <a:solidFill>
                              <a:schemeClr val="bg1"/>
                            </a:solidFill>
                            <a:latin typeface="Cambria Math" panose="02040503050406030204" pitchFamily="18" charset="0"/>
                          </a:rPr>
                          <m:t>𝑡h</m:t>
                        </m:r>
                      </m:den>
                    </m:f>
                    <m:r>
                      <a:rPr lang="en-US" sz="2600" b="0" i="1" smtClean="0">
                        <a:solidFill>
                          <a:schemeClr val="bg1"/>
                        </a:solidFill>
                        <a:latin typeface="Cambria Math" panose="02040503050406030204" pitchFamily="18" charset="0"/>
                      </a:rPr>
                      <m:t>×100% </m:t>
                    </m:r>
                  </m:oMath>
                </a14:m>
                <a:endParaRPr lang="en-US" sz="2600" dirty="0">
                  <a:solidFill>
                    <a:schemeClr val="bg1"/>
                  </a:solidFill>
                </a:endParaRPr>
              </a:p>
              <a:p>
                <a:pPr marL="0" indent="0">
                  <a:buNone/>
                </a:pPr>
                <a:r>
                  <a:rPr lang="en-US" sz="4000" dirty="0">
                    <a:solidFill>
                      <a:srgbClr val="7030A0"/>
                    </a:solidFill>
                  </a:rPr>
                  <a:t>What force does a zombie exert while running?</a:t>
                </a:r>
              </a:p>
              <a:p>
                <a:pPr marL="969963"/>
                <a:r>
                  <a:rPr lang="en-US" b="0" dirty="0">
                    <a:solidFill>
                      <a:schemeClr val="bg1"/>
                    </a:solidFill>
                  </a:rPr>
                  <a:t> </a:t>
                </a:r>
                <a14:m>
                  <m:oMath xmlns:m="http://schemas.openxmlformats.org/officeDocument/2006/math">
                    <m:r>
                      <a:rPr lang="en-US" i="1">
                        <a:solidFill>
                          <a:schemeClr val="bg1"/>
                        </a:solidFill>
                        <a:latin typeface="Cambria Math" panose="02040503050406030204" pitchFamily="18" charset="0"/>
                      </a:rPr>
                      <m:t>𝐹</m:t>
                    </m:r>
                    <m:r>
                      <a:rPr lang="en-US" i="1">
                        <a:solidFill>
                          <a:schemeClr val="bg1"/>
                        </a:solidFill>
                        <a:latin typeface="Cambria Math" panose="02040503050406030204" pitchFamily="18" charset="0"/>
                      </a:rPr>
                      <m:t>≈940</m:t>
                    </m:r>
                    <m:r>
                      <a:rPr lang="en-US">
                        <a:solidFill>
                          <a:schemeClr val="bg1"/>
                        </a:solidFill>
                        <a:latin typeface="Cambria Math" panose="02040503050406030204" pitchFamily="18" charset="0"/>
                      </a:rPr>
                      <m:t>±</m:t>
                    </m:r>
                    <m:r>
                      <a:rPr lang="en-US" b="0" i="0" smtClean="0">
                        <a:solidFill>
                          <a:schemeClr val="bg1"/>
                        </a:solidFill>
                        <a:latin typeface="Cambria Math" panose="02040503050406030204" pitchFamily="18" charset="0"/>
                      </a:rPr>
                      <m:t>80 </m:t>
                    </m:r>
                    <m:r>
                      <m:rPr>
                        <m:sty m:val="p"/>
                      </m:rPr>
                      <a:rPr lang="en-US" b="0" i="0" smtClean="0">
                        <a:solidFill>
                          <a:schemeClr val="bg1"/>
                        </a:solidFill>
                        <a:latin typeface="Cambria Math" panose="02040503050406030204" pitchFamily="18" charset="0"/>
                      </a:rPr>
                      <m:t>N</m:t>
                    </m:r>
                  </m:oMath>
                </a14:m>
                <a:r>
                  <a:rPr lang="en-US" b="0" dirty="0">
                    <a:solidFill>
                      <a:schemeClr val="bg1"/>
                    </a:solidFill>
                  </a:rPr>
                  <a:t>     or      </a:t>
                </a:r>
                <a14:m>
                  <m:oMath xmlns:m="http://schemas.openxmlformats.org/officeDocument/2006/math">
                    <m:r>
                      <a:rPr lang="en-US" b="0" i="1" smtClean="0">
                        <a:solidFill>
                          <a:schemeClr val="bg1"/>
                        </a:solidFill>
                        <a:latin typeface="Cambria Math" panose="02040503050406030204" pitchFamily="18" charset="0"/>
                      </a:rPr>
                      <m:t>𝐹</m:t>
                    </m:r>
                    <m:r>
                      <a:rPr lang="en-US" b="0" i="1" smtClean="0">
                        <a:solidFill>
                          <a:schemeClr val="bg1"/>
                        </a:solidFill>
                        <a:latin typeface="Cambria Math" panose="02040503050406030204" pitchFamily="18" charset="0"/>
                      </a:rPr>
                      <m:t>≈935 </m:t>
                    </m:r>
                    <m:r>
                      <m:rPr>
                        <m:sty m:val="p"/>
                      </m:rPr>
                      <a:rPr lang="en-US" b="0" i="0" smtClean="0">
                        <a:solidFill>
                          <a:schemeClr val="bg1"/>
                        </a:solidFill>
                        <a:latin typeface="Cambria Math" panose="02040503050406030204" pitchFamily="18" charset="0"/>
                      </a:rPr>
                      <m:t>N</m:t>
                    </m:r>
                    <m:r>
                      <a:rPr lang="en-US" b="0" i="0" smtClean="0">
                        <a:solidFill>
                          <a:schemeClr val="bg1"/>
                        </a:solidFill>
                        <a:latin typeface="Cambria Math" panose="02040503050406030204" pitchFamily="18" charset="0"/>
                      </a:rPr>
                      <m:t>±9%</m:t>
                    </m:r>
                  </m:oMath>
                </a14:m>
                <a:endParaRPr lang="en-US" dirty="0">
                  <a:solidFill>
                    <a:schemeClr val="bg1"/>
                  </a:solidFill>
                </a:endParaRPr>
              </a:p>
              <a:p>
                <a:pPr marL="969963"/>
                <a:r>
                  <a:rPr lang="en-US" i="1" dirty="0">
                    <a:solidFill>
                      <a:schemeClr val="bg1"/>
                    </a:solidFill>
                  </a:rPr>
                  <a:t>Average</a:t>
                </a:r>
                <a:r>
                  <a:rPr lang="en-US" dirty="0">
                    <a:solidFill>
                      <a:schemeClr val="bg1"/>
                    </a:solidFill>
                  </a:rPr>
                  <a:t> horizontal force</a:t>
                </a:r>
              </a:p>
              <a:p>
                <a:pPr marL="969963"/>
                <a:r>
                  <a:rPr lang="en-US" dirty="0">
                    <a:solidFill>
                      <a:schemeClr val="bg1"/>
                    </a:solidFill>
                  </a:rPr>
                  <a:t>Ignores resistive forces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591312" y="929513"/>
                <a:ext cx="10515600" cy="5928487"/>
              </a:xfrm>
              <a:blipFill>
                <a:blip r:embed="rId3"/>
                <a:stretch>
                  <a:fillRect l="-2029" t="-2878"/>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B0BF0C2C-5718-43CF-A507-CFE29FEACA51}" type="slidenum">
              <a:rPr lang="en-US" smtClean="0"/>
              <a:t>11</a:t>
            </a:fld>
            <a:endParaRPr lang="en-US"/>
          </a:p>
        </p:txBody>
      </p:sp>
    </p:spTree>
    <p:custDataLst>
      <p:tags r:id="rId1"/>
    </p:custDataLst>
    <p:extLst>
      <p:ext uri="{BB962C8B-B14F-4D97-AF65-F5344CB8AC3E}">
        <p14:creationId xmlns:p14="http://schemas.microsoft.com/office/powerpoint/2010/main" val="2996441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86"/>
            <a:ext cx="12033504" cy="1325563"/>
          </a:xfrm>
        </p:spPr>
        <p:txBody>
          <a:bodyPr/>
          <a:lstStyle/>
          <a:p>
            <a:r>
              <a:rPr lang="en-US" b="1" dirty="0"/>
              <a:t>Question</a:t>
            </a:r>
            <a:endParaRPr lang="en-US" sz="1800" b="1" dirty="0">
              <a:solidFill>
                <a:srgbClr val="FF0000"/>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591312" y="929513"/>
                <a:ext cx="10515600" cy="5928487"/>
              </a:xfrm>
            </p:spPr>
            <p:txBody>
              <a:bodyPr>
                <a:normAutofit/>
              </a:bodyPr>
              <a:lstStyle/>
              <a:p>
                <a:pPr marL="0" indent="0">
                  <a:buNone/>
                </a:pPr>
                <a:r>
                  <a:rPr lang="en-US" sz="4000" dirty="0">
                    <a:solidFill>
                      <a:srgbClr val="7030A0"/>
                    </a:solidFill>
                  </a:rPr>
                  <a:t>Can we model a zombie’s motion as two-stage constant acceleration?</a:t>
                </a:r>
              </a:p>
              <a:p>
                <a:pPr marL="969963"/>
                <a:r>
                  <a:rPr lang="en-US" sz="2600" dirty="0">
                    <a:solidFill>
                      <a:schemeClr val="bg1"/>
                    </a:solidFill>
                  </a:rPr>
                  <a:t>Yes</a:t>
                </a:r>
              </a:p>
              <a:p>
                <a:pPr marL="969963"/>
                <a14:m>
                  <m:oMath xmlns:m="http://schemas.openxmlformats.org/officeDocument/2006/math">
                    <m:sSub>
                      <m:sSubPr>
                        <m:ctrlPr>
                          <a:rPr lang="en-US" sz="2600" b="0" i="1" smtClean="0">
                            <a:solidFill>
                              <a:schemeClr val="bg1"/>
                            </a:solidFill>
                            <a:latin typeface="Cambria Math" panose="02040503050406030204" pitchFamily="18" charset="0"/>
                          </a:rPr>
                        </m:ctrlPr>
                      </m:sSubPr>
                      <m:e>
                        <m:r>
                          <a:rPr lang="en-US" sz="2600" b="0" i="1" smtClean="0">
                            <a:solidFill>
                              <a:schemeClr val="bg1"/>
                            </a:solidFill>
                            <a:latin typeface="Cambria Math" panose="02040503050406030204" pitchFamily="18" charset="0"/>
                          </a:rPr>
                          <m:t>𝑎</m:t>
                        </m:r>
                      </m:e>
                      <m:sub>
                        <m:r>
                          <a:rPr lang="en-US" sz="2600" b="0" i="1" smtClean="0">
                            <a:solidFill>
                              <a:schemeClr val="bg1"/>
                            </a:solidFill>
                            <a:latin typeface="Cambria Math" panose="02040503050406030204" pitchFamily="18" charset="0"/>
                          </a:rPr>
                          <m:t>1</m:t>
                        </m:r>
                      </m:sub>
                    </m:sSub>
                    <m:r>
                      <a:rPr lang="en-US" sz="2600" b="0" i="1" smtClean="0">
                        <a:solidFill>
                          <a:schemeClr val="bg1"/>
                        </a:solidFill>
                        <a:latin typeface="Cambria Math" panose="02040503050406030204" pitchFamily="18" charset="0"/>
                      </a:rPr>
                      <m:t>=8.9±0.8</m:t>
                    </m:r>
                    <m:f>
                      <m:fPr>
                        <m:ctrlPr>
                          <a:rPr lang="en-US" sz="2600" b="0" i="1" smtClean="0">
                            <a:solidFill>
                              <a:schemeClr val="bg1"/>
                            </a:solidFill>
                            <a:latin typeface="Cambria Math" panose="02040503050406030204" pitchFamily="18" charset="0"/>
                          </a:rPr>
                        </m:ctrlPr>
                      </m:fPr>
                      <m:num>
                        <m:r>
                          <m:rPr>
                            <m:sty m:val="p"/>
                          </m:rPr>
                          <a:rPr lang="en-US" sz="2600" b="0" i="0" smtClean="0">
                            <a:solidFill>
                              <a:schemeClr val="bg1"/>
                            </a:solidFill>
                            <a:latin typeface="Cambria Math" panose="02040503050406030204" pitchFamily="18" charset="0"/>
                          </a:rPr>
                          <m:t>m</m:t>
                        </m:r>
                      </m:num>
                      <m:den>
                        <m:sSup>
                          <m:sSupPr>
                            <m:ctrlPr>
                              <a:rPr lang="en-US" sz="2600" b="0" i="1" smtClean="0">
                                <a:solidFill>
                                  <a:schemeClr val="bg1"/>
                                </a:solidFill>
                                <a:latin typeface="Cambria Math" panose="02040503050406030204" pitchFamily="18" charset="0"/>
                              </a:rPr>
                            </m:ctrlPr>
                          </m:sSupPr>
                          <m:e>
                            <m:r>
                              <m:rPr>
                                <m:sty m:val="p"/>
                              </m:rPr>
                              <a:rPr lang="en-US" sz="2600" b="0" i="0" smtClean="0">
                                <a:solidFill>
                                  <a:schemeClr val="bg1"/>
                                </a:solidFill>
                                <a:latin typeface="Cambria Math" panose="02040503050406030204" pitchFamily="18" charset="0"/>
                              </a:rPr>
                              <m:t>s</m:t>
                            </m:r>
                          </m:e>
                          <m:sup>
                            <m:r>
                              <a:rPr lang="en-US" sz="2600" b="0" i="0" smtClean="0">
                                <a:solidFill>
                                  <a:schemeClr val="bg1"/>
                                </a:solidFill>
                                <a:latin typeface="Cambria Math" panose="02040503050406030204" pitchFamily="18" charset="0"/>
                              </a:rPr>
                              <m:t>2</m:t>
                            </m:r>
                          </m:sup>
                        </m:sSup>
                      </m:den>
                    </m:f>
                  </m:oMath>
                </a14:m>
                <a:r>
                  <a:rPr lang="en-US" sz="2600" dirty="0">
                    <a:solidFill>
                      <a:schemeClr val="bg1"/>
                    </a:solidFill>
                  </a:rPr>
                  <a:t>       or      </a:t>
                </a:r>
                <a14:m>
                  <m:oMath xmlns:m="http://schemas.openxmlformats.org/officeDocument/2006/math">
                    <m:sSub>
                      <m:sSubPr>
                        <m:ctrlPr>
                          <a:rPr lang="en-US" sz="2600" i="1">
                            <a:solidFill>
                              <a:schemeClr val="bg1"/>
                            </a:solidFill>
                            <a:latin typeface="Cambria Math" panose="02040503050406030204" pitchFamily="18" charset="0"/>
                          </a:rPr>
                        </m:ctrlPr>
                      </m:sSubPr>
                      <m:e>
                        <m:r>
                          <a:rPr lang="en-US" sz="2600" i="1">
                            <a:solidFill>
                              <a:schemeClr val="bg1"/>
                            </a:solidFill>
                            <a:latin typeface="Cambria Math" panose="02040503050406030204" pitchFamily="18" charset="0"/>
                          </a:rPr>
                          <m:t>𝑎</m:t>
                        </m:r>
                      </m:e>
                      <m:sub>
                        <m:r>
                          <a:rPr lang="en-US" sz="2600" i="1">
                            <a:solidFill>
                              <a:schemeClr val="bg1"/>
                            </a:solidFill>
                            <a:latin typeface="Cambria Math" panose="02040503050406030204" pitchFamily="18" charset="0"/>
                          </a:rPr>
                          <m:t>1</m:t>
                        </m:r>
                      </m:sub>
                    </m:sSub>
                    <m:r>
                      <a:rPr lang="en-US" sz="2600" i="1">
                        <a:solidFill>
                          <a:schemeClr val="bg1"/>
                        </a:solidFill>
                        <a:latin typeface="Cambria Math" panose="02040503050406030204" pitchFamily="18" charset="0"/>
                      </a:rPr>
                      <m:t>=</m:t>
                    </m:r>
                    <m:r>
                      <a:rPr lang="en-US" sz="2600" b="0" i="1" smtClean="0">
                        <a:solidFill>
                          <a:schemeClr val="bg1"/>
                        </a:solidFill>
                        <a:latin typeface="Cambria Math" panose="02040503050406030204" pitchFamily="18" charset="0"/>
                      </a:rPr>
                      <m:t>8.9</m:t>
                    </m:r>
                    <m:f>
                      <m:fPr>
                        <m:ctrlPr>
                          <a:rPr lang="en-US" sz="2600" i="1">
                            <a:solidFill>
                              <a:schemeClr val="bg1"/>
                            </a:solidFill>
                            <a:latin typeface="Cambria Math" panose="02040503050406030204" pitchFamily="18" charset="0"/>
                          </a:rPr>
                        </m:ctrlPr>
                      </m:fPr>
                      <m:num>
                        <m:r>
                          <m:rPr>
                            <m:sty m:val="p"/>
                          </m:rPr>
                          <a:rPr lang="en-US" sz="2600">
                            <a:solidFill>
                              <a:schemeClr val="bg1"/>
                            </a:solidFill>
                            <a:latin typeface="Cambria Math" panose="02040503050406030204" pitchFamily="18" charset="0"/>
                          </a:rPr>
                          <m:t>m</m:t>
                        </m:r>
                      </m:num>
                      <m:den>
                        <m:sSup>
                          <m:sSupPr>
                            <m:ctrlPr>
                              <a:rPr lang="en-US" sz="2600" i="1">
                                <a:solidFill>
                                  <a:schemeClr val="bg1"/>
                                </a:solidFill>
                                <a:latin typeface="Cambria Math" panose="02040503050406030204" pitchFamily="18" charset="0"/>
                              </a:rPr>
                            </m:ctrlPr>
                          </m:sSupPr>
                          <m:e>
                            <m:r>
                              <m:rPr>
                                <m:sty m:val="p"/>
                              </m:rPr>
                              <a:rPr lang="en-US" sz="2600">
                                <a:solidFill>
                                  <a:schemeClr val="bg1"/>
                                </a:solidFill>
                                <a:latin typeface="Cambria Math" panose="02040503050406030204" pitchFamily="18" charset="0"/>
                              </a:rPr>
                              <m:t>s</m:t>
                            </m:r>
                          </m:e>
                          <m:sup>
                            <m:r>
                              <a:rPr lang="en-US" sz="2600">
                                <a:solidFill>
                                  <a:schemeClr val="bg1"/>
                                </a:solidFill>
                                <a:latin typeface="Cambria Math" panose="02040503050406030204" pitchFamily="18" charset="0"/>
                              </a:rPr>
                              <m:t>2</m:t>
                            </m:r>
                          </m:sup>
                        </m:sSup>
                      </m:den>
                    </m:f>
                    <m:r>
                      <a:rPr lang="en-US" sz="2600" b="0" i="1" smtClean="0">
                        <a:solidFill>
                          <a:schemeClr val="bg1"/>
                        </a:solidFill>
                        <a:latin typeface="Cambria Math" panose="02040503050406030204" pitchFamily="18" charset="0"/>
                      </a:rPr>
                      <m:t>±9%</m:t>
                    </m:r>
                  </m:oMath>
                </a14:m>
                <a:endParaRPr lang="en-US" sz="2600" dirty="0">
                  <a:solidFill>
                    <a:schemeClr val="bg1"/>
                  </a:solidFill>
                </a:endParaRPr>
              </a:p>
              <a:p>
                <a:pPr marL="969963"/>
                <a:r>
                  <a:rPr lang="en-US" sz="2600" dirty="0">
                    <a:solidFill>
                      <a:schemeClr val="bg1"/>
                    </a:solidFill>
                  </a:rPr>
                  <a:t>Note: if you have a theory value, include both exp &amp; th with a % diff given by </a:t>
                </a:r>
                <a14:m>
                  <m:oMath xmlns:m="http://schemas.openxmlformats.org/officeDocument/2006/math">
                    <m:r>
                      <a:rPr lang="en-US" sz="2600" b="0" i="1" smtClean="0">
                        <a:solidFill>
                          <a:schemeClr val="bg1"/>
                        </a:solidFill>
                        <a:latin typeface="Cambria Math" panose="02040503050406030204" pitchFamily="18" charset="0"/>
                      </a:rPr>
                      <m:t>%</m:t>
                    </m:r>
                    <m:r>
                      <a:rPr lang="en-US" sz="2600" b="0" i="1" smtClean="0">
                        <a:solidFill>
                          <a:schemeClr val="bg1"/>
                        </a:solidFill>
                        <a:latin typeface="Cambria Math" panose="02040503050406030204" pitchFamily="18" charset="0"/>
                      </a:rPr>
                      <m:t>𝑑𝑖𝑓𝑓</m:t>
                    </m:r>
                    <m:r>
                      <a:rPr lang="en-US" sz="2600" b="0" i="1" smtClean="0">
                        <a:solidFill>
                          <a:schemeClr val="bg1"/>
                        </a:solidFill>
                        <a:latin typeface="Cambria Math" panose="02040503050406030204" pitchFamily="18" charset="0"/>
                      </a:rPr>
                      <m:t>=</m:t>
                    </m:r>
                    <m:f>
                      <m:fPr>
                        <m:ctrlPr>
                          <a:rPr lang="en-US" sz="2600" b="0" i="1" smtClean="0">
                            <a:solidFill>
                              <a:schemeClr val="bg1"/>
                            </a:solidFill>
                            <a:latin typeface="Cambria Math" panose="02040503050406030204" pitchFamily="18" charset="0"/>
                          </a:rPr>
                        </m:ctrlPr>
                      </m:fPr>
                      <m:num>
                        <m:r>
                          <a:rPr lang="en-US" sz="2600" b="0" i="1" smtClean="0">
                            <a:solidFill>
                              <a:schemeClr val="bg1"/>
                            </a:solidFill>
                            <a:latin typeface="Cambria Math" panose="02040503050406030204" pitchFamily="18" charset="0"/>
                          </a:rPr>
                          <m:t>𝑒𝑥𝑝</m:t>
                        </m:r>
                        <m:r>
                          <a:rPr lang="en-US" sz="2600" b="0" i="1" smtClean="0">
                            <a:solidFill>
                              <a:schemeClr val="bg1"/>
                            </a:solidFill>
                            <a:latin typeface="Cambria Math" panose="02040503050406030204" pitchFamily="18" charset="0"/>
                          </a:rPr>
                          <m:t>−</m:t>
                        </m:r>
                        <m:r>
                          <a:rPr lang="en-US" sz="2600" b="0" i="1" smtClean="0">
                            <a:solidFill>
                              <a:schemeClr val="bg1"/>
                            </a:solidFill>
                            <a:latin typeface="Cambria Math" panose="02040503050406030204" pitchFamily="18" charset="0"/>
                          </a:rPr>
                          <m:t>𝑡h</m:t>
                        </m:r>
                      </m:num>
                      <m:den>
                        <m:r>
                          <a:rPr lang="en-US" sz="2600" b="0" i="1" smtClean="0">
                            <a:solidFill>
                              <a:schemeClr val="bg1"/>
                            </a:solidFill>
                            <a:latin typeface="Cambria Math" panose="02040503050406030204" pitchFamily="18" charset="0"/>
                          </a:rPr>
                          <m:t>𝑡h</m:t>
                        </m:r>
                      </m:den>
                    </m:f>
                    <m:r>
                      <a:rPr lang="en-US" sz="2600" b="0" i="1" smtClean="0">
                        <a:solidFill>
                          <a:schemeClr val="bg1"/>
                        </a:solidFill>
                        <a:latin typeface="Cambria Math" panose="02040503050406030204" pitchFamily="18" charset="0"/>
                      </a:rPr>
                      <m:t>×100% </m:t>
                    </m:r>
                  </m:oMath>
                </a14:m>
                <a:endParaRPr lang="en-US" sz="2600" dirty="0">
                  <a:solidFill>
                    <a:schemeClr val="bg1"/>
                  </a:solidFill>
                </a:endParaRPr>
              </a:p>
              <a:p>
                <a:pPr marL="0" indent="0">
                  <a:buNone/>
                </a:pPr>
                <a:r>
                  <a:rPr lang="en-US" sz="4000" dirty="0">
                    <a:solidFill>
                      <a:srgbClr val="7030A0"/>
                    </a:solidFill>
                  </a:rPr>
                  <a:t>What force does a zombie exert while running?</a:t>
                </a:r>
              </a:p>
              <a:p>
                <a:pPr marL="969963"/>
                <a:r>
                  <a:rPr lang="en-US" b="0" dirty="0">
                    <a:solidFill>
                      <a:schemeClr val="bg1"/>
                    </a:solidFill>
                  </a:rPr>
                  <a:t> </a:t>
                </a:r>
                <a14:m>
                  <m:oMath xmlns:m="http://schemas.openxmlformats.org/officeDocument/2006/math">
                    <m:r>
                      <a:rPr lang="en-US" i="1">
                        <a:solidFill>
                          <a:schemeClr val="bg1"/>
                        </a:solidFill>
                        <a:latin typeface="Cambria Math" panose="02040503050406030204" pitchFamily="18" charset="0"/>
                      </a:rPr>
                      <m:t>𝐹</m:t>
                    </m:r>
                    <m:r>
                      <a:rPr lang="en-US" i="1">
                        <a:solidFill>
                          <a:schemeClr val="bg1"/>
                        </a:solidFill>
                        <a:latin typeface="Cambria Math" panose="02040503050406030204" pitchFamily="18" charset="0"/>
                      </a:rPr>
                      <m:t>≈940</m:t>
                    </m:r>
                    <m:r>
                      <a:rPr lang="en-US">
                        <a:solidFill>
                          <a:schemeClr val="bg1"/>
                        </a:solidFill>
                        <a:latin typeface="Cambria Math" panose="02040503050406030204" pitchFamily="18" charset="0"/>
                      </a:rPr>
                      <m:t>±</m:t>
                    </m:r>
                    <m:r>
                      <a:rPr lang="en-US" b="0" i="0" smtClean="0">
                        <a:solidFill>
                          <a:schemeClr val="bg1"/>
                        </a:solidFill>
                        <a:latin typeface="Cambria Math" panose="02040503050406030204" pitchFamily="18" charset="0"/>
                      </a:rPr>
                      <m:t>80 </m:t>
                    </m:r>
                    <m:r>
                      <m:rPr>
                        <m:sty m:val="p"/>
                      </m:rPr>
                      <a:rPr lang="en-US" b="0" i="0" smtClean="0">
                        <a:solidFill>
                          <a:schemeClr val="bg1"/>
                        </a:solidFill>
                        <a:latin typeface="Cambria Math" panose="02040503050406030204" pitchFamily="18" charset="0"/>
                      </a:rPr>
                      <m:t>N</m:t>
                    </m:r>
                  </m:oMath>
                </a14:m>
                <a:r>
                  <a:rPr lang="en-US" b="0" dirty="0">
                    <a:solidFill>
                      <a:schemeClr val="bg1"/>
                    </a:solidFill>
                  </a:rPr>
                  <a:t>     or      </a:t>
                </a:r>
                <a14:m>
                  <m:oMath xmlns:m="http://schemas.openxmlformats.org/officeDocument/2006/math">
                    <m:r>
                      <a:rPr lang="en-US" b="0" i="1" smtClean="0">
                        <a:solidFill>
                          <a:schemeClr val="bg1"/>
                        </a:solidFill>
                        <a:latin typeface="Cambria Math" panose="02040503050406030204" pitchFamily="18" charset="0"/>
                      </a:rPr>
                      <m:t>𝐹</m:t>
                    </m:r>
                    <m:r>
                      <a:rPr lang="en-US" b="0" i="1" smtClean="0">
                        <a:solidFill>
                          <a:schemeClr val="bg1"/>
                        </a:solidFill>
                        <a:latin typeface="Cambria Math" panose="02040503050406030204" pitchFamily="18" charset="0"/>
                      </a:rPr>
                      <m:t>≈935 </m:t>
                    </m:r>
                    <m:r>
                      <m:rPr>
                        <m:sty m:val="p"/>
                      </m:rPr>
                      <a:rPr lang="en-US" b="0" i="0" smtClean="0">
                        <a:solidFill>
                          <a:schemeClr val="bg1"/>
                        </a:solidFill>
                        <a:latin typeface="Cambria Math" panose="02040503050406030204" pitchFamily="18" charset="0"/>
                      </a:rPr>
                      <m:t>N</m:t>
                    </m:r>
                    <m:r>
                      <a:rPr lang="en-US" b="0" i="0" smtClean="0">
                        <a:solidFill>
                          <a:schemeClr val="bg1"/>
                        </a:solidFill>
                        <a:latin typeface="Cambria Math" panose="02040503050406030204" pitchFamily="18" charset="0"/>
                      </a:rPr>
                      <m:t>±9%</m:t>
                    </m:r>
                  </m:oMath>
                </a14:m>
                <a:endParaRPr lang="en-US" dirty="0">
                  <a:solidFill>
                    <a:schemeClr val="bg1"/>
                  </a:solidFill>
                </a:endParaRPr>
              </a:p>
              <a:p>
                <a:pPr marL="969963"/>
                <a:r>
                  <a:rPr lang="en-US" i="1" dirty="0">
                    <a:solidFill>
                      <a:schemeClr val="bg1"/>
                    </a:solidFill>
                  </a:rPr>
                  <a:t>Average</a:t>
                </a:r>
                <a:r>
                  <a:rPr lang="en-US" dirty="0">
                    <a:solidFill>
                      <a:schemeClr val="bg1"/>
                    </a:solidFill>
                  </a:rPr>
                  <a:t> horizontal force</a:t>
                </a:r>
              </a:p>
              <a:p>
                <a:pPr marL="969963"/>
                <a:r>
                  <a:rPr lang="en-US" dirty="0">
                    <a:solidFill>
                      <a:schemeClr val="bg1"/>
                    </a:solidFill>
                  </a:rPr>
                  <a:t>Ignores resistive forces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591312" y="929513"/>
                <a:ext cx="10515600" cy="5928487"/>
              </a:xfrm>
              <a:blipFill>
                <a:blip r:embed="rId3"/>
                <a:stretch>
                  <a:fillRect l="-2029" t="-2878"/>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B0BF0C2C-5718-43CF-A507-CFE29FEACA51}" type="slidenum">
              <a:rPr lang="en-US" smtClean="0"/>
              <a:t>12</a:t>
            </a:fld>
            <a:endParaRPr lang="en-US"/>
          </a:p>
        </p:txBody>
      </p:sp>
      <p:sp>
        <p:nvSpPr>
          <p:cNvPr id="5" name="12-Point Star 4"/>
          <p:cNvSpPr/>
          <p:nvPr/>
        </p:nvSpPr>
        <p:spPr>
          <a:xfrm>
            <a:off x="7061200" y="1465384"/>
            <a:ext cx="4351216" cy="3868616"/>
          </a:xfrm>
          <a:prstGeom prst="star12">
            <a:avLst>
              <a:gd name="adj" fmla="val 3800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7958667" y="2255076"/>
            <a:ext cx="3022599" cy="2246769"/>
          </a:xfrm>
          <a:prstGeom prst="rect">
            <a:avLst/>
          </a:prstGeom>
          <a:noFill/>
        </p:spPr>
        <p:txBody>
          <a:bodyPr wrap="square" rtlCol="0">
            <a:spAutoFit/>
          </a:bodyPr>
          <a:lstStyle/>
          <a:p>
            <a:r>
              <a:rPr lang="en-US" sz="2000" dirty="0">
                <a:solidFill>
                  <a:srgbClr val="C00000"/>
                </a:solidFill>
              </a:rPr>
              <a:t>A photo or figure helps explain the questions asked.</a:t>
            </a:r>
          </a:p>
          <a:p>
            <a:endParaRPr lang="en-US" sz="2000" dirty="0">
              <a:solidFill>
                <a:srgbClr val="C00000"/>
              </a:solidFill>
            </a:endParaRPr>
          </a:p>
          <a:p>
            <a:r>
              <a:rPr lang="en-US" sz="2000" dirty="0">
                <a:solidFill>
                  <a:srgbClr val="C00000"/>
                </a:solidFill>
              </a:rPr>
              <a:t>Tip: always include a ruler or scale bar to help the audience understand.</a:t>
            </a:r>
          </a:p>
        </p:txBody>
      </p:sp>
    </p:spTree>
    <p:custDataLst>
      <p:tags r:id="rId1"/>
    </p:custDataLst>
    <p:extLst>
      <p:ext uri="{BB962C8B-B14F-4D97-AF65-F5344CB8AC3E}">
        <p14:creationId xmlns:p14="http://schemas.microsoft.com/office/powerpoint/2010/main" val="1772476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US" b="1" dirty="0"/>
              <a:t>Procedure</a:t>
            </a:r>
          </a:p>
        </p:txBody>
      </p:sp>
      <p:sp>
        <p:nvSpPr>
          <p:cNvPr id="3" name="Content Placeholder 2"/>
          <p:cNvSpPr>
            <a:spLocks noGrp="1"/>
          </p:cNvSpPr>
          <p:nvPr>
            <p:ph idx="1"/>
          </p:nvPr>
        </p:nvSpPr>
        <p:spPr>
          <a:xfrm>
            <a:off x="186559" y="1406908"/>
            <a:ext cx="10515600" cy="5313931"/>
          </a:xfrm>
        </p:spPr>
        <p:txBody>
          <a:bodyPr>
            <a:normAutofit/>
          </a:bodyPr>
          <a:lstStyle/>
          <a:p>
            <a:r>
              <a:rPr lang="en-US" dirty="0"/>
              <a:t>Show a picture instead of this bulleted list</a:t>
            </a:r>
          </a:p>
          <a:p>
            <a:r>
              <a:rPr lang="en-US" dirty="0"/>
              <a:t>Perhaps show a video as well</a:t>
            </a:r>
          </a:p>
          <a:p>
            <a:pPr lvl="1"/>
            <a:r>
              <a:rPr lang="en-US" dirty="0"/>
              <a:t>Make sure the video will work</a:t>
            </a:r>
          </a:p>
          <a:p>
            <a:pPr lvl="1"/>
            <a:r>
              <a:rPr lang="en-US" dirty="0"/>
              <a:t>Have at least two different ways to show the vid</a:t>
            </a:r>
          </a:p>
          <a:p>
            <a:pPr lvl="2"/>
            <a:r>
              <a:rPr lang="en-US" dirty="0"/>
              <a:t>On flash drive</a:t>
            </a:r>
          </a:p>
          <a:p>
            <a:pPr lvl="2"/>
            <a:r>
              <a:rPr lang="en-US" dirty="0"/>
              <a:t>On cloud</a:t>
            </a:r>
          </a:p>
          <a:p>
            <a:pPr lvl="2"/>
            <a:r>
              <a:rPr lang="en-US" dirty="0"/>
              <a:t>Embedded in slide show (I rarely trust this)</a:t>
            </a:r>
          </a:p>
          <a:p>
            <a:pPr lvl="2"/>
            <a:r>
              <a:rPr lang="en-US" dirty="0"/>
              <a:t>On </a:t>
            </a:r>
            <a:r>
              <a:rPr lang="en-US" dirty="0" err="1"/>
              <a:t>youtube</a:t>
            </a:r>
            <a:endParaRPr lang="en-US" dirty="0"/>
          </a:p>
          <a:p>
            <a:pPr lvl="2"/>
            <a:endParaRPr lang="en-US" dirty="0"/>
          </a:p>
          <a:p>
            <a:pPr marL="0" indent="0">
              <a:buNone/>
            </a:pPr>
            <a:r>
              <a:rPr lang="en-US" dirty="0">
                <a:solidFill>
                  <a:schemeClr val="bg1"/>
                </a:solidFill>
              </a:rPr>
              <a:t>The idea here is to explain what is going on </a:t>
            </a:r>
          </a:p>
          <a:p>
            <a:pPr marL="0" indent="0">
              <a:buNone/>
            </a:pPr>
            <a:r>
              <a:rPr lang="en-US" dirty="0">
                <a:solidFill>
                  <a:schemeClr val="bg1"/>
                </a:solidFill>
              </a:rPr>
              <a:t>in the pictures/videos without subjecting </a:t>
            </a:r>
          </a:p>
          <a:p>
            <a:pPr marL="0" indent="0">
              <a:buNone/>
            </a:pPr>
            <a:r>
              <a:rPr lang="en-US" dirty="0">
                <a:solidFill>
                  <a:schemeClr val="bg1"/>
                </a:solidFill>
              </a:rPr>
              <a:t>people to a boring, bulleted list of supplies…</a:t>
            </a:r>
          </a:p>
        </p:txBody>
      </p:sp>
      <p:sp>
        <p:nvSpPr>
          <p:cNvPr id="4" name="Rectangle 3"/>
          <p:cNvSpPr/>
          <p:nvPr/>
        </p:nvSpPr>
        <p:spPr>
          <a:xfrm>
            <a:off x="7147034" y="557048"/>
            <a:ext cx="4645572" cy="53392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Relevant images here</a:t>
            </a:r>
          </a:p>
          <a:p>
            <a:pPr algn="ctr"/>
            <a:endParaRPr lang="en-US" sz="2800" dirty="0"/>
          </a:p>
          <a:p>
            <a:pPr algn="ctr"/>
            <a:r>
              <a:rPr lang="en-US" sz="2800" dirty="0"/>
              <a:t>If not your own,</a:t>
            </a:r>
          </a:p>
          <a:p>
            <a:pPr algn="ctr"/>
            <a:r>
              <a:rPr lang="en-US" sz="2800" dirty="0"/>
              <a:t>cite in 14 </a:t>
            </a:r>
            <a:r>
              <a:rPr lang="en-US" sz="2800" dirty="0" err="1"/>
              <a:t>pnt</a:t>
            </a:r>
            <a:r>
              <a:rPr lang="en-US" sz="2800" dirty="0"/>
              <a:t> font!</a:t>
            </a:r>
          </a:p>
        </p:txBody>
      </p:sp>
      <p:sp>
        <p:nvSpPr>
          <p:cNvPr id="5" name="Slide Number Placeholder 4"/>
          <p:cNvSpPr>
            <a:spLocks noGrp="1"/>
          </p:cNvSpPr>
          <p:nvPr>
            <p:ph type="sldNum" sz="quarter" idx="12"/>
          </p:nvPr>
        </p:nvSpPr>
        <p:spPr/>
        <p:txBody>
          <a:bodyPr/>
          <a:lstStyle/>
          <a:p>
            <a:fld id="{B0BF0C2C-5718-43CF-A507-CFE29FEACA51}" type="slidenum">
              <a:rPr lang="en-US" smtClean="0"/>
              <a:t>13</a:t>
            </a:fld>
            <a:endParaRPr lang="en-US"/>
          </a:p>
        </p:txBody>
      </p:sp>
    </p:spTree>
    <p:custDataLst>
      <p:tags r:id="rId1"/>
    </p:custDataLst>
    <p:extLst>
      <p:ext uri="{BB962C8B-B14F-4D97-AF65-F5344CB8AC3E}">
        <p14:creationId xmlns:p14="http://schemas.microsoft.com/office/powerpoint/2010/main" val="217234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US" b="1" dirty="0"/>
              <a:t>Procedure</a:t>
            </a:r>
          </a:p>
        </p:txBody>
      </p:sp>
      <p:sp>
        <p:nvSpPr>
          <p:cNvPr id="3" name="Content Placeholder 2"/>
          <p:cNvSpPr>
            <a:spLocks noGrp="1"/>
          </p:cNvSpPr>
          <p:nvPr>
            <p:ph idx="1"/>
          </p:nvPr>
        </p:nvSpPr>
        <p:spPr>
          <a:xfrm>
            <a:off x="186559" y="1406908"/>
            <a:ext cx="10515600" cy="5313931"/>
          </a:xfrm>
        </p:spPr>
        <p:txBody>
          <a:bodyPr>
            <a:normAutofit/>
          </a:bodyPr>
          <a:lstStyle/>
          <a:p>
            <a:r>
              <a:rPr lang="en-US" dirty="0"/>
              <a:t>Show a picture instead of this bulleted list</a:t>
            </a:r>
          </a:p>
          <a:p>
            <a:r>
              <a:rPr lang="en-US" dirty="0"/>
              <a:t>Perhaps show a video as well</a:t>
            </a:r>
          </a:p>
          <a:p>
            <a:pPr lvl="1"/>
            <a:r>
              <a:rPr lang="en-US" dirty="0"/>
              <a:t>Make sure the video will work</a:t>
            </a:r>
          </a:p>
          <a:p>
            <a:pPr lvl="1"/>
            <a:r>
              <a:rPr lang="en-US" dirty="0"/>
              <a:t>Have at least two different ways to show the vid</a:t>
            </a:r>
          </a:p>
          <a:p>
            <a:pPr lvl="2"/>
            <a:r>
              <a:rPr lang="en-US" dirty="0"/>
              <a:t>On flash drive</a:t>
            </a:r>
          </a:p>
          <a:p>
            <a:pPr lvl="2"/>
            <a:r>
              <a:rPr lang="en-US" dirty="0"/>
              <a:t>On cloud</a:t>
            </a:r>
          </a:p>
          <a:p>
            <a:pPr lvl="2"/>
            <a:r>
              <a:rPr lang="en-US" dirty="0"/>
              <a:t>Embedded in slide show (I rarely trust this)</a:t>
            </a:r>
          </a:p>
          <a:p>
            <a:pPr lvl="2"/>
            <a:r>
              <a:rPr lang="en-US" dirty="0"/>
              <a:t>On </a:t>
            </a:r>
            <a:r>
              <a:rPr lang="en-US" dirty="0" err="1"/>
              <a:t>youtube</a:t>
            </a:r>
            <a:endParaRPr lang="en-US" dirty="0"/>
          </a:p>
          <a:p>
            <a:pPr lvl="2"/>
            <a:endParaRPr lang="en-US" dirty="0"/>
          </a:p>
          <a:p>
            <a:pPr marL="0" indent="0">
              <a:buNone/>
            </a:pPr>
            <a:r>
              <a:rPr lang="en-US" dirty="0">
                <a:solidFill>
                  <a:srgbClr val="FF0000"/>
                </a:solidFill>
              </a:rPr>
              <a:t>The idea here is to explain what is going on </a:t>
            </a:r>
          </a:p>
          <a:p>
            <a:pPr marL="0" indent="0">
              <a:buNone/>
            </a:pPr>
            <a:r>
              <a:rPr lang="en-US" dirty="0">
                <a:solidFill>
                  <a:srgbClr val="FF0000"/>
                </a:solidFill>
              </a:rPr>
              <a:t>in the pictures/videos without subjecting </a:t>
            </a:r>
          </a:p>
          <a:p>
            <a:pPr marL="0" indent="0">
              <a:buNone/>
            </a:pPr>
            <a:r>
              <a:rPr lang="en-US" dirty="0">
                <a:solidFill>
                  <a:srgbClr val="FF0000"/>
                </a:solidFill>
              </a:rPr>
              <a:t>people to a boring, bulleted list of supplies…</a:t>
            </a:r>
          </a:p>
        </p:txBody>
      </p:sp>
      <p:sp>
        <p:nvSpPr>
          <p:cNvPr id="4" name="Rectangle 3"/>
          <p:cNvSpPr/>
          <p:nvPr/>
        </p:nvSpPr>
        <p:spPr>
          <a:xfrm>
            <a:off x="7147034" y="557048"/>
            <a:ext cx="4645572" cy="53392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Relevant images here</a:t>
            </a:r>
          </a:p>
          <a:p>
            <a:pPr algn="ctr"/>
            <a:endParaRPr lang="en-US" sz="2800" dirty="0"/>
          </a:p>
          <a:p>
            <a:pPr algn="ctr"/>
            <a:r>
              <a:rPr lang="en-US" sz="2800" dirty="0"/>
              <a:t>If not your own,</a:t>
            </a:r>
          </a:p>
          <a:p>
            <a:pPr algn="ctr"/>
            <a:r>
              <a:rPr lang="en-US" sz="2800" dirty="0"/>
              <a:t>cite in 14 </a:t>
            </a:r>
            <a:r>
              <a:rPr lang="en-US" sz="2800" dirty="0" err="1"/>
              <a:t>pnt</a:t>
            </a:r>
            <a:r>
              <a:rPr lang="en-US" sz="2800" dirty="0"/>
              <a:t> font!</a:t>
            </a:r>
          </a:p>
        </p:txBody>
      </p:sp>
      <p:sp>
        <p:nvSpPr>
          <p:cNvPr id="5" name="Slide Number Placeholder 4"/>
          <p:cNvSpPr>
            <a:spLocks noGrp="1"/>
          </p:cNvSpPr>
          <p:nvPr>
            <p:ph type="sldNum" sz="quarter" idx="12"/>
          </p:nvPr>
        </p:nvSpPr>
        <p:spPr/>
        <p:txBody>
          <a:bodyPr/>
          <a:lstStyle/>
          <a:p>
            <a:fld id="{B0BF0C2C-5718-43CF-A507-CFE29FEACA51}" type="slidenum">
              <a:rPr lang="en-US" smtClean="0"/>
              <a:t>14</a:t>
            </a:fld>
            <a:endParaRPr lang="en-US"/>
          </a:p>
        </p:txBody>
      </p:sp>
    </p:spTree>
    <p:custDataLst>
      <p:tags r:id="rId1"/>
    </p:custDataLst>
    <p:extLst>
      <p:ext uri="{BB962C8B-B14F-4D97-AF65-F5344CB8AC3E}">
        <p14:creationId xmlns:p14="http://schemas.microsoft.com/office/powerpoint/2010/main" val="19279693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US" b="1" dirty="0"/>
              <a:t>Theory</a:t>
            </a:r>
          </a:p>
        </p:txBody>
      </p:sp>
      <p:sp>
        <p:nvSpPr>
          <p:cNvPr id="3" name="Content Placeholder 2"/>
          <p:cNvSpPr>
            <a:spLocks noGrp="1"/>
          </p:cNvSpPr>
          <p:nvPr>
            <p:ph idx="1"/>
          </p:nvPr>
        </p:nvSpPr>
        <p:spPr>
          <a:xfrm>
            <a:off x="470338" y="1736888"/>
            <a:ext cx="10515600" cy="4351338"/>
          </a:xfrm>
        </p:spPr>
        <p:txBody>
          <a:bodyPr/>
          <a:lstStyle/>
          <a:p>
            <a:endParaRPr lang="en-US" dirty="0"/>
          </a:p>
          <a:p>
            <a:pPr marL="0" indent="0">
              <a:buNone/>
            </a:pPr>
            <a:endParaRPr lang="en-US" dirty="0"/>
          </a:p>
        </p:txBody>
      </p:sp>
      <p:sp>
        <p:nvSpPr>
          <p:cNvPr id="4" name="Rectangle 3"/>
          <p:cNvSpPr/>
          <p:nvPr/>
        </p:nvSpPr>
        <p:spPr>
          <a:xfrm>
            <a:off x="7147034" y="557048"/>
            <a:ext cx="4645572" cy="563956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t>Relevant images here</a:t>
            </a:r>
          </a:p>
          <a:p>
            <a:pPr algn="ctr"/>
            <a:endParaRPr lang="en-US" dirty="0"/>
          </a:p>
          <a:p>
            <a:r>
              <a:rPr lang="en-US" dirty="0"/>
              <a:t>Note: a simple block diagram is often useful here.  A block diagram next to a photo is powerful.  The photo shows the real life image while the simplified diagram shows the parts of the real life image that are actually used in the physical model we care about.</a:t>
            </a:r>
          </a:p>
          <a:p>
            <a:endParaRPr lang="en-US" dirty="0"/>
          </a:p>
          <a:p>
            <a:r>
              <a:rPr lang="en-US" dirty="0"/>
              <a:t>The idea is to have your block diagram show a simplified model of your complicated looking apparatus pictures.</a:t>
            </a:r>
          </a:p>
          <a:p>
            <a:endParaRPr lang="en-US" dirty="0"/>
          </a:p>
          <a:p>
            <a:r>
              <a:rPr lang="en-US" dirty="0"/>
              <a:t>Note: you are expected to learn how to make your own diagrams.  Here is a training vid:</a:t>
            </a:r>
          </a:p>
          <a:p>
            <a:r>
              <a:rPr lang="en-US" dirty="0">
                <a:hlinkClick r:id="rId3"/>
              </a:rPr>
              <a:t>https://www.youtube.com/watch?v=1WeU8IuCNuQ&amp;list=PL4Sl1ZPMcTDVt4a2PadxWx9d3EWoBZV3n&amp;index=7</a:t>
            </a:r>
            <a:endParaRPr lang="en-US" dirty="0"/>
          </a:p>
          <a:p>
            <a:pPr algn="ctr"/>
            <a:endParaRPr lang="en-US" dirty="0"/>
          </a:p>
        </p:txBody>
      </p:sp>
      <p:sp>
        <p:nvSpPr>
          <p:cNvPr id="5" name="Slide Number Placeholder 4"/>
          <p:cNvSpPr>
            <a:spLocks noGrp="1"/>
          </p:cNvSpPr>
          <p:nvPr>
            <p:ph type="sldNum" sz="quarter" idx="12"/>
          </p:nvPr>
        </p:nvSpPr>
        <p:spPr/>
        <p:txBody>
          <a:bodyPr/>
          <a:lstStyle/>
          <a:p>
            <a:fld id="{B0BF0C2C-5718-43CF-A507-CFE29FEACA51}" type="slidenum">
              <a:rPr lang="en-US" smtClean="0"/>
              <a:t>15</a:t>
            </a:fld>
            <a:endParaRPr lang="en-US"/>
          </a:p>
        </p:txBody>
      </p:sp>
    </p:spTree>
    <p:custDataLst>
      <p:tags r:id="rId1"/>
    </p:custDataLst>
    <p:extLst>
      <p:ext uri="{BB962C8B-B14F-4D97-AF65-F5344CB8AC3E}">
        <p14:creationId xmlns:p14="http://schemas.microsoft.com/office/powerpoint/2010/main" val="10949740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US" b="1" dirty="0"/>
              <a:t>Theory</a:t>
            </a:r>
          </a:p>
        </p:txBody>
      </p:sp>
      <p:sp>
        <p:nvSpPr>
          <p:cNvPr id="4" name="Rectangle 3"/>
          <p:cNvSpPr/>
          <p:nvPr/>
        </p:nvSpPr>
        <p:spPr>
          <a:xfrm>
            <a:off x="7147034" y="557048"/>
            <a:ext cx="4645572" cy="5595177"/>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dirty="0"/>
              <a:t>Your block diagram should use identical variables to those mentioned in the theory.  </a:t>
            </a:r>
          </a:p>
          <a:p>
            <a:endParaRPr lang="en-US" dirty="0"/>
          </a:p>
          <a:p>
            <a:r>
              <a:rPr lang="en-US" dirty="0"/>
              <a:t>You could have them animate in at the same time…</a:t>
            </a:r>
          </a:p>
          <a:p>
            <a:endParaRPr lang="en-US" dirty="0"/>
          </a:p>
          <a:p>
            <a:r>
              <a:rPr lang="en-US" dirty="0"/>
              <a:t>They could also be color coded.</a:t>
            </a:r>
          </a:p>
          <a:p>
            <a:endParaRPr lang="en-US" dirty="0"/>
          </a:p>
          <a:p>
            <a:r>
              <a:rPr lang="en-US" dirty="0"/>
              <a:t>When color-coding, use colors with high contrast.  Avoid things like yellow on white or dark blue on black.</a:t>
            </a:r>
          </a:p>
          <a:p>
            <a:endParaRPr lang="en-US" dirty="0"/>
          </a:p>
          <a:p>
            <a:r>
              <a:rPr lang="en-US" dirty="0"/>
              <a:t>When speaking, refer to things by color but also by name (in case any students are color blind).</a:t>
            </a:r>
          </a:p>
          <a:p>
            <a:endParaRPr lang="en-US" dirty="0"/>
          </a:p>
          <a:p>
            <a:r>
              <a:rPr lang="en-US" dirty="0"/>
              <a:t>Training vid on how to use the equation editor: </a:t>
            </a:r>
            <a:r>
              <a:rPr lang="en-US" dirty="0">
                <a:hlinkClick r:id="rId3"/>
              </a:rPr>
              <a:t>https://www.youtube.com/watch?v=DR_Dp9i65Y8&amp;list=PL4Sl1ZPMcTDVt4a2PadxWx9d3EWoBZV3n&amp;index=6</a:t>
            </a:r>
            <a:r>
              <a:rPr lang="en-US" dirty="0"/>
              <a:t> </a:t>
            </a:r>
          </a:p>
        </p:txBody>
      </p:sp>
      <p:sp>
        <p:nvSpPr>
          <p:cNvPr id="5" name="Slide Number Placeholder 4"/>
          <p:cNvSpPr>
            <a:spLocks noGrp="1"/>
          </p:cNvSpPr>
          <p:nvPr>
            <p:ph type="sldNum" sz="quarter" idx="12"/>
          </p:nvPr>
        </p:nvSpPr>
        <p:spPr/>
        <p:txBody>
          <a:bodyPr/>
          <a:lstStyle/>
          <a:p>
            <a:fld id="{B0BF0C2C-5718-43CF-A507-CFE29FEACA51}" type="slidenum">
              <a:rPr lang="en-US" smtClean="0"/>
              <a:t>16</a:t>
            </a:fld>
            <a:endParaRPr lang="en-US"/>
          </a:p>
        </p:txBody>
      </p:sp>
      <mc:AlternateContent xmlns:mc="http://schemas.openxmlformats.org/markup-compatibility/2006" xmlns:a14="http://schemas.microsoft.com/office/drawing/2010/main">
        <mc:Choice Requires="a14">
          <p:sp>
            <p:nvSpPr>
              <p:cNvPr id="7" name="Content Placeholder 2"/>
              <p:cNvSpPr>
                <a:spLocks noGrp="1"/>
              </p:cNvSpPr>
              <p:nvPr>
                <p:ph idx="1"/>
              </p:nvPr>
            </p:nvSpPr>
            <p:spPr>
              <a:xfrm>
                <a:off x="470338" y="1736888"/>
                <a:ext cx="6676696" cy="4351338"/>
              </a:xfrm>
            </p:spPr>
            <p:txBody>
              <a:bodyPr/>
              <a:lstStyle/>
              <a:p>
                <a:r>
                  <a:rPr lang="en-US" dirty="0"/>
                  <a:t>If constant acceleration</a:t>
                </a:r>
              </a:p>
              <a:p>
                <a:pPr marL="0" indent="0" algn="ctr">
                  <a:buNone/>
                </a:pPr>
                <a:r>
                  <a:rPr lang="en-US" b="0" dirty="0"/>
                  <a:t>    </a:t>
                </a:r>
                <a14:m>
                  <m:oMath xmlns:m="http://schemas.openxmlformats.org/officeDocument/2006/math">
                    <m:r>
                      <a:rPr lang="en-US" b="0" i="1" smtClean="0">
                        <a:latin typeface="Cambria Math" panose="02040503050406030204" pitchFamily="18" charset="0"/>
                      </a:rPr>
                      <m:t>𝑥</m:t>
                    </m:r>
                    <m:d>
                      <m:dPr>
                        <m:ctrlPr>
                          <a:rPr lang="en-US" b="0" i="1" smtClean="0">
                            <a:latin typeface="Cambria Math" panose="02040503050406030204" pitchFamily="18" charset="0"/>
                          </a:rPr>
                        </m:ctrlPr>
                      </m:dPr>
                      <m:e>
                        <m:r>
                          <a:rPr lang="en-US" b="0" i="1" smtClean="0">
                            <a:latin typeface="Cambria Math" panose="02040503050406030204" pitchFamily="18" charset="0"/>
                          </a:rPr>
                          <m:t>𝑡</m:t>
                        </m:r>
                      </m:e>
                    </m:d>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𝑖</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𝑣</m:t>
                        </m:r>
                      </m:e>
                      <m:sub>
                        <m:r>
                          <a:rPr lang="en-US" b="0" i="1" smtClean="0">
                            <a:latin typeface="Cambria Math" panose="02040503050406030204" pitchFamily="18" charset="0"/>
                          </a:rPr>
                          <m:t>𝑖</m:t>
                        </m:r>
                      </m:sub>
                    </m:sSub>
                    <m:r>
                      <a:rPr lang="en-US" b="0" i="1" smtClean="0">
                        <a:latin typeface="Cambria Math" panose="02040503050406030204" pitchFamily="18" charset="0"/>
                      </a:rPr>
                      <m:t>𝑡</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rPr>
                      <m:t>𝑎</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𝑡</m:t>
                        </m:r>
                      </m:e>
                      <m:sup>
                        <m:r>
                          <a:rPr lang="en-US" b="0" i="1" smtClean="0">
                            <a:latin typeface="Cambria Math" panose="02040503050406030204" pitchFamily="18" charset="0"/>
                          </a:rPr>
                          <m:t>2</m:t>
                        </m:r>
                      </m:sup>
                    </m:sSup>
                  </m:oMath>
                </a14:m>
                <a:endParaRPr lang="en-US" dirty="0"/>
              </a:p>
              <a:p>
                <a:pPr marL="0" indent="0" algn="ctr">
                  <a:buNone/>
                </a:pPr>
                <a:endParaRPr lang="en-US" dirty="0"/>
              </a:p>
              <a:p>
                <a:pPr marL="0" indent="0" algn="ctr">
                  <a:buNone/>
                </a:pPr>
                <a:r>
                  <a:rPr lang="en-US" b="0" dirty="0"/>
                  <a:t>    </a:t>
                </a:r>
                <a14:m>
                  <m:oMath xmlns:m="http://schemas.openxmlformats.org/officeDocument/2006/math">
                    <m:r>
                      <a:rPr lang="en-US" b="0" i="1" smtClean="0">
                        <a:latin typeface="Cambria Math" panose="02040503050406030204" pitchFamily="18" charset="0"/>
                      </a:rPr>
                      <m:t>𝑣</m:t>
                    </m:r>
                    <m:d>
                      <m:dPr>
                        <m:ctrlPr>
                          <a:rPr lang="en-US" b="0" i="1" smtClean="0">
                            <a:latin typeface="Cambria Math" panose="02040503050406030204" pitchFamily="18" charset="0"/>
                          </a:rPr>
                        </m:ctrlPr>
                      </m:dPr>
                      <m:e>
                        <m:r>
                          <a:rPr lang="en-US" b="0" i="1" smtClean="0">
                            <a:latin typeface="Cambria Math" panose="02040503050406030204" pitchFamily="18" charset="0"/>
                          </a:rPr>
                          <m:t>𝑡</m:t>
                        </m:r>
                      </m:e>
                    </m:d>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𝑣</m:t>
                        </m:r>
                      </m:e>
                      <m:sub>
                        <m:r>
                          <a:rPr lang="en-US" b="0" i="1" smtClean="0">
                            <a:latin typeface="Cambria Math" panose="02040503050406030204" pitchFamily="18" charset="0"/>
                          </a:rPr>
                          <m:t>𝑖</m:t>
                        </m:r>
                      </m:sub>
                    </m:sSub>
                    <m:r>
                      <a:rPr lang="en-US" b="0" i="1" smtClean="0">
                        <a:latin typeface="Cambria Math" panose="02040503050406030204" pitchFamily="18" charset="0"/>
                      </a:rPr>
                      <m:t>+</m:t>
                    </m:r>
                    <m:r>
                      <a:rPr lang="en-US" b="0" i="1" smtClean="0">
                        <a:latin typeface="Cambria Math" panose="02040503050406030204" pitchFamily="18" charset="0"/>
                      </a:rPr>
                      <m:t>𝑎𝑡</m:t>
                    </m:r>
                  </m:oMath>
                </a14:m>
                <a:endParaRPr lang="en-US" dirty="0"/>
              </a:p>
              <a:p>
                <a:endParaRPr lang="en-US" dirty="0"/>
              </a:p>
              <a:p>
                <a:pPr marL="0" indent="0">
                  <a:buNone/>
                </a:pPr>
                <a:endParaRPr lang="en-US" dirty="0"/>
              </a:p>
            </p:txBody>
          </p:sp>
        </mc:Choice>
        <mc:Fallback xmlns="">
          <p:sp>
            <p:nvSpPr>
              <p:cNvPr id="7" name="Content Placeholder 2"/>
              <p:cNvSpPr>
                <a:spLocks noGrp="1" noRot="1" noChangeAspect="1" noMove="1" noResize="1" noEditPoints="1" noAdjustHandles="1" noChangeArrowheads="1" noChangeShapeType="1" noTextEdit="1"/>
              </p:cNvSpPr>
              <p:nvPr>
                <p:ph idx="1"/>
              </p:nvPr>
            </p:nvSpPr>
            <p:spPr>
              <a:xfrm>
                <a:off x="470338" y="1736888"/>
                <a:ext cx="6676696" cy="4351338"/>
              </a:xfrm>
              <a:blipFill>
                <a:blip r:embed="rId4"/>
                <a:stretch>
                  <a:fillRect l="-1644" t="-2381"/>
                </a:stretch>
              </a:blipFill>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9124503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US" b="1" dirty="0"/>
              <a:t>Theory</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70338" y="1736888"/>
                <a:ext cx="6676696" cy="4351338"/>
              </a:xfrm>
            </p:spPr>
            <p:txBody>
              <a:bodyPr/>
              <a:lstStyle/>
              <a:p>
                <a:r>
                  <a:rPr lang="en-US" dirty="0"/>
                  <a:t>If constant acceleration</a:t>
                </a:r>
              </a:p>
              <a:p>
                <a:pPr marL="0" indent="0" algn="ctr">
                  <a:buNone/>
                </a:pPr>
                <a:r>
                  <a:rPr lang="en-US" b="0" dirty="0"/>
                  <a:t>    </a:t>
                </a:r>
                <a14:m>
                  <m:oMath xmlns:m="http://schemas.openxmlformats.org/officeDocument/2006/math">
                    <m:r>
                      <a:rPr lang="en-US" b="0" i="1" smtClean="0">
                        <a:latin typeface="Cambria Math" panose="02040503050406030204" pitchFamily="18" charset="0"/>
                      </a:rPr>
                      <m:t>𝑥</m:t>
                    </m:r>
                    <m:d>
                      <m:dPr>
                        <m:ctrlPr>
                          <a:rPr lang="en-US" b="0" i="1" smtClean="0">
                            <a:latin typeface="Cambria Math" panose="02040503050406030204" pitchFamily="18" charset="0"/>
                          </a:rPr>
                        </m:ctrlPr>
                      </m:dPr>
                      <m:e>
                        <m:r>
                          <a:rPr lang="en-US" b="0" i="1" smtClean="0">
                            <a:latin typeface="Cambria Math" panose="02040503050406030204" pitchFamily="18" charset="0"/>
                          </a:rPr>
                          <m:t>𝑡</m:t>
                        </m:r>
                      </m:e>
                    </m:d>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𝑖</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𝑣</m:t>
                        </m:r>
                      </m:e>
                      <m:sub>
                        <m:r>
                          <a:rPr lang="en-US" b="0" i="1" smtClean="0">
                            <a:latin typeface="Cambria Math" panose="02040503050406030204" pitchFamily="18" charset="0"/>
                          </a:rPr>
                          <m:t>𝑖</m:t>
                        </m:r>
                      </m:sub>
                    </m:sSub>
                    <m:r>
                      <a:rPr lang="en-US" b="0" i="1" smtClean="0">
                        <a:latin typeface="Cambria Math" panose="02040503050406030204" pitchFamily="18" charset="0"/>
                      </a:rPr>
                      <m:t>𝑡</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rPr>
                      <m:t>𝑎</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𝑡</m:t>
                        </m:r>
                      </m:e>
                      <m:sup>
                        <m:r>
                          <a:rPr lang="en-US" b="0" i="1" smtClean="0">
                            <a:latin typeface="Cambria Math" panose="02040503050406030204" pitchFamily="18" charset="0"/>
                          </a:rPr>
                          <m:t>2</m:t>
                        </m:r>
                      </m:sup>
                    </m:sSup>
                  </m:oMath>
                </a14:m>
                <a:endParaRPr lang="en-US" dirty="0"/>
              </a:p>
              <a:p>
                <a:pPr marL="0" indent="0" algn="ctr">
                  <a:buNone/>
                </a:pPr>
                <a:endParaRPr lang="en-US" dirty="0"/>
              </a:p>
              <a:p>
                <a:pPr marL="0" indent="0" algn="ctr">
                  <a:buNone/>
                </a:pPr>
                <a:r>
                  <a:rPr lang="en-US" b="0" dirty="0"/>
                  <a:t>    </a:t>
                </a:r>
                <a14:m>
                  <m:oMath xmlns:m="http://schemas.openxmlformats.org/officeDocument/2006/math">
                    <m:r>
                      <a:rPr lang="en-US" b="0" i="1" smtClean="0">
                        <a:latin typeface="Cambria Math" panose="02040503050406030204" pitchFamily="18" charset="0"/>
                      </a:rPr>
                      <m:t>𝑣</m:t>
                    </m:r>
                    <m:d>
                      <m:dPr>
                        <m:ctrlPr>
                          <a:rPr lang="en-US" b="0" i="1" smtClean="0">
                            <a:latin typeface="Cambria Math" panose="02040503050406030204" pitchFamily="18" charset="0"/>
                          </a:rPr>
                        </m:ctrlPr>
                      </m:dPr>
                      <m:e>
                        <m:r>
                          <a:rPr lang="en-US" b="0" i="1" smtClean="0">
                            <a:latin typeface="Cambria Math" panose="02040503050406030204" pitchFamily="18" charset="0"/>
                          </a:rPr>
                          <m:t>𝑡</m:t>
                        </m:r>
                      </m:e>
                    </m:d>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𝑣</m:t>
                        </m:r>
                      </m:e>
                      <m:sub>
                        <m:r>
                          <a:rPr lang="en-US" b="0" i="1" smtClean="0">
                            <a:latin typeface="Cambria Math" panose="02040503050406030204" pitchFamily="18" charset="0"/>
                          </a:rPr>
                          <m:t>𝑖</m:t>
                        </m:r>
                      </m:sub>
                    </m:sSub>
                    <m:r>
                      <a:rPr lang="en-US" b="0" i="1" smtClean="0">
                        <a:latin typeface="Cambria Math" panose="02040503050406030204" pitchFamily="18" charset="0"/>
                      </a:rPr>
                      <m:t>+</m:t>
                    </m:r>
                    <m:r>
                      <a:rPr lang="en-US" b="0" i="1" smtClean="0">
                        <a:latin typeface="Cambria Math" panose="02040503050406030204" pitchFamily="18" charset="0"/>
                      </a:rPr>
                      <m:t>𝑎𝑡</m:t>
                    </m:r>
                  </m:oMath>
                </a14:m>
                <a:endParaRPr lang="en-US" dirty="0"/>
              </a:p>
              <a:p>
                <a:r>
                  <a:rPr lang="en-US" dirty="0"/>
                  <a:t>Asymptotic approach to terminal velocity</a:t>
                </a:r>
              </a:p>
              <a:p>
                <a:pPr marL="0" indent="0" algn="ctr">
                  <a:buNone/>
                </a:pPr>
                <a:r>
                  <a:rPr lang="en-US" b="0" dirty="0"/>
                  <a: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𝑣</m:t>
                        </m:r>
                      </m:e>
                      <m:sub>
                        <m:r>
                          <a:rPr lang="en-US" b="0" i="1" smtClean="0">
                            <a:latin typeface="Cambria Math" panose="02040503050406030204" pitchFamily="18" charset="0"/>
                          </a:rPr>
                          <m:t>𝑇</m:t>
                        </m:r>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𝑚𝑔</m:t>
                        </m:r>
                      </m:num>
                      <m:den>
                        <m:r>
                          <a:rPr lang="en-US" b="0" i="1" smtClean="0">
                            <a:latin typeface="Cambria Math" panose="02040503050406030204" pitchFamily="18" charset="0"/>
                          </a:rPr>
                          <m:t>𝑏</m:t>
                        </m:r>
                      </m:den>
                    </m:f>
                  </m:oMath>
                </a14:m>
                <a:endParaRPr lang="en-US" b="0" i="1" dirty="0">
                  <a:latin typeface="Cambria Math" panose="02040503050406030204" pitchFamily="18" charset="0"/>
                </a:endParaRPr>
              </a:p>
              <a:p>
                <a:pPr marL="0" indent="0" algn="ctr">
                  <a:buNone/>
                </a:pPr>
                <a:endParaRPr lang="en-US" b="0" i="1" dirty="0">
                  <a:latin typeface="Cambria Math" panose="02040503050406030204" pitchFamily="18" charset="0"/>
                </a:endParaRPr>
              </a:p>
              <a:p>
                <a:pPr marL="0" indent="0" algn="ctr">
                  <a:buNone/>
                </a:pPr>
                <a:r>
                  <a:rPr lang="en-US" b="0" dirty="0"/>
                  <a:t>    </a:t>
                </a:r>
                <a14:m>
                  <m:oMath xmlns:m="http://schemas.openxmlformats.org/officeDocument/2006/math">
                    <m:r>
                      <a:rPr lang="en-US" b="0" i="1" smtClean="0">
                        <a:latin typeface="Cambria Math" panose="02040503050406030204" pitchFamily="18" charset="0"/>
                      </a:rPr>
                      <m:t>𝑣</m:t>
                    </m:r>
                    <m:d>
                      <m:dPr>
                        <m:ctrlPr>
                          <a:rPr lang="en-US" b="0" i="1" smtClean="0">
                            <a:latin typeface="Cambria Math" panose="02040503050406030204" pitchFamily="18" charset="0"/>
                          </a:rPr>
                        </m:ctrlPr>
                      </m:dPr>
                      <m:e>
                        <m:r>
                          <a:rPr lang="en-US" b="0" i="1" smtClean="0">
                            <a:latin typeface="Cambria Math" panose="02040503050406030204" pitchFamily="18" charset="0"/>
                          </a:rPr>
                          <m:t>𝑡</m:t>
                        </m:r>
                      </m:e>
                    </m:d>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𝑣</m:t>
                        </m:r>
                      </m:e>
                      <m:sub>
                        <m:r>
                          <a:rPr lang="en-US" b="0" i="1" smtClean="0">
                            <a:latin typeface="Cambria Math" panose="02040503050406030204" pitchFamily="18" charset="0"/>
                          </a:rPr>
                          <m:t>𝑇</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1−</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𝑒</m:t>
                            </m:r>
                          </m:e>
                          <m:sup>
                            <m:r>
                              <a:rPr lang="en-US" b="0" i="1" smtClean="0">
                                <a:latin typeface="Cambria Math" panose="02040503050406030204" pitchFamily="18" charset="0"/>
                              </a:rPr>
                              <m:t>−</m:t>
                            </m:r>
                            <m:r>
                              <a:rPr lang="en-US" b="0" i="1" smtClean="0">
                                <a:latin typeface="Cambria Math" panose="02040503050406030204" pitchFamily="18" charset="0"/>
                              </a:rPr>
                              <m:t>𝛼</m:t>
                            </m:r>
                            <m:r>
                              <a:rPr lang="en-US" b="0" i="1" smtClean="0">
                                <a:latin typeface="Cambria Math" panose="02040503050406030204" pitchFamily="18" charset="0"/>
                              </a:rPr>
                              <m:t>𝑡</m:t>
                            </m:r>
                          </m:sup>
                        </m:sSup>
                      </m:e>
                    </m:d>
                  </m:oMath>
                </a14:m>
                <a:endParaRPr lang="en-US" dirty="0"/>
              </a:p>
              <a:p>
                <a:pPr marL="0" indent="0">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70338" y="1736888"/>
                <a:ext cx="6676696" cy="4351338"/>
              </a:xfrm>
              <a:blipFill>
                <a:blip r:embed="rId3"/>
                <a:stretch>
                  <a:fillRect l="-1644" t="-2381"/>
                </a:stretch>
              </a:blipFill>
            </p:spPr>
            <p:txBody>
              <a:bodyPr/>
              <a:lstStyle/>
              <a:p>
                <a:r>
                  <a:rPr lang="en-US">
                    <a:noFill/>
                  </a:rPr>
                  <a:t> </a:t>
                </a:r>
              </a:p>
            </p:txBody>
          </p:sp>
        </mc:Fallback>
      </mc:AlternateContent>
      <p:sp>
        <p:nvSpPr>
          <p:cNvPr id="4" name="Rectangle 3"/>
          <p:cNvSpPr/>
          <p:nvPr/>
        </p:nvSpPr>
        <p:spPr>
          <a:xfrm>
            <a:off x="7147034" y="557048"/>
            <a:ext cx="4645572" cy="53392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Relevant images here</a:t>
            </a:r>
          </a:p>
        </p:txBody>
      </p:sp>
      <p:sp>
        <p:nvSpPr>
          <p:cNvPr id="5" name="Slide Number Placeholder 4"/>
          <p:cNvSpPr>
            <a:spLocks noGrp="1"/>
          </p:cNvSpPr>
          <p:nvPr>
            <p:ph type="sldNum" sz="quarter" idx="12"/>
          </p:nvPr>
        </p:nvSpPr>
        <p:spPr/>
        <p:txBody>
          <a:bodyPr/>
          <a:lstStyle/>
          <a:p>
            <a:fld id="{B0BF0C2C-5718-43CF-A507-CFE29FEACA51}" type="slidenum">
              <a:rPr lang="en-US" smtClean="0"/>
              <a:t>17</a:t>
            </a:fld>
            <a:endParaRPr lang="en-US"/>
          </a:p>
        </p:txBody>
      </p:sp>
    </p:spTree>
    <p:custDataLst>
      <p:tags r:id="rId1"/>
    </p:custDataLst>
    <p:extLst>
      <p:ext uri="{BB962C8B-B14F-4D97-AF65-F5344CB8AC3E}">
        <p14:creationId xmlns:p14="http://schemas.microsoft.com/office/powerpoint/2010/main" val="36652679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theory ideas might be…</a:t>
            </a:r>
          </a:p>
        </p:txBody>
      </p:sp>
      <p:sp>
        <p:nvSpPr>
          <p:cNvPr id="3" name="Content Placeholder 2"/>
          <p:cNvSpPr>
            <a:spLocks noGrp="1"/>
          </p:cNvSpPr>
          <p:nvPr>
            <p:ph idx="1"/>
          </p:nvPr>
        </p:nvSpPr>
        <p:spPr/>
        <p:txBody>
          <a:bodyPr/>
          <a:lstStyle/>
          <a:p>
            <a:r>
              <a:rPr lang="en-US" dirty="0"/>
              <a:t>You could explain the equations used for a pendulum (explain what amplitude period, omega, and phase angle are)</a:t>
            </a:r>
          </a:p>
          <a:p>
            <a:pPr lvl="1"/>
            <a:r>
              <a:rPr lang="en-US" dirty="0"/>
              <a:t>Include a figure so people can see things as well as read the definitions</a:t>
            </a:r>
          </a:p>
          <a:p>
            <a:r>
              <a:rPr lang="en-US" dirty="0"/>
              <a:t>You could explain how forces relate</a:t>
            </a:r>
          </a:p>
          <a:p>
            <a:pPr lvl="1"/>
            <a:r>
              <a:rPr lang="en-US" dirty="0"/>
              <a:t>Include super simple figure of ball bouncing (or what have you)</a:t>
            </a:r>
          </a:p>
          <a:p>
            <a:pPr lvl="1"/>
            <a:r>
              <a:rPr lang="en-US" dirty="0"/>
              <a:t>Include an FBD</a:t>
            </a:r>
          </a:p>
          <a:p>
            <a:pPr lvl="1"/>
            <a:r>
              <a:rPr lang="en-US" dirty="0"/>
              <a:t>Include force equations</a:t>
            </a:r>
          </a:p>
        </p:txBody>
      </p:sp>
      <p:sp>
        <p:nvSpPr>
          <p:cNvPr id="4" name="Slide Number Placeholder 3"/>
          <p:cNvSpPr>
            <a:spLocks noGrp="1"/>
          </p:cNvSpPr>
          <p:nvPr>
            <p:ph type="sldNum" sz="quarter" idx="12"/>
          </p:nvPr>
        </p:nvSpPr>
        <p:spPr/>
        <p:txBody>
          <a:bodyPr/>
          <a:lstStyle/>
          <a:p>
            <a:fld id="{B0BF0C2C-5718-43CF-A507-CFE29FEACA51}" type="slidenum">
              <a:rPr lang="en-US" smtClean="0"/>
              <a:t>18</a:t>
            </a:fld>
            <a:endParaRPr lang="en-US"/>
          </a:p>
        </p:txBody>
      </p:sp>
    </p:spTree>
    <p:extLst>
      <p:ext uri="{BB962C8B-B14F-4D97-AF65-F5344CB8AC3E}">
        <p14:creationId xmlns:p14="http://schemas.microsoft.com/office/powerpoint/2010/main" val="172772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US" b="1" dirty="0"/>
              <a:t>Theory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314890" y="1160816"/>
                <a:ext cx="6552254" cy="5550880"/>
              </a:xfrm>
            </p:spPr>
            <p:txBody>
              <a:bodyPr>
                <a:normAutofit/>
              </a:bodyPr>
              <a:lstStyle/>
              <a:p>
                <a:r>
                  <a:rPr lang="en-US" dirty="0"/>
                  <a:t>If constant acceleration</a:t>
                </a:r>
              </a:p>
              <a:p>
                <a:pPr marL="0" indent="0">
                  <a:lnSpc>
                    <a:spcPct val="200000"/>
                  </a:lnSpc>
                  <a:spcBef>
                    <a:spcPts val="0"/>
                  </a:spcBef>
                  <a:buNone/>
                </a:pPr>
                <a:r>
                  <a:rPr lang="en-US" b="0" dirty="0"/>
                  <a:t>        </a:t>
                </a:r>
                <a14:m>
                  <m:oMath xmlns:m="http://schemas.openxmlformats.org/officeDocument/2006/math">
                    <m:r>
                      <m:rPr>
                        <m:sty m:val="p"/>
                      </m:rPr>
                      <a:rPr lang="en-US" b="0" i="0" smtClean="0">
                        <a:latin typeface="Cambria Math" panose="02040503050406030204" pitchFamily="18" charset="0"/>
                      </a:rPr>
                      <m:t>Σ</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𝐹</m:t>
                        </m:r>
                      </m:e>
                      <m:sub>
                        <m:r>
                          <a:rPr lang="en-US" b="0" i="1" smtClean="0">
                            <a:latin typeface="Cambria Math" panose="02040503050406030204" pitchFamily="18" charset="0"/>
                          </a:rPr>
                          <m:t>𝑥</m:t>
                        </m:r>
                      </m:sub>
                    </m:sSub>
                    <m:r>
                      <a:rPr lang="en-US" b="0" i="1" smtClean="0">
                        <a:latin typeface="Cambria Math" panose="02040503050406030204" pitchFamily="18" charset="0"/>
                      </a:rPr>
                      <m:t>=</m:t>
                    </m:r>
                    <m:r>
                      <a:rPr lang="en-US" b="0" i="1" smtClean="0">
                        <a:latin typeface="Cambria Math" panose="02040503050406030204" pitchFamily="18" charset="0"/>
                      </a:rPr>
                      <m:t>𝑚</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𝑎</m:t>
                        </m:r>
                      </m:e>
                      <m:sub>
                        <m:r>
                          <a:rPr lang="en-US" b="0" i="1" smtClean="0">
                            <a:latin typeface="Cambria Math" panose="02040503050406030204" pitchFamily="18" charset="0"/>
                          </a:rPr>
                          <m:t>𝑥</m:t>
                        </m:r>
                      </m:sub>
                    </m:sSub>
                  </m:oMath>
                </a14:m>
                <a:endParaRPr lang="en-US" dirty="0"/>
              </a:p>
              <a:p>
                <a:pPr marL="0" indent="0">
                  <a:lnSpc>
                    <a:spcPct val="200000"/>
                  </a:lnSpc>
                  <a:spcBef>
                    <a:spcPts val="0"/>
                  </a:spcBef>
                  <a:buNone/>
                </a:pPr>
                <a:r>
                  <a:rPr lang="en-US" dirty="0"/>
                  <a:t> </a:t>
                </a:r>
                <a:r>
                  <a:rPr lang="en-US" b="0" dirty="0"/>
                  <a:t>    </a:t>
                </a:r>
                <a14:m>
                  <m:oMath xmlns:m="http://schemas.openxmlformats.org/officeDocument/2006/math">
                    <m:r>
                      <a:rPr lang="en-US" b="0" i="1" smtClean="0">
                        <a:latin typeface="Cambria Math" panose="02040503050406030204" pitchFamily="18" charset="0"/>
                      </a:rPr>
                      <m:t>𝐹</m:t>
                    </m:r>
                    <m:r>
                      <a:rPr lang="en-US" b="0" i="1" smtClean="0">
                        <a:latin typeface="Cambria Math" panose="02040503050406030204" pitchFamily="18" charset="0"/>
                      </a:rPr>
                      <m:t>−</m:t>
                    </m:r>
                    <m:r>
                      <a:rPr lang="en-US" b="0" i="1" smtClean="0">
                        <a:latin typeface="Cambria Math" panose="02040503050406030204" pitchFamily="18" charset="0"/>
                      </a:rPr>
                      <m:t>𝑅</m:t>
                    </m:r>
                    <m:r>
                      <a:rPr lang="en-US" b="0" i="1" smtClean="0">
                        <a:latin typeface="Cambria Math" panose="02040503050406030204" pitchFamily="18" charset="0"/>
                      </a:rPr>
                      <m:t>=</m:t>
                    </m:r>
                    <m:r>
                      <a:rPr lang="en-US" b="0" i="1" smtClean="0">
                        <a:latin typeface="Cambria Math" panose="02040503050406030204" pitchFamily="18" charset="0"/>
                      </a:rPr>
                      <m:t>𝑚𝑎</m:t>
                    </m:r>
                  </m:oMath>
                </a14:m>
                <a:endParaRPr lang="en-US" b="0" dirty="0"/>
              </a:p>
              <a:p>
                <a:pPr marL="0" indent="0">
                  <a:lnSpc>
                    <a:spcPct val="200000"/>
                  </a:lnSpc>
                  <a:spcBef>
                    <a:spcPts val="0"/>
                  </a:spcBef>
                  <a:buNone/>
                </a:pPr>
                <a:r>
                  <a:rPr lang="en-US" dirty="0"/>
                  <a:t> </a:t>
                </a:r>
              </a:p>
              <a:p>
                <a:pPr marL="0" indent="0">
                  <a:lnSpc>
                    <a:spcPct val="200000"/>
                  </a:lnSpc>
                  <a:spcBef>
                    <a:spcPts val="0"/>
                  </a:spcBef>
                  <a:buNone/>
                </a:pPr>
                <a:r>
                  <a:rPr lang="en-US" b="0" dirty="0"/>
                  <a:t> </a:t>
                </a:r>
              </a:p>
              <a:p>
                <a:pPr marL="0" indent="0">
                  <a:lnSpc>
                    <a:spcPct val="200000"/>
                  </a:lnSpc>
                  <a:spcBef>
                    <a:spcPts val="0"/>
                  </a:spcBef>
                  <a:buNone/>
                </a:pPr>
                <a:r>
                  <a:rPr lang="en-US" b="1" dirty="0">
                    <a:solidFill>
                      <a:srgbClr val="FF0000"/>
                    </a:solidFill>
                  </a:rPr>
                  <a:t>            </a:t>
                </a:r>
              </a:p>
              <a:p>
                <a:pPr marL="0" indent="0">
                  <a:lnSpc>
                    <a:spcPct val="200000"/>
                  </a:lnSpc>
                  <a:spcBef>
                    <a:spcPts val="0"/>
                  </a:spcBef>
                  <a:buNone/>
                </a:pPr>
                <a:r>
                  <a:rPr lang="en-US" dirty="0"/>
                  <a:t> </a:t>
                </a:r>
                <a:endParaRPr lang="en-US" b="1" dirty="0">
                  <a:solidFill>
                    <a:srgbClr val="FF0000"/>
                  </a:solidFill>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314890" y="1160816"/>
                <a:ext cx="6552254" cy="5550880"/>
              </a:xfrm>
              <a:blipFill>
                <a:blip r:embed="rId3"/>
                <a:stretch>
                  <a:fillRect l="-1674" t="-1756"/>
                </a:stretch>
              </a:blipFill>
            </p:spPr>
            <p:txBody>
              <a:bodyPr/>
              <a:lstStyle/>
              <a:p>
                <a:r>
                  <a:rPr lang="en-US">
                    <a:noFill/>
                  </a:rPr>
                  <a:t> </a:t>
                </a:r>
              </a:p>
            </p:txBody>
          </p:sp>
        </mc:Fallback>
      </mc:AlternateContent>
      <p:sp>
        <p:nvSpPr>
          <p:cNvPr id="4" name="Rectangle 3"/>
          <p:cNvSpPr/>
          <p:nvPr/>
        </p:nvSpPr>
        <p:spPr>
          <a:xfrm>
            <a:off x="7147034" y="557048"/>
            <a:ext cx="4645572" cy="53392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If you have force equations, better have a well labeled FBD.</a:t>
            </a:r>
          </a:p>
          <a:p>
            <a:pPr algn="ctr"/>
            <a:endParaRPr lang="en-US" dirty="0"/>
          </a:p>
          <a:p>
            <a:pPr algn="ctr"/>
            <a:r>
              <a:rPr lang="en-US" dirty="0"/>
              <a:t>Tip: use the equation editor on all labels in the FBD to ensure visual consistency between the diagram and the equations.</a:t>
            </a:r>
          </a:p>
        </p:txBody>
      </p:sp>
      <p:sp>
        <p:nvSpPr>
          <p:cNvPr id="5" name="Slide Number Placeholder 4"/>
          <p:cNvSpPr>
            <a:spLocks noGrp="1"/>
          </p:cNvSpPr>
          <p:nvPr>
            <p:ph type="sldNum" sz="quarter" idx="12"/>
          </p:nvPr>
        </p:nvSpPr>
        <p:spPr/>
        <p:txBody>
          <a:bodyPr/>
          <a:lstStyle/>
          <a:p>
            <a:fld id="{B0BF0C2C-5718-43CF-A507-CFE29FEACA51}" type="slidenum">
              <a:rPr lang="en-US" smtClean="0"/>
              <a:t>19</a:t>
            </a:fld>
            <a:endParaRPr lang="en-US"/>
          </a:p>
        </p:txBody>
      </p:sp>
    </p:spTree>
    <p:custDataLst>
      <p:tags r:id="rId1"/>
    </p:custDataLst>
    <p:extLst>
      <p:ext uri="{BB962C8B-B14F-4D97-AF65-F5344CB8AC3E}">
        <p14:creationId xmlns:p14="http://schemas.microsoft.com/office/powerpoint/2010/main" val="1056066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07963"/>
            <a:ext cx="9144000" cy="2699830"/>
          </a:xfrm>
        </p:spPr>
        <p:txBody>
          <a:bodyPr>
            <a:normAutofit/>
          </a:bodyPr>
          <a:lstStyle/>
          <a:p>
            <a:r>
              <a:rPr lang="en-US" b="1" dirty="0"/>
              <a:t>Characterizing the motion of a zombie during an attack</a:t>
            </a:r>
            <a:br>
              <a:rPr lang="en-US" b="1" dirty="0"/>
            </a:br>
            <a:r>
              <a:rPr lang="en-US" sz="1800" dirty="0">
                <a:solidFill>
                  <a:srgbClr val="FF0000"/>
                </a:solidFill>
              </a:rPr>
              <a:t>title should be meaningful but as concise as possible</a:t>
            </a:r>
            <a:endParaRPr lang="en-US" sz="7200" dirty="0">
              <a:solidFill>
                <a:srgbClr val="FF0000"/>
              </a:solidFill>
            </a:endParaRPr>
          </a:p>
        </p:txBody>
      </p:sp>
      <p:sp>
        <p:nvSpPr>
          <p:cNvPr id="3" name="Subtitle 2"/>
          <p:cNvSpPr>
            <a:spLocks noGrp="1"/>
          </p:cNvSpPr>
          <p:nvPr>
            <p:ph type="subTitle" idx="1"/>
          </p:nvPr>
        </p:nvSpPr>
        <p:spPr>
          <a:xfrm>
            <a:off x="832104" y="3163126"/>
            <a:ext cx="10369296" cy="3255962"/>
          </a:xfrm>
        </p:spPr>
        <p:txBody>
          <a:bodyPr>
            <a:normAutofit/>
          </a:bodyPr>
          <a:lstStyle/>
          <a:p>
            <a:r>
              <a:rPr lang="en-US" dirty="0"/>
              <a:t>Queen Zebra X &amp; A. Large Fish</a:t>
            </a:r>
          </a:p>
          <a:p>
            <a:r>
              <a:rPr lang="en-US" dirty="0"/>
              <a:t>2/22/22</a:t>
            </a:r>
          </a:p>
          <a:p>
            <a:endParaRPr lang="en-US" dirty="0"/>
          </a:p>
        </p:txBody>
      </p:sp>
    </p:spTree>
    <p:custDataLst>
      <p:tags r:id="rId1"/>
    </p:custDataLst>
    <p:extLst>
      <p:ext uri="{BB962C8B-B14F-4D97-AF65-F5344CB8AC3E}">
        <p14:creationId xmlns:p14="http://schemas.microsoft.com/office/powerpoint/2010/main" val="36127713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US" b="1" dirty="0"/>
              <a:t>Theory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314890" y="1160816"/>
                <a:ext cx="6552254" cy="5550880"/>
              </a:xfrm>
            </p:spPr>
            <p:txBody>
              <a:bodyPr>
                <a:normAutofit/>
              </a:bodyPr>
              <a:lstStyle/>
              <a:p>
                <a:r>
                  <a:rPr lang="en-US" dirty="0"/>
                  <a:t>If constant acceleration</a:t>
                </a:r>
              </a:p>
              <a:p>
                <a:pPr marL="0" indent="0">
                  <a:lnSpc>
                    <a:spcPct val="200000"/>
                  </a:lnSpc>
                  <a:spcBef>
                    <a:spcPts val="0"/>
                  </a:spcBef>
                  <a:buNone/>
                </a:pPr>
                <a:r>
                  <a:rPr lang="en-US" b="0" dirty="0"/>
                  <a:t>        </a:t>
                </a:r>
                <a14:m>
                  <m:oMath xmlns:m="http://schemas.openxmlformats.org/officeDocument/2006/math">
                    <m:r>
                      <m:rPr>
                        <m:sty m:val="p"/>
                      </m:rPr>
                      <a:rPr lang="en-US" b="0" i="0" smtClean="0">
                        <a:latin typeface="Cambria Math" panose="02040503050406030204" pitchFamily="18" charset="0"/>
                      </a:rPr>
                      <m:t>Σ</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𝐹</m:t>
                        </m:r>
                      </m:e>
                      <m:sub>
                        <m:r>
                          <a:rPr lang="en-US" b="0" i="1" smtClean="0">
                            <a:latin typeface="Cambria Math" panose="02040503050406030204" pitchFamily="18" charset="0"/>
                          </a:rPr>
                          <m:t>𝑥</m:t>
                        </m:r>
                      </m:sub>
                    </m:sSub>
                    <m:r>
                      <a:rPr lang="en-US" b="0" i="1" smtClean="0">
                        <a:latin typeface="Cambria Math" panose="02040503050406030204" pitchFamily="18" charset="0"/>
                      </a:rPr>
                      <m:t>=</m:t>
                    </m:r>
                    <m:r>
                      <a:rPr lang="en-US" b="0" i="1" smtClean="0">
                        <a:latin typeface="Cambria Math" panose="02040503050406030204" pitchFamily="18" charset="0"/>
                      </a:rPr>
                      <m:t>𝑚</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𝑎</m:t>
                        </m:r>
                      </m:e>
                      <m:sub>
                        <m:r>
                          <a:rPr lang="en-US" b="0" i="1" smtClean="0">
                            <a:latin typeface="Cambria Math" panose="02040503050406030204" pitchFamily="18" charset="0"/>
                          </a:rPr>
                          <m:t>𝑥</m:t>
                        </m:r>
                      </m:sub>
                    </m:sSub>
                  </m:oMath>
                </a14:m>
                <a:endParaRPr lang="en-US" dirty="0"/>
              </a:p>
              <a:p>
                <a:pPr marL="0" indent="0">
                  <a:lnSpc>
                    <a:spcPct val="200000"/>
                  </a:lnSpc>
                  <a:spcBef>
                    <a:spcPts val="0"/>
                  </a:spcBef>
                  <a:buNone/>
                </a:pPr>
                <a:r>
                  <a:rPr lang="en-US" dirty="0"/>
                  <a:t> </a:t>
                </a:r>
                <a:r>
                  <a:rPr lang="en-US" b="0" dirty="0"/>
                  <a:t>    </a:t>
                </a:r>
                <a14:m>
                  <m:oMath xmlns:m="http://schemas.openxmlformats.org/officeDocument/2006/math">
                    <m:r>
                      <a:rPr lang="en-US" b="0" i="1" smtClean="0">
                        <a:latin typeface="Cambria Math" panose="02040503050406030204" pitchFamily="18" charset="0"/>
                      </a:rPr>
                      <m:t>𝐹</m:t>
                    </m:r>
                    <m:r>
                      <a:rPr lang="en-US" b="0" i="1" smtClean="0">
                        <a:latin typeface="Cambria Math" panose="02040503050406030204" pitchFamily="18" charset="0"/>
                      </a:rPr>
                      <m:t>−</m:t>
                    </m:r>
                    <m:r>
                      <a:rPr lang="en-US" b="0" i="1" smtClean="0">
                        <a:latin typeface="Cambria Math" panose="02040503050406030204" pitchFamily="18" charset="0"/>
                      </a:rPr>
                      <m:t>𝑅</m:t>
                    </m:r>
                    <m:r>
                      <a:rPr lang="en-US" b="0" i="1" smtClean="0">
                        <a:latin typeface="Cambria Math" panose="02040503050406030204" pitchFamily="18" charset="0"/>
                      </a:rPr>
                      <m:t>=</m:t>
                    </m:r>
                    <m:r>
                      <a:rPr lang="en-US" b="0" i="1" smtClean="0">
                        <a:latin typeface="Cambria Math" panose="02040503050406030204" pitchFamily="18" charset="0"/>
                      </a:rPr>
                      <m:t>𝑚𝑎</m:t>
                    </m:r>
                  </m:oMath>
                </a14:m>
                <a:endParaRPr lang="en-US" b="0" dirty="0"/>
              </a:p>
              <a:p>
                <a:pPr marL="0" indent="0">
                  <a:lnSpc>
                    <a:spcPct val="200000"/>
                  </a:lnSpc>
                  <a:spcBef>
                    <a:spcPts val="0"/>
                  </a:spcBef>
                  <a:buNone/>
                </a:pPr>
                <a:r>
                  <a:rPr lang="en-US" dirty="0"/>
                  <a:t>Ignoring resistive forces (</a:t>
                </a:r>
                <a14:m>
                  <m:oMath xmlns:m="http://schemas.openxmlformats.org/officeDocument/2006/math">
                    <m:r>
                      <a:rPr lang="en-US" b="0" i="1" smtClean="0">
                        <a:latin typeface="Cambria Math" panose="02040503050406030204" pitchFamily="18" charset="0"/>
                      </a:rPr>
                      <m:t>𝑅</m:t>
                    </m:r>
                    <m:r>
                      <a:rPr lang="en-US" b="0" i="1" smtClean="0">
                        <a:latin typeface="Cambria Math" panose="02040503050406030204" pitchFamily="18" charset="0"/>
                      </a:rPr>
                      <m:t>≈0</m:t>
                    </m:r>
                  </m:oMath>
                </a14:m>
                <a:r>
                  <a:rPr lang="en-US" b="0" dirty="0"/>
                  <a:t>)</a:t>
                </a:r>
              </a:p>
              <a:p>
                <a:pPr marL="0" indent="0">
                  <a:lnSpc>
                    <a:spcPct val="200000"/>
                  </a:lnSpc>
                  <a:spcBef>
                    <a:spcPts val="0"/>
                  </a:spcBef>
                  <a:buNone/>
                </a:pPr>
                <a:r>
                  <a:rPr lang="en-US" dirty="0"/>
                  <a:t>             </a:t>
                </a:r>
                <a14:m>
                  <m:oMath xmlns:m="http://schemas.openxmlformats.org/officeDocument/2006/math">
                    <m:r>
                      <a:rPr lang="en-US" i="1">
                        <a:latin typeface="Cambria Math" panose="02040503050406030204" pitchFamily="18" charset="0"/>
                      </a:rPr>
                      <m:t>𝐹</m:t>
                    </m:r>
                    <m:r>
                      <a:rPr lang="en-US" i="1">
                        <a:latin typeface="Cambria Math" panose="02040503050406030204" pitchFamily="18" charset="0"/>
                      </a:rPr>
                      <m:t>=</m:t>
                    </m:r>
                    <m:r>
                      <a:rPr lang="en-US" i="1">
                        <a:latin typeface="Cambria Math" panose="02040503050406030204" pitchFamily="18" charset="0"/>
                      </a:rPr>
                      <m:t>𝑚𝑎</m:t>
                    </m:r>
                  </m:oMath>
                </a14:m>
                <a:endParaRPr lang="en-US" b="0" dirty="0"/>
              </a:p>
              <a:p>
                <a:pPr marL="0" indent="0">
                  <a:lnSpc>
                    <a:spcPct val="200000"/>
                  </a:lnSpc>
                  <a:spcBef>
                    <a:spcPts val="0"/>
                  </a:spcBef>
                  <a:buNone/>
                </a:pPr>
                <a:r>
                  <a:rPr lang="en-US" b="1" dirty="0">
                    <a:solidFill>
                      <a:srgbClr val="FF0000"/>
                    </a:solidFill>
                  </a:rPr>
                  <a:t>            </a:t>
                </a:r>
              </a:p>
              <a:p>
                <a:pPr marL="0" indent="0">
                  <a:lnSpc>
                    <a:spcPct val="200000"/>
                  </a:lnSpc>
                  <a:spcBef>
                    <a:spcPts val="0"/>
                  </a:spcBef>
                  <a:buNone/>
                </a:pPr>
                <a:r>
                  <a:rPr lang="en-US" dirty="0"/>
                  <a:t> </a:t>
                </a:r>
                <a:endParaRPr lang="en-US" b="1" dirty="0">
                  <a:solidFill>
                    <a:srgbClr val="FF0000"/>
                  </a:solidFill>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314890" y="1160816"/>
                <a:ext cx="6552254" cy="5550880"/>
              </a:xfrm>
              <a:blipFill>
                <a:blip r:embed="rId3"/>
                <a:stretch>
                  <a:fillRect l="-1953" t="-1756"/>
                </a:stretch>
              </a:blipFill>
            </p:spPr>
            <p:txBody>
              <a:bodyPr/>
              <a:lstStyle/>
              <a:p>
                <a:r>
                  <a:rPr lang="en-US">
                    <a:noFill/>
                  </a:rPr>
                  <a:t> </a:t>
                </a:r>
              </a:p>
            </p:txBody>
          </p:sp>
        </mc:Fallback>
      </mc:AlternateContent>
      <p:sp>
        <p:nvSpPr>
          <p:cNvPr id="4" name="Rectangle 3"/>
          <p:cNvSpPr/>
          <p:nvPr/>
        </p:nvSpPr>
        <p:spPr>
          <a:xfrm>
            <a:off x="7147034" y="557048"/>
            <a:ext cx="4645572" cy="53392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If you have force equations, better have a well labeled FBD.</a:t>
            </a:r>
          </a:p>
          <a:p>
            <a:pPr algn="ctr"/>
            <a:endParaRPr lang="en-US" dirty="0"/>
          </a:p>
          <a:p>
            <a:pPr algn="ctr"/>
            <a:r>
              <a:rPr lang="en-US" dirty="0"/>
              <a:t>Tip: use the equation editor on all labels in the FBD to ensure visual consistency between the diagram and the equations.</a:t>
            </a:r>
          </a:p>
        </p:txBody>
      </p:sp>
      <p:sp>
        <p:nvSpPr>
          <p:cNvPr id="5" name="Slide Number Placeholder 4"/>
          <p:cNvSpPr>
            <a:spLocks noGrp="1"/>
          </p:cNvSpPr>
          <p:nvPr>
            <p:ph type="sldNum" sz="quarter" idx="12"/>
          </p:nvPr>
        </p:nvSpPr>
        <p:spPr/>
        <p:txBody>
          <a:bodyPr/>
          <a:lstStyle/>
          <a:p>
            <a:fld id="{B0BF0C2C-5718-43CF-A507-CFE29FEACA51}" type="slidenum">
              <a:rPr lang="en-US" smtClean="0"/>
              <a:t>20</a:t>
            </a:fld>
            <a:endParaRPr lang="en-US"/>
          </a:p>
        </p:txBody>
      </p:sp>
    </p:spTree>
    <p:custDataLst>
      <p:tags r:id="rId1"/>
    </p:custDataLst>
    <p:extLst>
      <p:ext uri="{BB962C8B-B14F-4D97-AF65-F5344CB8AC3E}">
        <p14:creationId xmlns:p14="http://schemas.microsoft.com/office/powerpoint/2010/main" val="37545475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US" b="1" dirty="0"/>
              <a:t>Theory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314890" y="1160816"/>
                <a:ext cx="6552254" cy="5550880"/>
              </a:xfrm>
            </p:spPr>
            <p:txBody>
              <a:bodyPr>
                <a:normAutofit lnSpcReduction="10000"/>
              </a:bodyPr>
              <a:lstStyle/>
              <a:p>
                <a:r>
                  <a:rPr lang="en-US" dirty="0"/>
                  <a:t>If constant acceleration</a:t>
                </a:r>
              </a:p>
              <a:p>
                <a:pPr marL="0" indent="0">
                  <a:lnSpc>
                    <a:spcPct val="200000"/>
                  </a:lnSpc>
                  <a:spcBef>
                    <a:spcPts val="0"/>
                  </a:spcBef>
                  <a:buNone/>
                </a:pPr>
                <a:r>
                  <a:rPr lang="en-US" b="0" dirty="0"/>
                  <a:t>        </a:t>
                </a:r>
                <a14:m>
                  <m:oMath xmlns:m="http://schemas.openxmlformats.org/officeDocument/2006/math">
                    <m:r>
                      <m:rPr>
                        <m:sty m:val="p"/>
                      </m:rPr>
                      <a:rPr lang="en-US" b="0" i="0" smtClean="0">
                        <a:latin typeface="Cambria Math" panose="02040503050406030204" pitchFamily="18" charset="0"/>
                      </a:rPr>
                      <m:t>Σ</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𝐹</m:t>
                        </m:r>
                      </m:e>
                      <m:sub>
                        <m:r>
                          <a:rPr lang="en-US" b="0" i="1" smtClean="0">
                            <a:latin typeface="Cambria Math" panose="02040503050406030204" pitchFamily="18" charset="0"/>
                          </a:rPr>
                          <m:t>𝑥</m:t>
                        </m:r>
                      </m:sub>
                    </m:sSub>
                    <m:r>
                      <a:rPr lang="en-US" b="0" i="1" smtClean="0">
                        <a:latin typeface="Cambria Math" panose="02040503050406030204" pitchFamily="18" charset="0"/>
                      </a:rPr>
                      <m:t>=</m:t>
                    </m:r>
                    <m:r>
                      <a:rPr lang="en-US" b="0" i="1" smtClean="0">
                        <a:latin typeface="Cambria Math" panose="02040503050406030204" pitchFamily="18" charset="0"/>
                      </a:rPr>
                      <m:t>𝑚</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𝑎</m:t>
                        </m:r>
                      </m:e>
                      <m:sub>
                        <m:r>
                          <a:rPr lang="en-US" b="0" i="1" smtClean="0">
                            <a:latin typeface="Cambria Math" panose="02040503050406030204" pitchFamily="18" charset="0"/>
                          </a:rPr>
                          <m:t>𝑥</m:t>
                        </m:r>
                      </m:sub>
                    </m:sSub>
                  </m:oMath>
                </a14:m>
                <a:endParaRPr lang="en-US" dirty="0"/>
              </a:p>
              <a:p>
                <a:pPr marL="0" indent="0">
                  <a:lnSpc>
                    <a:spcPct val="200000"/>
                  </a:lnSpc>
                  <a:spcBef>
                    <a:spcPts val="0"/>
                  </a:spcBef>
                  <a:buNone/>
                </a:pPr>
                <a:r>
                  <a:rPr lang="en-US" dirty="0"/>
                  <a:t> </a:t>
                </a:r>
                <a:r>
                  <a:rPr lang="en-US" b="0" dirty="0"/>
                  <a:t>    </a:t>
                </a:r>
                <a14:m>
                  <m:oMath xmlns:m="http://schemas.openxmlformats.org/officeDocument/2006/math">
                    <m:r>
                      <a:rPr lang="en-US" b="0" i="1" smtClean="0">
                        <a:latin typeface="Cambria Math" panose="02040503050406030204" pitchFamily="18" charset="0"/>
                      </a:rPr>
                      <m:t>𝐹</m:t>
                    </m:r>
                    <m:r>
                      <a:rPr lang="en-US" b="0" i="1" smtClean="0">
                        <a:latin typeface="Cambria Math" panose="02040503050406030204" pitchFamily="18" charset="0"/>
                      </a:rPr>
                      <m:t>−</m:t>
                    </m:r>
                    <m:r>
                      <a:rPr lang="en-US" b="0" i="1" smtClean="0">
                        <a:latin typeface="Cambria Math" panose="02040503050406030204" pitchFamily="18" charset="0"/>
                      </a:rPr>
                      <m:t>𝑅</m:t>
                    </m:r>
                    <m:r>
                      <a:rPr lang="en-US" b="0" i="1" smtClean="0">
                        <a:latin typeface="Cambria Math" panose="02040503050406030204" pitchFamily="18" charset="0"/>
                      </a:rPr>
                      <m:t>=</m:t>
                    </m:r>
                    <m:r>
                      <a:rPr lang="en-US" b="0" i="1" smtClean="0">
                        <a:latin typeface="Cambria Math" panose="02040503050406030204" pitchFamily="18" charset="0"/>
                      </a:rPr>
                      <m:t>𝑚𝑎</m:t>
                    </m:r>
                  </m:oMath>
                </a14:m>
                <a:endParaRPr lang="en-US" b="0" dirty="0"/>
              </a:p>
              <a:p>
                <a:pPr marL="0" indent="0">
                  <a:lnSpc>
                    <a:spcPct val="200000"/>
                  </a:lnSpc>
                  <a:spcBef>
                    <a:spcPts val="0"/>
                  </a:spcBef>
                  <a:buNone/>
                </a:pPr>
                <a:r>
                  <a:rPr lang="en-US" dirty="0"/>
                  <a:t>Ignoring resistive forces (</a:t>
                </a:r>
                <a14:m>
                  <m:oMath xmlns:m="http://schemas.openxmlformats.org/officeDocument/2006/math">
                    <m:r>
                      <a:rPr lang="en-US" b="0" i="1" smtClean="0">
                        <a:latin typeface="Cambria Math" panose="02040503050406030204" pitchFamily="18" charset="0"/>
                      </a:rPr>
                      <m:t>𝑅</m:t>
                    </m:r>
                    <m:r>
                      <a:rPr lang="en-US" b="0" i="1" smtClean="0">
                        <a:latin typeface="Cambria Math" panose="02040503050406030204" pitchFamily="18" charset="0"/>
                      </a:rPr>
                      <m:t>≈0</m:t>
                    </m:r>
                  </m:oMath>
                </a14:m>
                <a:r>
                  <a:rPr lang="en-US" b="0" dirty="0"/>
                  <a:t>)</a:t>
                </a:r>
              </a:p>
              <a:p>
                <a:pPr marL="0" indent="0">
                  <a:lnSpc>
                    <a:spcPct val="200000"/>
                  </a:lnSpc>
                  <a:spcBef>
                    <a:spcPts val="0"/>
                  </a:spcBef>
                  <a:buNone/>
                </a:pPr>
                <a:r>
                  <a:rPr lang="en-US" dirty="0"/>
                  <a:t>             </a:t>
                </a:r>
                <a14:m>
                  <m:oMath xmlns:m="http://schemas.openxmlformats.org/officeDocument/2006/math">
                    <m:r>
                      <a:rPr lang="en-US" i="1">
                        <a:latin typeface="Cambria Math" panose="02040503050406030204" pitchFamily="18" charset="0"/>
                      </a:rPr>
                      <m:t>𝐹</m:t>
                    </m:r>
                    <m:r>
                      <a:rPr lang="en-US" i="1">
                        <a:latin typeface="Cambria Math" panose="02040503050406030204" pitchFamily="18" charset="0"/>
                      </a:rPr>
                      <m:t>=</m:t>
                    </m:r>
                    <m:r>
                      <a:rPr lang="en-US" i="1">
                        <a:latin typeface="Cambria Math" panose="02040503050406030204" pitchFamily="18" charset="0"/>
                      </a:rPr>
                      <m:t>𝑚𝑎</m:t>
                    </m:r>
                  </m:oMath>
                </a14:m>
                <a:endParaRPr lang="en-US" b="0" dirty="0"/>
              </a:p>
              <a:p>
                <a:pPr marL="0" indent="0">
                  <a:lnSpc>
                    <a:spcPct val="200000"/>
                  </a:lnSpc>
                  <a:spcBef>
                    <a:spcPts val="0"/>
                  </a:spcBef>
                  <a:buNone/>
                </a:pPr>
                <a:r>
                  <a:rPr lang="en-US" b="1" dirty="0">
                    <a:solidFill>
                      <a:srgbClr val="FF0000"/>
                    </a:solidFill>
                  </a:rPr>
                  <a:t>            </a:t>
                </a:r>
                <a14:m>
                  <m:oMath xmlns:m="http://schemas.openxmlformats.org/officeDocument/2006/math">
                    <m:r>
                      <a:rPr lang="en-US" b="1" i="1" smtClean="0">
                        <a:solidFill>
                          <a:srgbClr val="FF0000"/>
                        </a:solidFill>
                        <a:latin typeface="Cambria Math" panose="02040503050406030204" pitchFamily="18" charset="0"/>
                      </a:rPr>
                      <m:t>𝒎</m:t>
                    </m:r>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𝟏𝟎𝟓</m:t>
                    </m:r>
                    <m:r>
                      <a:rPr lang="en-US" b="1" i="1" smtClean="0">
                        <a:solidFill>
                          <a:srgbClr val="FF0000"/>
                        </a:solidFill>
                        <a:latin typeface="Cambria Math" panose="02040503050406030204" pitchFamily="18" charset="0"/>
                      </a:rPr>
                      <m:t> </m:t>
                    </m:r>
                    <m:r>
                      <a:rPr lang="en-US" b="1" i="0" smtClean="0">
                        <a:solidFill>
                          <a:srgbClr val="FF0000"/>
                        </a:solidFill>
                        <a:latin typeface="Cambria Math" panose="02040503050406030204" pitchFamily="18" charset="0"/>
                      </a:rPr>
                      <m:t>𝐤𝐠</m:t>
                    </m:r>
                  </m:oMath>
                </a14:m>
                <a:r>
                  <a:rPr lang="en-US" b="1" dirty="0">
                    <a:solidFill>
                      <a:srgbClr val="FF0000"/>
                    </a:solidFill>
                  </a:rPr>
                  <a:t> </a:t>
                </a:r>
              </a:p>
              <a:p>
                <a:pPr marL="0" indent="0">
                  <a:lnSpc>
                    <a:spcPct val="200000"/>
                  </a:lnSpc>
                  <a:spcBef>
                    <a:spcPts val="0"/>
                  </a:spcBef>
                  <a:buNone/>
                </a:pPr>
                <a:r>
                  <a:rPr lang="en-US" b="1" dirty="0">
                    <a:solidFill>
                      <a:srgbClr val="FF0000"/>
                    </a:solidFill>
                  </a:rPr>
                  <a:t>Get </a:t>
                </a:r>
                <a14:m>
                  <m:oMath xmlns:m="http://schemas.openxmlformats.org/officeDocument/2006/math">
                    <m:r>
                      <a:rPr lang="en-US" b="1" i="1" smtClean="0">
                        <a:solidFill>
                          <a:srgbClr val="FF0000"/>
                        </a:solidFill>
                        <a:latin typeface="Cambria Math" panose="02040503050406030204" pitchFamily="18" charset="0"/>
                      </a:rPr>
                      <m:t>𝒂</m:t>
                    </m:r>
                  </m:oMath>
                </a14:m>
                <a:r>
                  <a:rPr lang="en-US" b="1" dirty="0">
                    <a:solidFill>
                      <a:srgbClr val="FF0000"/>
                    </a:solidFill>
                  </a:rPr>
                  <a:t> from slope of </a:t>
                </a:r>
                <a14:m>
                  <m:oMath xmlns:m="http://schemas.openxmlformats.org/officeDocument/2006/math">
                    <m:r>
                      <a:rPr lang="en-US" b="1" i="1" dirty="0" smtClean="0">
                        <a:solidFill>
                          <a:srgbClr val="FF0000"/>
                        </a:solidFill>
                        <a:latin typeface="Cambria Math" panose="02040503050406030204" pitchFamily="18" charset="0"/>
                      </a:rPr>
                      <m:t>𝒗𝒕</m:t>
                    </m:r>
                  </m:oMath>
                </a14:m>
                <a:r>
                  <a:rPr lang="en-US" b="1" dirty="0">
                    <a:solidFill>
                      <a:srgbClr val="FF0000"/>
                    </a:solidFill>
                  </a:rPr>
                  <a:t>-plot!</a:t>
                </a:r>
              </a:p>
              <a:p>
                <a:pPr marL="0" indent="0">
                  <a:lnSpc>
                    <a:spcPct val="150000"/>
                  </a:lnSpc>
                  <a:spcBef>
                    <a:spcPts val="0"/>
                  </a:spcBef>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314890" y="1160816"/>
                <a:ext cx="6552254" cy="5550880"/>
              </a:xfrm>
              <a:blipFill>
                <a:blip r:embed="rId3"/>
                <a:stretch>
                  <a:fillRect l="-1953" t="-2415"/>
                </a:stretch>
              </a:blipFill>
            </p:spPr>
            <p:txBody>
              <a:bodyPr/>
              <a:lstStyle/>
              <a:p>
                <a:r>
                  <a:rPr lang="en-US">
                    <a:noFill/>
                  </a:rPr>
                  <a:t> </a:t>
                </a:r>
              </a:p>
            </p:txBody>
          </p:sp>
        </mc:Fallback>
      </mc:AlternateContent>
      <p:sp>
        <p:nvSpPr>
          <p:cNvPr id="4" name="Rectangle 3"/>
          <p:cNvSpPr/>
          <p:nvPr/>
        </p:nvSpPr>
        <p:spPr>
          <a:xfrm>
            <a:off x="7147034" y="557048"/>
            <a:ext cx="4645572" cy="53392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If you have force equations, better have a well labeled FBD.</a:t>
            </a:r>
          </a:p>
          <a:p>
            <a:pPr algn="ctr"/>
            <a:endParaRPr lang="en-US" dirty="0"/>
          </a:p>
          <a:p>
            <a:pPr algn="ctr"/>
            <a:r>
              <a:rPr lang="en-US" dirty="0"/>
              <a:t>Tip: use the equation editor on all labels in the FBD to ensure visual consistency between the diagram and the equations.</a:t>
            </a:r>
          </a:p>
        </p:txBody>
      </p:sp>
      <p:sp>
        <p:nvSpPr>
          <p:cNvPr id="5" name="Slide Number Placeholder 4"/>
          <p:cNvSpPr>
            <a:spLocks noGrp="1"/>
          </p:cNvSpPr>
          <p:nvPr>
            <p:ph type="sldNum" sz="quarter" idx="12"/>
          </p:nvPr>
        </p:nvSpPr>
        <p:spPr/>
        <p:txBody>
          <a:bodyPr/>
          <a:lstStyle/>
          <a:p>
            <a:fld id="{B0BF0C2C-5718-43CF-A507-CFE29FEACA51}" type="slidenum">
              <a:rPr lang="en-US" smtClean="0"/>
              <a:t>21</a:t>
            </a:fld>
            <a:endParaRPr lang="en-US"/>
          </a:p>
        </p:txBody>
      </p:sp>
    </p:spTree>
    <p:custDataLst>
      <p:tags r:id="rId1"/>
    </p:custDataLst>
    <p:extLst>
      <p:ext uri="{BB962C8B-B14F-4D97-AF65-F5344CB8AC3E}">
        <p14:creationId xmlns:p14="http://schemas.microsoft.com/office/powerpoint/2010/main" val="17189768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86"/>
            <a:ext cx="12033504" cy="1325563"/>
          </a:xfrm>
        </p:spPr>
        <p:txBody>
          <a:bodyPr/>
          <a:lstStyle/>
          <a:p>
            <a:r>
              <a:rPr lang="en-US" b="1" dirty="0"/>
              <a:t>Question</a:t>
            </a:r>
            <a:endParaRPr lang="en-US" sz="1800" b="1" dirty="0">
              <a:solidFill>
                <a:srgbClr val="FF0000"/>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591312" y="929513"/>
                <a:ext cx="10515600" cy="5928487"/>
              </a:xfrm>
            </p:spPr>
            <p:txBody>
              <a:bodyPr>
                <a:normAutofit/>
              </a:bodyPr>
              <a:lstStyle/>
              <a:p>
                <a:pPr marL="0" indent="0">
                  <a:buNone/>
                </a:pPr>
                <a:r>
                  <a:rPr lang="en-US" sz="4000" dirty="0">
                    <a:solidFill>
                      <a:srgbClr val="7030A0"/>
                    </a:solidFill>
                  </a:rPr>
                  <a:t>Can we model a zombie’s motion as two-stage constant acceleration?</a:t>
                </a:r>
              </a:p>
              <a:p>
                <a:pPr marL="969963"/>
                <a:r>
                  <a:rPr lang="en-US" sz="2600" dirty="0">
                    <a:solidFill>
                      <a:schemeClr val="bg1"/>
                    </a:solidFill>
                  </a:rPr>
                  <a:t>Yes</a:t>
                </a:r>
              </a:p>
              <a:p>
                <a:pPr marL="969963"/>
                <a14:m>
                  <m:oMath xmlns:m="http://schemas.openxmlformats.org/officeDocument/2006/math">
                    <m:sSub>
                      <m:sSubPr>
                        <m:ctrlPr>
                          <a:rPr lang="en-US" sz="2600" b="0" i="1" smtClean="0">
                            <a:solidFill>
                              <a:schemeClr val="bg1"/>
                            </a:solidFill>
                            <a:latin typeface="Cambria Math" panose="02040503050406030204" pitchFamily="18" charset="0"/>
                          </a:rPr>
                        </m:ctrlPr>
                      </m:sSubPr>
                      <m:e>
                        <m:r>
                          <a:rPr lang="en-US" sz="2600" b="0" i="1" smtClean="0">
                            <a:solidFill>
                              <a:schemeClr val="bg1"/>
                            </a:solidFill>
                            <a:latin typeface="Cambria Math" panose="02040503050406030204" pitchFamily="18" charset="0"/>
                          </a:rPr>
                          <m:t>𝑎</m:t>
                        </m:r>
                      </m:e>
                      <m:sub>
                        <m:r>
                          <a:rPr lang="en-US" sz="2600" b="0" i="1" smtClean="0">
                            <a:solidFill>
                              <a:schemeClr val="bg1"/>
                            </a:solidFill>
                            <a:latin typeface="Cambria Math" panose="02040503050406030204" pitchFamily="18" charset="0"/>
                          </a:rPr>
                          <m:t>1</m:t>
                        </m:r>
                      </m:sub>
                    </m:sSub>
                    <m:r>
                      <a:rPr lang="en-US" sz="2600" b="0" i="1" smtClean="0">
                        <a:solidFill>
                          <a:schemeClr val="bg1"/>
                        </a:solidFill>
                        <a:latin typeface="Cambria Math" panose="02040503050406030204" pitchFamily="18" charset="0"/>
                      </a:rPr>
                      <m:t>=8.9±0.8</m:t>
                    </m:r>
                    <m:f>
                      <m:fPr>
                        <m:ctrlPr>
                          <a:rPr lang="en-US" sz="2600" b="0" i="1" smtClean="0">
                            <a:solidFill>
                              <a:schemeClr val="bg1"/>
                            </a:solidFill>
                            <a:latin typeface="Cambria Math" panose="02040503050406030204" pitchFamily="18" charset="0"/>
                          </a:rPr>
                        </m:ctrlPr>
                      </m:fPr>
                      <m:num>
                        <m:r>
                          <m:rPr>
                            <m:sty m:val="p"/>
                          </m:rPr>
                          <a:rPr lang="en-US" sz="2600" b="0" i="0" smtClean="0">
                            <a:solidFill>
                              <a:schemeClr val="bg1"/>
                            </a:solidFill>
                            <a:latin typeface="Cambria Math" panose="02040503050406030204" pitchFamily="18" charset="0"/>
                          </a:rPr>
                          <m:t>m</m:t>
                        </m:r>
                      </m:num>
                      <m:den>
                        <m:sSup>
                          <m:sSupPr>
                            <m:ctrlPr>
                              <a:rPr lang="en-US" sz="2600" b="0" i="1" smtClean="0">
                                <a:solidFill>
                                  <a:schemeClr val="bg1"/>
                                </a:solidFill>
                                <a:latin typeface="Cambria Math" panose="02040503050406030204" pitchFamily="18" charset="0"/>
                              </a:rPr>
                            </m:ctrlPr>
                          </m:sSupPr>
                          <m:e>
                            <m:r>
                              <m:rPr>
                                <m:sty m:val="p"/>
                              </m:rPr>
                              <a:rPr lang="en-US" sz="2600" b="0" i="0" smtClean="0">
                                <a:solidFill>
                                  <a:schemeClr val="bg1"/>
                                </a:solidFill>
                                <a:latin typeface="Cambria Math" panose="02040503050406030204" pitchFamily="18" charset="0"/>
                              </a:rPr>
                              <m:t>s</m:t>
                            </m:r>
                          </m:e>
                          <m:sup>
                            <m:r>
                              <a:rPr lang="en-US" sz="2600" b="0" i="0" smtClean="0">
                                <a:solidFill>
                                  <a:schemeClr val="bg1"/>
                                </a:solidFill>
                                <a:latin typeface="Cambria Math" panose="02040503050406030204" pitchFamily="18" charset="0"/>
                              </a:rPr>
                              <m:t>2</m:t>
                            </m:r>
                          </m:sup>
                        </m:sSup>
                      </m:den>
                    </m:f>
                  </m:oMath>
                </a14:m>
                <a:r>
                  <a:rPr lang="en-US" sz="2600" dirty="0">
                    <a:solidFill>
                      <a:schemeClr val="bg1"/>
                    </a:solidFill>
                  </a:rPr>
                  <a:t>       or      </a:t>
                </a:r>
                <a14:m>
                  <m:oMath xmlns:m="http://schemas.openxmlformats.org/officeDocument/2006/math">
                    <m:sSub>
                      <m:sSubPr>
                        <m:ctrlPr>
                          <a:rPr lang="en-US" sz="2600" i="1">
                            <a:solidFill>
                              <a:schemeClr val="bg1"/>
                            </a:solidFill>
                            <a:latin typeface="Cambria Math" panose="02040503050406030204" pitchFamily="18" charset="0"/>
                          </a:rPr>
                        </m:ctrlPr>
                      </m:sSubPr>
                      <m:e>
                        <m:r>
                          <a:rPr lang="en-US" sz="2600" i="1">
                            <a:solidFill>
                              <a:schemeClr val="bg1"/>
                            </a:solidFill>
                            <a:latin typeface="Cambria Math" panose="02040503050406030204" pitchFamily="18" charset="0"/>
                          </a:rPr>
                          <m:t>𝑎</m:t>
                        </m:r>
                      </m:e>
                      <m:sub>
                        <m:r>
                          <a:rPr lang="en-US" sz="2600" i="1">
                            <a:solidFill>
                              <a:schemeClr val="bg1"/>
                            </a:solidFill>
                            <a:latin typeface="Cambria Math" panose="02040503050406030204" pitchFamily="18" charset="0"/>
                          </a:rPr>
                          <m:t>1</m:t>
                        </m:r>
                      </m:sub>
                    </m:sSub>
                    <m:r>
                      <a:rPr lang="en-US" sz="2600" i="1">
                        <a:solidFill>
                          <a:schemeClr val="bg1"/>
                        </a:solidFill>
                        <a:latin typeface="Cambria Math" panose="02040503050406030204" pitchFamily="18" charset="0"/>
                      </a:rPr>
                      <m:t>=</m:t>
                    </m:r>
                    <m:r>
                      <a:rPr lang="en-US" sz="2600" b="0" i="1" smtClean="0">
                        <a:solidFill>
                          <a:schemeClr val="bg1"/>
                        </a:solidFill>
                        <a:latin typeface="Cambria Math" panose="02040503050406030204" pitchFamily="18" charset="0"/>
                      </a:rPr>
                      <m:t>8.9</m:t>
                    </m:r>
                    <m:f>
                      <m:fPr>
                        <m:ctrlPr>
                          <a:rPr lang="en-US" sz="2600" i="1">
                            <a:solidFill>
                              <a:schemeClr val="bg1"/>
                            </a:solidFill>
                            <a:latin typeface="Cambria Math" panose="02040503050406030204" pitchFamily="18" charset="0"/>
                          </a:rPr>
                        </m:ctrlPr>
                      </m:fPr>
                      <m:num>
                        <m:r>
                          <m:rPr>
                            <m:sty m:val="p"/>
                          </m:rPr>
                          <a:rPr lang="en-US" sz="2600">
                            <a:solidFill>
                              <a:schemeClr val="bg1"/>
                            </a:solidFill>
                            <a:latin typeface="Cambria Math" panose="02040503050406030204" pitchFamily="18" charset="0"/>
                          </a:rPr>
                          <m:t>m</m:t>
                        </m:r>
                      </m:num>
                      <m:den>
                        <m:sSup>
                          <m:sSupPr>
                            <m:ctrlPr>
                              <a:rPr lang="en-US" sz="2600" i="1">
                                <a:solidFill>
                                  <a:schemeClr val="bg1"/>
                                </a:solidFill>
                                <a:latin typeface="Cambria Math" panose="02040503050406030204" pitchFamily="18" charset="0"/>
                              </a:rPr>
                            </m:ctrlPr>
                          </m:sSupPr>
                          <m:e>
                            <m:r>
                              <m:rPr>
                                <m:sty m:val="p"/>
                              </m:rPr>
                              <a:rPr lang="en-US" sz="2600">
                                <a:solidFill>
                                  <a:schemeClr val="bg1"/>
                                </a:solidFill>
                                <a:latin typeface="Cambria Math" panose="02040503050406030204" pitchFamily="18" charset="0"/>
                              </a:rPr>
                              <m:t>s</m:t>
                            </m:r>
                          </m:e>
                          <m:sup>
                            <m:r>
                              <a:rPr lang="en-US" sz="2600">
                                <a:solidFill>
                                  <a:schemeClr val="bg1"/>
                                </a:solidFill>
                                <a:latin typeface="Cambria Math" panose="02040503050406030204" pitchFamily="18" charset="0"/>
                              </a:rPr>
                              <m:t>2</m:t>
                            </m:r>
                          </m:sup>
                        </m:sSup>
                      </m:den>
                    </m:f>
                    <m:r>
                      <a:rPr lang="en-US" sz="2600" b="0" i="1" smtClean="0">
                        <a:solidFill>
                          <a:schemeClr val="bg1"/>
                        </a:solidFill>
                        <a:latin typeface="Cambria Math" panose="02040503050406030204" pitchFamily="18" charset="0"/>
                      </a:rPr>
                      <m:t>±9%</m:t>
                    </m:r>
                  </m:oMath>
                </a14:m>
                <a:endParaRPr lang="en-US" sz="2600" dirty="0">
                  <a:solidFill>
                    <a:schemeClr val="bg1"/>
                  </a:solidFill>
                </a:endParaRPr>
              </a:p>
              <a:p>
                <a:pPr marL="969963"/>
                <a:r>
                  <a:rPr lang="en-US" sz="2600" dirty="0">
                    <a:solidFill>
                      <a:schemeClr val="bg1"/>
                    </a:solidFill>
                  </a:rPr>
                  <a:t>Note: if you have a theory value, include both exp &amp; th with a % diff given by </a:t>
                </a:r>
                <a14:m>
                  <m:oMath xmlns:m="http://schemas.openxmlformats.org/officeDocument/2006/math">
                    <m:r>
                      <a:rPr lang="en-US" sz="2600" b="0" i="1" smtClean="0">
                        <a:solidFill>
                          <a:schemeClr val="bg1"/>
                        </a:solidFill>
                        <a:latin typeface="Cambria Math" panose="02040503050406030204" pitchFamily="18" charset="0"/>
                      </a:rPr>
                      <m:t>%</m:t>
                    </m:r>
                    <m:r>
                      <a:rPr lang="en-US" sz="2600" b="0" i="1" smtClean="0">
                        <a:solidFill>
                          <a:schemeClr val="bg1"/>
                        </a:solidFill>
                        <a:latin typeface="Cambria Math" panose="02040503050406030204" pitchFamily="18" charset="0"/>
                      </a:rPr>
                      <m:t>𝑑𝑖𝑓𝑓</m:t>
                    </m:r>
                    <m:r>
                      <a:rPr lang="en-US" sz="2600" b="0" i="1" smtClean="0">
                        <a:solidFill>
                          <a:schemeClr val="bg1"/>
                        </a:solidFill>
                        <a:latin typeface="Cambria Math" panose="02040503050406030204" pitchFamily="18" charset="0"/>
                      </a:rPr>
                      <m:t>=</m:t>
                    </m:r>
                    <m:f>
                      <m:fPr>
                        <m:ctrlPr>
                          <a:rPr lang="en-US" sz="2600" b="0" i="1" smtClean="0">
                            <a:solidFill>
                              <a:schemeClr val="bg1"/>
                            </a:solidFill>
                            <a:latin typeface="Cambria Math" panose="02040503050406030204" pitchFamily="18" charset="0"/>
                          </a:rPr>
                        </m:ctrlPr>
                      </m:fPr>
                      <m:num>
                        <m:r>
                          <a:rPr lang="en-US" sz="2600" b="0" i="1" smtClean="0">
                            <a:solidFill>
                              <a:schemeClr val="bg1"/>
                            </a:solidFill>
                            <a:latin typeface="Cambria Math" panose="02040503050406030204" pitchFamily="18" charset="0"/>
                          </a:rPr>
                          <m:t>𝑒𝑥𝑝</m:t>
                        </m:r>
                        <m:r>
                          <a:rPr lang="en-US" sz="2600" b="0" i="1" smtClean="0">
                            <a:solidFill>
                              <a:schemeClr val="bg1"/>
                            </a:solidFill>
                            <a:latin typeface="Cambria Math" panose="02040503050406030204" pitchFamily="18" charset="0"/>
                          </a:rPr>
                          <m:t>−</m:t>
                        </m:r>
                        <m:r>
                          <a:rPr lang="en-US" sz="2600" b="0" i="1" smtClean="0">
                            <a:solidFill>
                              <a:schemeClr val="bg1"/>
                            </a:solidFill>
                            <a:latin typeface="Cambria Math" panose="02040503050406030204" pitchFamily="18" charset="0"/>
                          </a:rPr>
                          <m:t>𝑡h</m:t>
                        </m:r>
                      </m:num>
                      <m:den>
                        <m:r>
                          <a:rPr lang="en-US" sz="2600" b="0" i="1" smtClean="0">
                            <a:solidFill>
                              <a:schemeClr val="bg1"/>
                            </a:solidFill>
                            <a:latin typeface="Cambria Math" panose="02040503050406030204" pitchFamily="18" charset="0"/>
                          </a:rPr>
                          <m:t>𝑡h</m:t>
                        </m:r>
                      </m:den>
                    </m:f>
                    <m:r>
                      <a:rPr lang="en-US" sz="2600" b="0" i="1" smtClean="0">
                        <a:solidFill>
                          <a:schemeClr val="bg1"/>
                        </a:solidFill>
                        <a:latin typeface="Cambria Math" panose="02040503050406030204" pitchFamily="18" charset="0"/>
                      </a:rPr>
                      <m:t>×100% </m:t>
                    </m:r>
                  </m:oMath>
                </a14:m>
                <a:endParaRPr lang="en-US" sz="2600" dirty="0">
                  <a:solidFill>
                    <a:schemeClr val="bg1"/>
                  </a:solidFill>
                </a:endParaRPr>
              </a:p>
              <a:p>
                <a:pPr marL="0" indent="0">
                  <a:buNone/>
                </a:pPr>
                <a:r>
                  <a:rPr lang="en-US" sz="4000" dirty="0">
                    <a:solidFill>
                      <a:srgbClr val="7030A0"/>
                    </a:solidFill>
                  </a:rPr>
                  <a:t>What force does a zombie exert while running?</a:t>
                </a:r>
              </a:p>
              <a:p>
                <a:pPr marL="969963"/>
                <a:r>
                  <a:rPr lang="en-US" b="0" dirty="0">
                    <a:solidFill>
                      <a:schemeClr val="bg1"/>
                    </a:solidFill>
                  </a:rPr>
                  <a:t> </a:t>
                </a:r>
                <a14:m>
                  <m:oMath xmlns:m="http://schemas.openxmlformats.org/officeDocument/2006/math">
                    <m:r>
                      <a:rPr lang="en-US" i="1">
                        <a:solidFill>
                          <a:schemeClr val="bg1"/>
                        </a:solidFill>
                        <a:latin typeface="Cambria Math" panose="02040503050406030204" pitchFamily="18" charset="0"/>
                      </a:rPr>
                      <m:t>𝐹</m:t>
                    </m:r>
                    <m:r>
                      <a:rPr lang="en-US" i="1">
                        <a:solidFill>
                          <a:schemeClr val="bg1"/>
                        </a:solidFill>
                        <a:latin typeface="Cambria Math" panose="02040503050406030204" pitchFamily="18" charset="0"/>
                      </a:rPr>
                      <m:t>≈940</m:t>
                    </m:r>
                    <m:r>
                      <a:rPr lang="en-US">
                        <a:solidFill>
                          <a:schemeClr val="bg1"/>
                        </a:solidFill>
                        <a:latin typeface="Cambria Math" panose="02040503050406030204" pitchFamily="18" charset="0"/>
                      </a:rPr>
                      <m:t>±</m:t>
                    </m:r>
                    <m:r>
                      <a:rPr lang="en-US" b="0" i="0" smtClean="0">
                        <a:solidFill>
                          <a:schemeClr val="bg1"/>
                        </a:solidFill>
                        <a:latin typeface="Cambria Math" panose="02040503050406030204" pitchFamily="18" charset="0"/>
                      </a:rPr>
                      <m:t>80 </m:t>
                    </m:r>
                    <m:r>
                      <m:rPr>
                        <m:sty m:val="p"/>
                      </m:rPr>
                      <a:rPr lang="en-US" b="0" i="0" smtClean="0">
                        <a:solidFill>
                          <a:schemeClr val="bg1"/>
                        </a:solidFill>
                        <a:latin typeface="Cambria Math" panose="02040503050406030204" pitchFamily="18" charset="0"/>
                      </a:rPr>
                      <m:t>N</m:t>
                    </m:r>
                  </m:oMath>
                </a14:m>
                <a:r>
                  <a:rPr lang="en-US" b="0" dirty="0">
                    <a:solidFill>
                      <a:schemeClr val="bg1"/>
                    </a:solidFill>
                  </a:rPr>
                  <a:t>     or      </a:t>
                </a:r>
                <a14:m>
                  <m:oMath xmlns:m="http://schemas.openxmlformats.org/officeDocument/2006/math">
                    <m:r>
                      <a:rPr lang="en-US" b="0" i="1" smtClean="0">
                        <a:solidFill>
                          <a:schemeClr val="bg1"/>
                        </a:solidFill>
                        <a:latin typeface="Cambria Math" panose="02040503050406030204" pitchFamily="18" charset="0"/>
                      </a:rPr>
                      <m:t>𝐹</m:t>
                    </m:r>
                    <m:r>
                      <a:rPr lang="en-US" b="0" i="1" smtClean="0">
                        <a:solidFill>
                          <a:schemeClr val="bg1"/>
                        </a:solidFill>
                        <a:latin typeface="Cambria Math" panose="02040503050406030204" pitchFamily="18" charset="0"/>
                      </a:rPr>
                      <m:t>≈935 </m:t>
                    </m:r>
                    <m:r>
                      <m:rPr>
                        <m:sty m:val="p"/>
                      </m:rPr>
                      <a:rPr lang="en-US" b="0" i="0" smtClean="0">
                        <a:solidFill>
                          <a:schemeClr val="bg1"/>
                        </a:solidFill>
                        <a:latin typeface="Cambria Math" panose="02040503050406030204" pitchFamily="18" charset="0"/>
                      </a:rPr>
                      <m:t>N</m:t>
                    </m:r>
                    <m:r>
                      <a:rPr lang="en-US" b="0" i="0" smtClean="0">
                        <a:solidFill>
                          <a:schemeClr val="bg1"/>
                        </a:solidFill>
                        <a:latin typeface="Cambria Math" panose="02040503050406030204" pitchFamily="18" charset="0"/>
                      </a:rPr>
                      <m:t>±9%</m:t>
                    </m:r>
                  </m:oMath>
                </a14:m>
                <a:endParaRPr lang="en-US" dirty="0">
                  <a:solidFill>
                    <a:schemeClr val="bg1"/>
                  </a:solidFill>
                </a:endParaRPr>
              </a:p>
              <a:p>
                <a:pPr marL="969963"/>
                <a:r>
                  <a:rPr lang="en-US" i="1" dirty="0">
                    <a:solidFill>
                      <a:schemeClr val="bg1"/>
                    </a:solidFill>
                  </a:rPr>
                  <a:t>Average</a:t>
                </a:r>
                <a:r>
                  <a:rPr lang="en-US" dirty="0">
                    <a:solidFill>
                      <a:schemeClr val="bg1"/>
                    </a:solidFill>
                  </a:rPr>
                  <a:t> horizontal force</a:t>
                </a:r>
              </a:p>
              <a:p>
                <a:pPr marL="969963"/>
                <a:r>
                  <a:rPr lang="en-US" dirty="0">
                    <a:solidFill>
                      <a:schemeClr val="bg1"/>
                    </a:solidFill>
                  </a:rPr>
                  <a:t>Ignores resistive forces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591312" y="929513"/>
                <a:ext cx="10515600" cy="5928487"/>
              </a:xfrm>
              <a:blipFill>
                <a:blip r:embed="rId3"/>
                <a:stretch>
                  <a:fillRect l="-2029" t="-2878"/>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B0BF0C2C-5718-43CF-A507-CFE29FEACA51}" type="slidenum">
              <a:rPr lang="en-US" smtClean="0"/>
              <a:t>22</a:t>
            </a:fld>
            <a:endParaRPr lang="en-US"/>
          </a:p>
        </p:txBody>
      </p:sp>
      <p:sp>
        <p:nvSpPr>
          <p:cNvPr id="5" name="12-Point Star 4"/>
          <p:cNvSpPr/>
          <p:nvPr/>
        </p:nvSpPr>
        <p:spPr>
          <a:xfrm>
            <a:off x="3141785" y="1570295"/>
            <a:ext cx="4806462" cy="4208583"/>
          </a:xfrm>
          <a:prstGeom prst="star1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043758" y="2766646"/>
            <a:ext cx="3610707" cy="1815882"/>
          </a:xfrm>
          <a:prstGeom prst="rect">
            <a:avLst/>
          </a:prstGeom>
          <a:noFill/>
        </p:spPr>
        <p:txBody>
          <a:bodyPr wrap="square" rtlCol="0">
            <a:spAutoFit/>
          </a:bodyPr>
          <a:lstStyle/>
          <a:p>
            <a:r>
              <a:rPr lang="en-US" sz="2800" dirty="0">
                <a:solidFill>
                  <a:srgbClr val="C00000"/>
                </a:solidFill>
              </a:rPr>
              <a:t>if you feel it is right, consider revisiting the goal slide to keep everyone on track</a:t>
            </a:r>
          </a:p>
        </p:txBody>
      </p:sp>
    </p:spTree>
    <p:custDataLst>
      <p:tags r:id="rId1"/>
    </p:custDataLst>
    <p:extLst>
      <p:ext uri="{BB962C8B-B14F-4D97-AF65-F5344CB8AC3E}">
        <p14:creationId xmlns:p14="http://schemas.microsoft.com/office/powerpoint/2010/main" val="6206936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27365D-FF3F-9433-1A48-4AA96CABF3D6}"/>
            </a:ext>
          </a:extLst>
        </p:cNvPr>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13F431B8-68BA-A873-C937-AEB372283A8D}"/>
              </a:ext>
            </a:extLst>
          </p:cNvPr>
          <p:cNvGraphicFramePr>
            <a:graphicFrameLocks/>
          </p:cNvGraphicFramePr>
          <p:nvPr>
            <p:extLst>
              <p:ext uri="{D42A27DB-BD31-4B8C-83A1-F6EECF244321}">
                <p14:modId xmlns:p14="http://schemas.microsoft.com/office/powerpoint/2010/main" val="1470780048"/>
              </p:ext>
            </p:extLst>
          </p:nvPr>
        </p:nvGraphicFramePr>
        <p:xfrm>
          <a:off x="-233464" y="0"/>
          <a:ext cx="12191999" cy="6858000"/>
        </p:xfrm>
        <a:graphic>
          <a:graphicData uri="http://schemas.openxmlformats.org/drawingml/2006/chart">
            <c:chart xmlns:c="http://schemas.openxmlformats.org/drawingml/2006/chart" xmlns:r="http://schemas.openxmlformats.org/officeDocument/2006/relationships" r:id="rId3"/>
          </a:graphicData>
        </a:graphic>
      </p:graphicFrame>
      <p:sp>
        <p:nvSpPr>
          <p:cNvPr id="5" name="Slide Number Placeholder 4">
            <a:extLst>
              <a:ext uri="{FF2B5EF4-FFF2-40B4-BE49-F238E27FC236}">
                <a16:creationId xmlns:a16="http://schemas.microsoft.com/office/drawing/2014/main" id="{C52D8C39-F9A8-6456-E20B-125A205168DB}"/>
              </a:ext>
            </a:extLst>
          </p:cNvPr>
          <p:cNvSpPr>
            <a:spLocks noGrp="1"/>
          </p:cNvSpPr>
          <p:nvPr>
            <p:ph type="sldNum" sz="quarter" idx="12"/>
          </p:nvPr>
        </p:nvSpPr>
        <p:spPr/>
        <p:txBody>
          <a:bodyPr/>
          <a:lstStyle/>
          <a:p>
            <a:fld id="{B0BF0C2C-5718-43CF-A507-CFE29FEACA51}" type="slidenum">
              <a:rPr lang="en-US" smtClean="0"/>
              <a:t>23</a:t>
            </a:fld>
            <a:endParaRPr lang="en-US"/>
          </a:p>
        </p:txBody>
      </p:sp>
      <p:grpSp>
        <p:nvGrpSpPr>
          <p:cNvPr id="18" name="Group 17">
            <a:extLst>
              <a:ext uri="{FF2B5EF4-FFF2-40B4-BE49-F238E27FC236}">
                <a16:creationId xmlns:a16="http://schemas.microsoft.com/office/drawing/2014/main" id="{C07250DF-79B3-3682-9EC0-5417FA88773B}"/>
              </a:ext>
            </a:extLst>
          </p:cNvPr>
          <p:cNvGrpSpPr/>
          <p:nvPr/>
        </p:nvGrpSpPr>
        <p:grpSpPr>
          <a:xfrm>
            <a:off x="573837" y="81517"/>
            <a:ext cx="6779406" cy="5206476"/>
            <a:chOff x="573837" y="81517"/>
            <a:chExt cx="6779406" cy="5206476"/>
          </a:xfrm>
        </p:grpSpPr>
        <p:sp>
          <p:nvSpPr>
            <p:cNvPr id="3" name="32-Point Star 6">
              <a:extLst>
                <a:ext uri="{FF2B5EF4-FFF2-40B4-BE49-F238E27FC236}">
                  <a16:creationId xmlns:a16="http://schemas.microsoft.com/office/drawing/2014/main" id="{345F9B5B-ADEE-485F-BB66-42EFBDC874D9}"/>
                </a:ext>
              </a:extLst>
            </p:cNvPr>
            <p:cNvSpPr/>
            <p:nvPr/>
          </p:nvSpPr>
          <p:spPr>
            <a:xfrm>
              <a:off x="573837" y="81517"/>
              <a:ext cx="6718184" cy="5206476"/>
            </a:xfrm>
            <a:prstGeom prst="star32">
              <a:avLst>
                <a:gd name="adj" fmla="val 48384"/>
              </a:avLst>
            </a:prstGeom>
            <a:solidFill>
              <a:srgbClr val="FFFF00"/>
            </a:solidFill>
            <a:ln w="25400">
              <a:solidFill>
                <a:srgbClr val="C00000"/>
              </a:solidFill>
            </a:ln>
          </p:spPr>
          <p:style>
            <a:lnRef idx="2">
              <a:schemeClr val="accent4">
                <a:shade val="50000"/>
              </a:schemeClr>
            </a:lnRef>
            <a:fillRef idx="1">
              <a:schemeClr val="accent4"/>
            </a:fillRef>
            <a:effectRef idx="0">
              <a:schemeClr val="accent4"/>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4" name="TextBox 1">
              <a:extLst>
                <a:ext uri="{FF2B5EF4-FFF2-40B4-BE49-F238E27FC236}">
                  <a16:creationId xmlns:a16="http://schemas.microsoft.com/office/drawing/2014/main" id="{B1291FFC-B188-4DD9-98B4-EFF7206940D1}"/>
                </a:ext>
              </a:extLst>
            </p:cNvPr>
            <p:cNvSpPr txBox="1"/>
            <p:nvPr/>
          </p:nvSpPr>
          <p:spPr>
            <a:xfrm>
              <a:off x="1772532" y="558537"/>
              <a:ext cx="5580711" cy="428785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150000"/>
                </a:lnSpc>
              </a:pPr>
              <a:r>
                <a:rPr lang="en-US" sz="1800" dirty="0"/>
                <a:t>Check font size first (&gt;18 point)</a:t>
              </a:r>
            </a:p>
            <a:p>
              <a:pPr>
                <a:lnSpc>
                  <a:spcPct val="150000"/>
                </a:lnSpc>
              </a:pPr>
              <a:r>
                <a:rPr lang="en-US" sz="1800" dirty="0"/>
                <a:t>Changing font size/color erases other formatting</a:t>
              </a:r>
            </a:p>
            <a:p>
              <a:pPr>
                <a:lnSpc>
                  <a:spcPct val="150000"/>
                </a:lnSpc>
              </a:pPr>
              <a:r>
                <a:rPr lang="en-US" sz="1800" dirty="0"/>
                <a:t>Increments on each axis should end in 1, 2, or 5 Exception: angular increments in degrees must hit </a:t>
              </a:r>
              <a:r>
                <a:rPr lang="en-US" sz="1800" i="0" dirty="0">
                  <a:latin typeface="Cambria Math" panose="02040503050406030204" pitchFamily="18" charset="0"/>
                </a:rPr>
                <a:t>𝟗𝟎°</a:t>
              </a:r>
              <a:endParaRPr lang="en-US" sz="1800" dirty="0"/>
            </a:p>
            <a:p>
              <a:pPr>
                <a:lnSpc>
                  <a:spcPct val="150000"/>
                </a:lnSpc>
              </a:pPr>
              <a:r>
                <a:rPr lang="en-US" sz="1800" dirty="0"/>
                <a:t>Include axis labels at the end of the </a:t>
              </a:r>
              <a:r>
                <a:rPr lang="en-US" sz="1800" i="1" dirty="0"/>
                <a:t>positive </a:t>
              </a:r>
              <a:r>
                <a:rPr lang="en-US" sz="1800" dirty="0"/>
                <a:t>axis</a:t>
              </a:r>
            </a:p>
            <a:p>
              <a:pPr>
                <a:lnSpc>
                  <a:spcPct val="150000"/>
                </a:lnSpc>
              </a:pPr>
              <a:r>
                <a:rPr lang="en-US" sz="1800" dirty="0"/>
                <a:t>Units are NOT italicized, Variables ARE italicized</a:t>
              </a:r>
            </a:p>
            <a:p>
              <a:pPr>
                <a:lnSpc>
                  <a:spcPct val="150000"/>
                </a:lnSpc>
              </a:pPr>
              <a:r>
                <a:rPr lang="en-US" sz="1800" dirty="0"/>
                <a:t>Can use words (not italicized) instead of variable names Tick marks on each axis</a:t>
              </a:r>
            </a:p>
            <a:p>
              <a:pPr>
                <a:lnSpc>
                  <a:spcPct val="150000"/>
                </a:lnSpc>
              </a:pPr>
              <a:r>
                <a:rPr lang="en-US" sz="1800" dirty="0"/>
                <a:t>Stretch plot to fit the </a:t>
              </a:r>
              <a:r>
                <a:rPr lang="en-US" sz="1800" i="1" dirty="0"/>
                <a:t>almost</a:t>
              </a:r>
              <a:r>
                <a:rPr lang="en-US" sz="1800" dirty="0"/>
                <a:t> the entire slide?</a:t>
              </a:r>
            </a:p>
            <a:p>
              <a:pPr>
                <a:lnSpc>
                  <a:spcPct val="150000"/>
                </a:lnSpc>
              </a:pPr>
              <a:r>
                <a:rPr lang="en-US" sz="1800" dirty="0"/>
                <a:t>Color coding consistent throughout talk?</a:t>
              </a:r>
            </a:p>
          </p:txBody>
        </p:sp>
      </p:grpSp>
      <p:grpSp>
        <p:nvGrpSpPr>
          <p:cNvPr id="17" name="Group 16">
            <a:extLst>
              <a:ext uri="{FF2B5EF4-FFF2-40B4-BE49-F238E27FC236}">
                <a16:creationId xmlns:a16="http://schemas.microsoft.com/office/drawing/2014/main" id="{9A576A0C-711E-F295-733F-91DC8BED900A}"/>
              </a:ext>
            </a:extLst>
          </p:cNvPr>
          <p:cNvGrpSpPr/>
          <p:nvPr/>
        </p:nvGrpSpPr>
        <p:grpSpPr>
          <a:xfrm>
            <a:off x="9830938" y="3874221"/>
            <a:ext cx="1787225" cy="1810587"/>
            <a:chOff x="9830938" y="3874221"/>
            <a:chExt cx="1787225" cy="1810587"/>
          </a:xfrm>
        </p:grpSpPr>
        <p:cxnSp>
          <p:nvCxnSpPr>
            <p:cNvPr id="7" name="Straight Arrow Connector 6">
              <a:extLst>
                <a:ext uri="{FF2B5EF4-FFF2-40B4-BE49-F238E27FC236}">
                  <a16:creationId xmlns:a16="http://schemas.microsoft.com/office/drawing/2014/main" id="{DB99CB39-17C9-7D8A-BB46-7BC6CA152C2C}"/>
                </a:ext>
              </a:extLst>
            </p:cNvPr>
            <p:cNvCxnSpPr/>
            <p:nvPr/>
          </p:nvCxnSpPr>
          <p:spPr>
            <a:xfrm>
              <a:off x="10808898" y="5063706"/>
              <a:ext cx="112144" cy="621102"/>
            </a:xfrm>
            <a:prstGeom prst="straightConnector1">
              <a:avLst/>
            </a:prstGeom>
            <a:ln w="47625">
              <a:solidFill>
                <a:srgbClr val="0000FF"/>
              </a:solidFill>
              <a:tailEnd type="triangle"/>
            </a:ln>
          </p:spPr>
          <p:style>
            <a:lnRef idx="1">
              <a:schemeClr val="accent1"/>
            </a:lnRef>
            <a:fillRef idx="0">
              <a:schemeClr val="accent1"/>
            </a:fillRef>
            <a:effectRef idx="0">
              <a:schemeClr val="accent1"/>
            </a:effectRef>
            <a:fontRef idx="minor">
              <a:schemeClr val="tx1"/>
            </a:fontRef>
          </p:style>
        </p:cxnSp>
        <p:sp>
          <p:nvSpPr>
            <p:cNvPr id="8" name="32-Point Star 6">
              <a:extLst>
                <a:ext uri="{FF2B5EF4-FFF2-40B4-BE49-F238E27FC236}">
                  <a16:creationId xmlns:a16="http://schemas.microsoft.com/office/drawing/2014/main" id="{5012EC20-5D17-409F-BA3D-680A029E674C}"/>
                </a:ext>
              </a:extLst>
            </p:cNvPr>
            <p:cNvSpPr/>
            <p:nvPr/>
          </p:nvSpPr>
          <p:spPr>
            <a:xfrm>
              <a:off x="9830938" y="3874221"/>
              <a:ext cx="1787225" cy="1187387"/>
            </a:xfrm>
            <a:prstGeom prst="star32">
              <a:avLst>
                <a:gd name="adj" fmla="val 48384"/>
              </a:avLst>
            </a:prstGeom>
            <a:solidFill>
              <a:srgbClr val="FFFF00"/>
            </a:solidFill>
            <a:ln w="25400">
              <a:solidFill>
                <a:srgbClr val="C00000"/>
              </a:solidFill>
            </a:ln>
          </p:spPr>
          <p:style>
            <a:lnRef idx="2">
              <a:schemeClr val="accent4">
                <a:shade val="50000"/>
              </a:schemeClr>
            </a:lnRef>
            <a:fillRef idx="1">
              <a:schemeClr val="accent4"/>
            </a:fillRef>
            <a:effectRef idx="0">
              <a:schemeClr val="accent4"/>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9" name="TextBox 1">
              <a:extLst>
                <a:ext uri="{FF2B5EF4-FFF2-40B4-BE49-F238E27FC236}">
                  <a16:creationId xmlns:a16="http://schemas.microsoft.com/office/drawing/2014/main" id="{C201CA35-14BE-EB30-1085-47ADEB23BAA3}"/>
                </a:ext>
              </a:extLst>
            </p:cNvPr>
            <p:cNvSpPr txBox="1"/>
            <p:nvPr/>
          </p:nvSpPr>
          <p:spPr>
            <a:xfrm>
              <a:off x="9932873" y="4020367"/>
              <a:ext cx="1685290" cy="906814"/>
            </a:xfrm>
            <a:prstGeom prst="rect">
              <a:avLst/>
            </a:prstGeom>
          </p:spPr>
          <p:txBody>
            <a:bodyPr wrap="square" rtlCol="0"/>
            <a:lstStyle>
              <a:defPPr>
                <a:defRPr lang="en-US"/>
              </a:defPPr>
              <a:lvl1pPr marL="0" indent="0" algn="l" defTabSz="914400" rtl="0" eaLnBrk="1" latinLnBrk="0" hangingPunct="1">
                <a:defRPr sz="1100" kern="1200">
                  <a:solidFill>
                    <a:schemeClr val="tx1"/>
                  </a:solidFill>
                  <a:latin typeface="+mn-lt"/>
                  <a:ea typeface="+mn-ea"/>
                  <a:cs typeface="+mn-cs"/>
                </a:defRPr>
              </a:lvl1pPr>
              <a:lvl2pPr marL="457200" indent="0" algn="l" defTabSz="914400" rtl="0" eaLnBrk="1" latinLnBrk="0" hangingPunct="1">
                <a:defRPr sz="1100" kern="1200">
                  <a:solidFill>
                    <a:schemeClr val="tx1"/>
                  </a:solidFill>
                  <a:latin typeface="+mn-lt"/>
                  <a:ea typeface="+mn-ea"/>
                  <a:cs typeface="+mn-cs"/>
                </a:defRPr>
              </a:lvl2pPr>
              <a:lvl3pPr marL="914400" indent="0" algn="l" defTabSz="914400" rtl="0" eaLnBrk="1" latinLnBrk="0" hangingPunct="1">
                <a:defRPr sz="1100" kern="1200">
                  <a:solidFill>
                    <a:schemeClr val="tx1"/>
                  </a:solidFill>
                  <a:latin typeface="+mn-lt"/>
                  <a:ea typeface="+mn-ea"/>
                  <a:cs typeface="+mn-cs"/>
                </a:defRPr>
              </a:lvl3pPr>
              <a:lvl4pPr marL="1371600" indent="0" algn="l" defTabSz="914400" rtl="0" eaLnBrk="1" latinLnBrk="0" hangingPunct="1">
                <a:defRPr sz="1100" kern="1200">
                  <a:solidFill>
                    <a:schemeClr val="tx1"/>
                  </a:solidFill>
                  <a:latin typeface="+mn-lt"/>
                  <a:ea typeface="+mn-ea"/>
                  <a:cs typeface="+mn-cs"/>
                </a:defRPr>
              </a:lvl4pPr>
              <a:lvl5pPr marL="1828800" indent="0" algn="l" defTabSz="914400" rtl="0" eaLnBrk="1" latinLnBrk="0" hangingPunct="1">
                <a:defRPr sz="1100" kern="1200">
                  <a:solidFill>
                    <a:schemeClr val="tx1"/>
                  </a:solidFill>
                  <a:latin typeface="+mn-lt"/>
                  <a:ea typeface="+mn-ea"/>
                  <a:cs typeface="+mn-cs"/>
                </a:defRPr>
              </a:lvl5pPr>
              <a:lvl6pPr marL="2286000" indent="0" algn="l" defTabSz="914400" rtl="0" eaLnBrk="1" latinLnBrk="0" hangingPunct="1">
                <a:defRPr sz="1100" kern="1200">
                  <a:solidFill>
                    <a:schemeClr val="tx1"/>
                  </a:solidFill>
                  <a:latin typeface="+mn-lt"/>
                  <a:ea typeface="+mn-ea"/>
                  <a:cs typeface="+mn-cs"/>
                </a:defRPr>
              </a:lvl6pPr>
              <a:lvl7pPr marL="2743200" indent="0" algn="l" defTabSz="914400" rtl="0" eaLnBrk="1" latinLnBrk="0" hangingPunct="1">
                <a:defRPr sz="1100" kern="1200">
                  <a:solidFill>
                    <a:schemeClr val="tx1"/>
                  </a:solidFill>
                  <a:latin typeface="+mn-lt"/>
                  <a:ea typeface="+mn-ea"/>
                  <a:cs typeface="+mn-cs"/>
                </a:defRPr>
              </a:lvl7pPr>
              <a:lvl8pPr marL="3200400" indent="0" algn="l" defTabSz="914400" rtl="0" eaLnBrk="1" latinLnBrk="0" hangingPunct="1">
                <a:defRPr sz="1100" kern="1200">
                  <a:solidFill>
                    <a:schemeClr val="tx1"/>
                  </a:solidFill>
                  <a:latin typeface="+mn-lt"/>
                  <a:ea typeface="+mn-ea"/>
                  <a:cs typeface="+mn-cs"/>
                </a:defRPr>
              </a:lvl8pPr>
              <a:lvl9pPr marL="3657600" indent="0" algn="l" defTabSz="914400" rtl="0" eaLnBrk="1" latinLnBrk="0" hangingPunct="1">
                <a:defRPr sz="1100" kern="1200">
                  <a:solidFill>
                    <a:schemeClr val="tx1"/>
                  </a:solidFill>
                  <a:latin typeface="+mn-lt"/>
                  <a:ea typeface="+mn-ea"/>
                  <a:cs typeface="+mn-cs"/>
                </a:defRPr>
              </a:lvl9pPr>
            </a:lstStyle>
            <a:p>
              <a:pPr>
                <a:lnSpc>
                  <a:spcPct val="150000"/>
                </a:lnSpc>
              </a:pPr>
              <a:r>
                <a:rPr lang="en-US" sz="1800" dirty="0">
                  <a:solidFill>
                    <a:srgbClr val="0000FF"/>
                  </a:solidFill>
                </a:rPr>
                <a:t>Space between label and units!</a:t>
              </a:r>
            </a:p>
          </p:txBody>
        </p:sp>
      </p:grpSp>
      <p:grpSp>
        <p:nvGrpSpPr>
          <p:cNvPr id="16" name="Group 15">
            <a:extLst>
              <a:ext uri="{FF2B5EF4-FFF2-40B4-BE49-F238E27FC236}">
                <a16:creationId xmlns:a16="http://schemas.microsoft.com/office/drawing/2014/main" id="{9DB9A15B-D22A-31B0-69F9-52AD82C84A8D}"/>
              </a:ext>
            </a:extLst>
          </p:cNvPr>
          <p:cNvGrpSpPr/>
          <p:nvPr/>
        </p:nvGrpSpPr>
        <p:grpSpPr>
          <a:xfrm>
            <a:off x="6484298" y="4275275"/>
            <a:ext cx="3496501" cy="2042163"/>
            <a:chOff x="6484298" y="4275275"/>
            <a:chExt cx="3496501" cy="2042163"/>
          </a:xfrm>
        </p:grpSpPr>
        <p:sp>
          <p:nvSpPr>
            <p:cNvPr id="10" name="TextBox 1">
              <a:extLst>
                <a:ext uri="{FF2B5EF4-FFF2-40B4-BE49-F238E27FC236}">
                  <a16:creationId xmlns:a16="http://schemas.microsoft.com/office/drawing/2014/main" id="{63127D93-8A96-6E8C-1BCF-0DC37F1FBC62}"/>
                </a:ext>
              </a:extLst>
            </p:cNvPr>
            <p:cNvSpPr txBox="1"/>
            <p:nvPr/>
          </p:nvSpPr>
          <p:spPr>
            <a:xfrm>
              <a:off x="6484298" y="4275275"/>
              <a:ext cx="3496501" cy="1572666"/>
            </a:xfrm>
            <a:prstGeom prst="rect">
              <a:avLst/>
            </a:prstGeom>
          </p:spPr>
          <p:txBody>
            <a:bodyPr wrap="square" rtlCol="0"/>
            <a:lstStyle>
              <a:defPPr>
                <a:defRPr lang="en-US"/>
              </a:defPPr>
              <a:lvl1pPr marL="0" indent="0" algn="l" defTabSz="914400" rtl="0" eaLnBrk="1" latinLnBrk="0" hangingPunct="1">
                <a:defRPr sz="1100" kern="1200">
                  <a:solidFill>
                    <a:schemeClr val="tx1"/>
                  </a:solidFill>
                  <a:latin typeface="+mn-lt"/>
                  <a:ea typeface="+mn-ea"/>
                  <a:cs typeface="+mn-cs"/>
                </a:defRPr>
              </a:lvl1pPr>
              <a:lvl2pPr marL="457200" indent="0" algn="l" defTabSz="914400" rtl="0" eaLnBrk="1" latinLnBrk="0" hangingPunct="1">
                <a:defRPr sz="1100" kern="1200">
                  <a:solidFill>
                    <a:schemeClr val="tx1"/>
                  </a:solidFill>
                  <a:latin typeface="+mn-lt"/>
                  <a:ea typeface="+mn-ea"/>
                  <a:cs typeface="+mn-cs"/>
                </a:defRPr>
              </a:lvl2pPr>
              <a:lvl3pPr marL="914400" indent="0" algn="l" defTabSz="914400" rtl="0" eaLnBrk="1" latinLnBrk="0" hangingPunct="1">
                <a:defRPr sz="1100" kern="1200">
                  <a:solidFill>
                    <a:schemeClr val="tx1"/>
                  </a:solidFill>
                  <a:latin typeface="+mn-lt"/>
                  <a:ea typeface="+mn-ea"/>
                  <a:cs typeface="+mn-cs"/>
                </a:defRPr>
              </a:lvl3pPr>
              <a:lvl4pPr marL="1371600" indent="0" algn="l" defTabSz="914400" rtl="0" eaLnBrk="1" latinLnBrk="0" hangingPunct="1">
                <a:defRPr sz="1100" kern="1200">
                  <a:solidFill>
                    <a:schemeClr val="tx1"/>
                  </a:solidFill>
                  <a:latin typeface="+mn-lt"/>
                  <a:ea typeface="+mn-ea"/>
                  <a:cs typeface="+mn-cs"/>
                </a:defRPr>
              </a:lvl4pPr>
              <a:lvl5pPr marL="1828800" indent="0" algn="l" defTabSz="914400" rtl="0" eaLnBrk="1" latinLnBrk="0" hangingPunct="1">
                <a:defRPr sz="1100" kern="1200">
                  <a:solidFill>
                    <a:schemeClr val="tx1"/>
                  </a:solidFill>
                  <a:latin typeface="+mn-lt"/>
                  <a:ea typeface="+mn-ea"/>
                  <a:cs typeface="+mn-cs"/>
                </a:defRPr>
              </a:lvl5pPr>
              <a:lvl6pPr marL="2286000" indent="0" algn="l" defTabSz="914400" rtl="0" eaLnBrk="1" latinLnBrk="0" hangingPunct="1">
                <a:defRPr sz="1100" kern="1200">
                  <a:solidFill>
                    <a:schemeClr val="tx1"/>
                  </a:solidFill>
                  <a:latin typeface="+mn-lt"/>
                  <a:ea typeface="+mn-ea"/>
                  <a:cs typeface="+mn-cs"/>
                </a:defRPr>
              </a:lvl6pPr>
              <a:lvl7pPr marL="2743200" indent="0" algn="l" defTabSz="914400" rtl="0" eaLnBrk="1" latinLnBrk="0" hangingPunct="1">
                <a:defRPr sz="1100" kern="1200">
                  <a:solidFill>
                    <a:schemeClr val="tx1"/>
                  </a:solidFill>
                  <a:latin typeface="+mn-lt"/>
                  <a:ea typeface="+mn-ea"/>
                  <a:cs typeface="+mn-cs"/>
                </a:defRPr>
              </a:lvl7pPr>
              <a:lvl8pPr marL="3200400" indent="0" algn="l" defTabSz="914400" rtl="0" eaLnBrk="1" latinLnBrk="0" hangingPunct="1">
                <a:defRPr sz="1100" kern="1200">
                  <a:solidFill>
                    <a:schemeClr val="tx1"/>
                  </a:solidFill>
                  <a:latin typeface="+mn-lt"/>
                  <a:ea typeface="+mn-ea"/>
                  <a:cs typeface="+mn-cs"/>
                </a:defRPr>
              </a:lvl8pPr>
              <a:lvl9pPr marL="3657600" indent="0" algn="l" defTabSz="914400" rtl="0" eaLnBrk="1" latinLnBrk="0" hangingPunct="1">
                <a:defRPr sz="1100" kern="1200">
                  <a:solidFill>
                    <a:schemeClr val="tx1"/>
                  </a:solidFill>
                  <a:latin typeface="+mn-lt"/>
                  <a:ea typeface="+mn-ea"/>
                  <a:cs typeface="+mn-cs"/>
                </a:defRPr>
              </a:lvl9pPr>
            </a:lstStyle>
            <a:p>
              <a:pPr>
                <a:lnSpc>
                  <a:spcPct val="150000"/>
                </a:lnSpc>
              </a:pPr>
              <a:r>
                <a:rPr lang="en-US" sz="1800" dirty="0">
                  <a:solidFill>
                    <a:srgbClr val="FF0000"/>
                  </a:solidFill>
                </a:rPr>
                <a:t>When major increment is multiple of 2, must modify default minor increment to 1, 2, or 5! </a:t>
              </a:r>
            </a:p>
          </p:txBody>
        </p:sp>
        <p:grpSp>
          <p:nvGrpSpPr>
            <p:cNvPr id="15" name="Group 14">
              <a:extLst>
                <a:ext uri="{FF2B5EF4-FFF2-40B4-BE49-F238E27FC236}">
                  <a16:creationId xmlns:a16="http://schemas.microsoft.com/office/drawing/2014/main" id="{7D5AA25A-FB57-9A2C-5940-7E091905121A}"/>
                </a:ext>
              </a:extLst>
            </p:cNvPr>
            <p:cNvGrpSpPr/>
            <p:nvPr/>
          </p:nvGrpSpPr>
          <p:grpSpPr>
            <a:xfrm>
              <a:off x="7503880" y="5867762"/>
              <a:ext cx="917642" cy="449676"/>
              <a:chOff x="7503880" y="5867762"/>
              <a:chExt cx="917642" cy="449676"/>
            </a:xfrm>
          </p:grpSpPr>
          <p:cxnSp>
            <p:nvCxnSpPr>
              <p:cNvPr id="12" name="Straight Arrow Connector 11">
                <a:extLst>
                  <a:ext uri="{FF2B5EF4-FFF2-40B4-BE49-F238E27FC236}">
                    <a16:creationId xmlns:a16="http://schemas.microsoft.com/office/drawing/2014/main" id="{54A7E477-86CA-88F8-2FA4-6631DFC8FE1F}"/>
                  </a:ext>
                </a:extLst>
              </p:cNvPr>
              <p:cNvCxnSpPr/>
              <p:nvPr/>
            </p:nvCxnSpPr>
            <p:spPr>
              <a:xfrm flipV="1">
                <a:off x="7503880" y="5877490"/>
                <a:ext cx="0" cy="43994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B4A2CA03-D072-F1AE-6101-A00765EDA669}"/>
                  </a:ext>
                </a:extLst>
              </p:cNvPr>
              <p:cNvCxnSpPr/>
              <p:nvPr/>
            </p:nvCxnSpPr>
            <p:spPr>
              <a:xfrm flipV="1">
                <a:off x="7957838" y="5877491"/>
                <a:ext cx="0" cy="43994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C4B688E0-65AE-D57B-F7DB-5845969D85D9}"/>
                  </a:ext>
                </a:extLst>
              </p:cNvPr>
              <p:cNvCxnSpPr/>
              <p:nvPr/>
            </p:nvCxnSpPr>
            <p:spPr>
              <a:xfrm flipV="1">
                <a:off x="8421522" y="5867762"/>
                <a:ext cx="0" cy="43994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spTree>
    <p:custDataLst>
      <p:tags r:id="rId1"/>
    </p:custDataLst>
    <p:extLst>
      <p:ext uri="{BB962C8B-B14F-4D97-AF65-F5344CB8AC3E}">
        <p14:creationId xmlns:p14="http://schemas.microsoft.com/office/powerpoint/2010/main" val="157719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733211611"/>
              </p:ext>
            </p:extLst>
          </p:nvPr>
        </p:nvGraphicFramePr>
        <p:xfrm>
          <a:off x="0" y="0"/>
          <a:ext cx="12191999" cy="6858000"/>
        </p:xfrm>
        <a:graphic>
          <a:graphicData uri="http://schemas.openxmlformats.org/drawingml/2006/chart">
            <c:chart xmlns:c="http://schemas.openxmlformats.org/drawingml/2006/chart" xmlns:r="http://schemas.openxmlformats.org/officeDocument/2006/relationships" r:id="rId3"/>
          </a:graphicData>
        </a:graphic>
      </p:graphicFrame>
      <p:sp>
        <p:nvSpPr>
          <p:cNvPr id="8" name="Slide Number Placeholder 7"/>
          <p:cNvSpPr>
            <a:spLocks noGrp="1"/>
          </p:cNvSpPr>
          <p:nvPr>
            <p:ph type="sldNum" sz="quarter" idx="12"/>
          </p:nvPr>
        </p:nvSpPr>
        <p:spPr/>
        <p:txBody>
          <a:bodyPr/>
          <a:lstStyle/>
          <a:p>
            <a:fld id="{B0BF0C2C-5718-43CF-A507-CFE29FEACA51}" type="slidenum">
              <a:rPr lang="en-US" smtClean="0"/>
              <a:t>24</a:t>
            </a:fld>
            <a:endParaRPr lang="en-US"/>
          </a:p>
        </p:txBody>
      </p:sp>
      <p:cxnSp>
        <p:nvCxnSpPr>
          <p:cNvPr id="10" name="Straight Connector 9">
            <a:extLst>
              <a:ext uri="{FF2B5EF4-FFF2-40B4-BE49-F238E27FC236}">
                <a16:creationId xmlns:a16="http://schemas.microsoft.com/office/drawing/2014/main" id="{12A4CFA9-A9A8-5D2B-DD46-82E259375BF6}"/>
              </a:ext>
            </a:extLst>
          </p:cNvPr>
          <p:cNvCxnSpPr>
            <a:cxnSpLocks/>
          </p:cNvCxnSpPr>
          <p:nvPr/>
        </p:nvCxnSpPr>
        <p:spPr>
          <a:xfrm>
            <a:off x="1219087" y="5457807"/>
            <a:ext cx="2327418" cy="0"/>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6062E895-0237-AA5A-4D17-908686A1B54C}"/>
              </a:ext>
            </a:extLst>
          </p:cNvPr>
          <p:cNvCxnSpPr>
            <a:cxnSpLocks/>
          </p:cNvCxnSpPr>
          <p:nvPr/>
        </p:nvCxnSpPr>
        <p:spPr>
          <a:xfrm>
            <a:off x="2579658" y="5680462"/>
            <a:ext cx="0" cy="356951"/>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49792A1-BAEC-9BB2-0690-54BBB883C458}"/>
              </a:ext>
            </a:extLst>
          </p:cNvPr>
          <p:cNvCxnSpPr>
            <a:cxnSpLocks/>
          </p:cNvCxnSpPr>
          <p:nvPr/>
        </p:nvCxnSpPr>
        <p:spPr>
          <a:xfrm>
            <a:off x="1380007" y="5695830"/>
            <a:ext cx="1183341" cy="0"/>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31BA8D2-A37F-2218-B33D-1A14421BEDC0}"/>
              </a:ext>
            </a:extLst>
          </p:cNvPr>
          <p:cNvCxnSpPr>
            <a:cxnSpLocks/>
          </p:cNvCxnSpPr>
          <p:nvPr/>
        </p:nvCxnSpPr>
        <p:spPr>
          <a:xfrm>
            <a:off x="3520867" y="5457807"/>
            <a:ext cx="0" cy="444845"/>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BDF0F22C-84E7-E0C1-E3F7-108C9EDA04DE}"/>
                  </a:ext>
                </a:extLst>
              </p:cNvPr>
              <p:cNvSpPr txBox="1"/>
              <p:nvPr/>
            </p:nvSpPr>
            <p:spPr>
              <a:xfrm>
                <a:off x="1845794" y="2287023"/>
                <a:ext cx="3120533" cy="2887650"/>
              </a:xfrm>
              <a:prstGeom prst="rect">
                <a:avLst/>
              </a:prstGeom>
              <a:noFill/>
            </p:spPr>
            <p:txBody>
              <a:bodyPr wrap="none" rtlCol="0">
                <a:spAutoFit/>
              </a:bodyPr>
              <a:lstStyle/>
              <a:p>
                <a:pPr>
                  <a:lnSpc>
                    <a:spcPct val="150000"/>
                  </a:lnSpc>
                </a:pPr>
                <a14:m>
                  <m:oMathPara xmlns:m="http://schemas.openxmlformats.org/officeDocument/2006/math">
                    <m:oMathParaPr>
                      <m:jc m:val="centerGroup"/>
                    </m:oMathParaPr>
                    <m:oMath xmlns:m="http://schemas.openxmlformats.org/officeDocument/2006/math">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𝒗</m:t>
                          </m:r>
                        </m:e>
                        <m:sub>
                          <m:r>
                            <a:rPr lang="en-US" b="1" i="1" smtClean="0">
                              <a:solidFill>
                                <a:srgbClr val="FF0000"/>
                              </a:solidFill>
                              <a:latin typeface="Cambria Math" panose="02040503050406030204" pitchFamily="18" charset="0"/>
                            </a:rPr>
                            <m:t>𝟏</m:t>
                          </m:r>
                        </m:sub>
                      </m:sSub>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𝒔𝒍𝒐𝒑𝒆</m:t>
                      </m:r>
                    </m:oMath>
                  </m:oMathPara>
                </a14:m>
                <a:endParaRPr lang="en-US" b="1" i="1" dirty="0">
                  <a:solidFill>
                    <a:srgbClr val="FF0000"/>
                  </a:solidFill>
                  <a:latin typeface="Cambria Math" panose="02040503050406030204" pitchFamily="18" charset="0"/>
                </a:endParaRPr>
              </a:p>
              <a:p>
                <a:pPr>
                  <a:lnSpc>
                    <a:spcPct val="150000"/>
                  </a:lnSpc>
                </a:pPr>
                <a14:m>
                  <m:oMathPara xmlns:m="http://schemas.openxmlformats.org/officeDocument/2006/math">
                    <m:oMathParaPr>
                      <m:jc m:val="centerGroup"/>
                    </m:oMathParaPr>
                    <m:oMath xmlns:m="http://schemas.openxmlformats.org/officeDocument/2006/math">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𝒗</m:t>
                          </m:r>
                        </m:e>
                        <m:sub>
                          <m:r>
                            <a:rPr lang="en-US" b="1" i="1" smtClean="0">
                              <a:solidFill>
                                <a:srgbClr val="FF0000"/>
                              </a:solidFill>
                              <a:latin typeface="Cambria Math" panose="02040503050406030204" pitchFamily="18" charset="0"/>
                            </a:rPr>
                            <m:t>𝟏</m:t>
                          </m:r>
                        </m:sub>
                      </m:sSub>
                      <m:r>
                        <a:rPr lang="en-US" b="1" i="1" smtClean="0">
                          <a:solidFill>
                            <a:srgbClr val="FF0000"/>
                          </a:solidFill>
                          <a:latin typeface="Cambria Math" panose="02040503050406030204" pitchFamily="18" charset="0"/>
                        </a:rPr>
                        <m:t>≈</m:t>
                      </m:r>
                      <m:f>
                        <m:fPr>
                          <m:ctrlPr>
                            <a:rPr lang="en-US" b="1" i="1" smtClean="0">
                              <a:solidFill>
                                <a:srgbClr val="FF0000"/>
                              </a:solidFill>
                              <a:latin typeface="Cambria Math" panose="02040503050406030204" pitchFamily="18" charset="0"/>
                            </a:rPr>
                          </m:ctrlPr>
                        </m:fPr>
                        <m:num>
                          <m:r>
                            <a:rPr lang="en-US" b="1" i="1" smtClean="0">
                              <a:solidFill>
                                <a:srgbClr val="FF0000"/>
                              </a:solidFill>
                              <a:latin typeface="Cambria Math" panose="02040503050406030204" pitchFamily="18" charset="0"/>
                            </a:rPr>
                            <m:t>𝒓𝒊𝒔𝒆</m:t>
                          </m:r>
                        </m:num>
                        <m:den>
                          <m:r>
                            <a:rPr lang="en-US" b="1" i="1" smtClean="0">
                              <a:solidFill>
                                <a:srgbClr val="FF0000"/>
                              </a:solidFill>
                              <a:latin typeface="Cambria Math" panose="02040503050406030204" pitchFamily="18" charset="0"/>
                            </a:rPr>
                            <m:t>𝒓𝒖𝒏</m:t>
                          </m:r>
                        </m:den>
                      </m:f>
                    </m:oMath>
                  </m:oMathPara>
                </a14:m>
                <a:endParaRPr lang="en-US" b="1" i="1" dirty="0">
                  <a:solidFill>
                    <a:srgbClr val="FF0000"/>
                  </a:solidFill>
                  <a:latin typeface="Cambria Math" panose="02040503050406030204" pitchFamily="18" charset="0"/>
                </a:endParaRPr>
              </a:p>
              <a:p>
                <a:pPr>
                  <a:lnSpc>
                    <a:spcPct val="150000"/>
                  </a:lnSpc>
                </a:pPr>
                <a14:m>
                  <m:oMathPara xmlns:m="http://schemas.openxmlformats.org/officeDocument/2006/math">
                    <m:oMathParaPr>
                      <m:jc m:val="centerGroup"/>
                    </m:oMathParaPr>
                    <m:oMath xmlns:m="http://schemas.openxmlformats.org/officeDocument/2006/math">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𝒗</m:t>
                          </m:r>
                        </m:e>
                        <m:sub>
                          <m:r>
                            <a:rPr lang="en-US" b="1" i="1" smtClean="0">
                              <a:solidFill>
                                <a:srgbClr val="FF0000"/>
                              </a:solidFill>
                              <a:latin typeface="Cambria Math" panose="02040503050406030204" pitchFamily="18" charset="0"/>
                            </a:rPr>
                            <m:t>𝟏</m:t>
                          </m:r>
                        </m:sub>
                      </m:sSub>
                      <m:r>
                        <a:rPr lang="en-US" b="1" i="1" smtClean="0">
                          <a:solidFill>
                            <a:srgbClr val="FF0000"/>
                          </a:solidFill>
                          <a:latin typeface="Cambria Math" panose="02040503050406030204" pitchFamily="18" charset="0"/>
                        </a:rPr>
                        <m:t>≈</m:t>
                      </m:r>
                      <m:f>
                        <m:fPr>
                          <m:ctrlPr>
                            <a:rPr lang="en-US" b="1" i="1" smtClean="0">
                              <a:solidFill>
                                <a:srgbClr val="FF0000"/>
                              </a:solidFill>
                              <a:latin typeface="Cambria Math" panose="02040503050406030204" pitchFamily="18" charset="0"/>
                            </a:rPr>
                          </m:ctrlPr>
                        </m:fPr>
                        <m:num>
                          <m:d>
                            <m:dPr>
                              <m:ctrlPr>
                                <a:rPr lang="en-US" b="1" i="1" smtClean="0">
                                  <a:solidFill>
                                    <a:srgbClr val="FF0000"/>
                                  </a:solidFill>
                                  <a:latin typeface="Cambria Math" panose="02040503050406030204" pitchFamily="18" charset="0"/>
                                </a:rPr>
                              </m:ctrlPr>
                            </m:dPr>
                            <m:e>
                              <m:r>
                                <a:rPr lang="en-US" b="1" i="1" smtClean="0">
                                  <a:solidFill>
                                    <a:srgbClr val="FF0000"/>
                                  </a:solidFill>
                                  <a:latin typeface="Cambria Math" panose="02040503050406030204" pitchFamily="18" charset="0"/>
                                </a:rPr>
                                <m:t>𝟎</m:t>
                              </m:r>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𝟐𝟗</m:t>
                              </m:r>
                              <m:r>
                                <a:rPr lang="en-US" b="1" i="1" smtClean="0">
                                  <a:solidFill>
                                    <a:srgbClr val="FF0000"/>
                                  </a:solidFill>
                                  <a:latin typeface="Cambria Math" panose="02040503050406030204" pitchFamily="18" charset="0"/>
                                </a:rPr>
                                <m:t> </m:t>
                              </m:r>
                              <m:r>
                                <m:rPr>
                                  <m:nor/>
                                </m:rPr>
                                <a:rPr lang="en-US" b="1" i="0" smtClean="0">
                                  <a:solidFill>
                                    <a:srgbClr val="FF0000"/>
                                  </a:solidFill>
                                  <a:latin typeface="Cambria Math" panose="02040503050406030204" pitchFamily="18" charset="0"/>
                                </a:rPr>
                                <m:t>cm</m:t>
                              </m:r>
                            </m:e>
                          </m:d>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𝟎</m:t>
                          </m:r>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𝟏𝟎</m:t>
                          </m:r>
                          <m:r>
                            <a:rPr lang="en-US" b="1" i="1" smtClean="0">
                              <a:solidFill>
                                <a:srgbClr val="FF0000"/>
                              </a:solidFill>
                              <a:latin typeface="Cambria Math" panose="02040503050406030204" pitchFamily="18" charset="0"/>
                            </a:rPr>
                            <m:t> </m:t>
                          </m:r>
                          <m:r>
                            <m:rPr>
                              <m:nor/>
                            </m:rPr>
                            <a:rPr lang="en-US" b="1" i="0" smtClean="0">
                              <a:solidFill>
                                <a:srgbClr val="FF0000"/>
                              </a:solidFill>
                              <a:latin typeface="Cambria Math" panose="02040503050406030204" pitchFamily="18" charset="0"/>
                            </a:rPr>
                            <m:t>cm</m:t>
                          </m:r>
                          <m:r>
                            <a:rPr lang="en-US" b="1" i="1" smtClean="0">
                              <a:solidFill>
                                <a:srgbClr val="FF0000"/>
                              </a:solidFill>
                              <a:latin typeface="Cambria Math" panose="02040503050406030204" pitchFamily="18" charset="0"/>
                            </a:rPr>
                            <m:t>)</m:t>
                          </m:r>
                        </m:num>
                        <m:den>
                          <m:d>
                            <m:dPr>
                              <m:ctrlPr>
                                <a:rPr lang="en-US" b="1" i="1">
                                  <a:solidFill>
                                    <a:srgbClr val="FF0000"/>
                                  </a:solidFill>
                                  <a:latin typeface="Cambria Math" panose="02040503050406030204" pitchFamily="18" charset="0"/>
                                </a:rPr>
                              </m:ctrlPr>
                            </m:dPr>
                            <m:e>
                              <m:r>
                                <a:rPr lang="en-US" b="1" i="1" smtClean="0">
                                  <a:solidFill>
                                    <a:srgbClr val="FF0000"/>
                                  </a:solidFill>
                                  <a:latin typeface="Cambria Math" panose="02040503050406030204" pitchFamily="18" charset="0"/>
                                </a:rPr>
                                <m:t>𝟎</m:t>
                              </m:r>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𝟐𝟎</m:t>
                              </m:r>
                              <m:r>
                                <m:rPr>
                                  <m:nor/>
                                </m:rPr>
                                <a:rPr lang="en-US" b="1" i="0" smtClean="0">
                                  <a:solidFill>
                                    <a:srgbClr val="FF0000"/>
                                  </a:solidFill>
                                  <a:latin typeface="Cambria Math" panose="02040503050406030204" pitchFamily="18" charset="0"/>
                                </a:rPr>
                                <m:t> </m:t>
                              </m:r>
                              <m:r>
                                <m:rPr>
                                  <m:nor/>
                                </m:rPr>
                                <a:rPr lang="en-US" b="1" i="0" smtClean="0">
                                  <a:solidFill>
                                    <a:srgbClr val="FF0000"/>
                                  </a:solidFill>
                                  <a:latin typeface="Cambria Math" panose="02040503050406030204" pitchFamily="18" charset="0"/>
                                </a:rPr>
                                <m:t>s</m:t>
                              </m:r>
                            </m:e>
                          </m:d>
                          <m:r>
                            <a:rPr lang="en-US" b="1" i="1">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𝟎</m:t>
                          </m:r>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𝟏𝟎</m:t>
                          </m:r>
                          <m:r>
                            <a:rPr lang="en-US" b="1" i="1" smtClean="0">
                              <a:solidFill>
                                <a:srgbClr val="FF0000"/>
                              </a:solidFill>
                              <a:latin typeface="Cambria Math" panose="02040503050406030204" pitchFamily="18" charset="0"/>
                            </a:rPr>
                            <m:t> </m:t>
                          </m:r>
                          <m:r>
                            <m:rPr>
                              <m:nor/>
                            </m:rPr>
                            <a:rPr lang="en-US" b="1" i="0" smtClean="0">
                              <a:solidFill>
                                <a:srgbClr val="FF0000"/>
                              </a:solidFill>
                              <a:latin typeface="Cambria Math" panose="02040503050406030204" pitchFamily="18" charset="0"/>
                            </a:rPr>
                            <m:t>s</m:t>
                          </m:r>
                          <m:r>
                            <a:rPr lang="en-US" b="1" i="1">
                              <a:solidFill>
                                <a:srgbClr val="FF0000"/>
                              </a:solidFill>
                              <a:latin typeface="Cambria Math" panose="02040503050406030204" pitchFamily="18" charset="0"/>
                            </a:rPr>
                            <m:t>)</m:t>
                          </m:r>
                        </m:den>
                      </m:f>
                    </m:oMath>
                  </m:oMathPara>
                </a14:m>
                <a:endParaRPr lang="en-US" b="1" i="1" dirty="0">
                  <a:solidFill>
                    <a:srgbClr val="FF0000"/>
                  </a:solidFill>
                  <a:latin typeface="Cambria Math" panose="02040503050406030204" pitchFamily="18" charset="0"/>
                </a:endParaRPr>
              </a:p>
              <a:p>
                <a:pPr>
                  <a:lnSpc>
                    <a:spcPct val="150000"/>
                  </a:lnSpc>
                </a:pPr>
                <a14:m>
                  <m:oMathPara xmlns:m="http://schemas.openxmlformats.org/officeDocument/2006/math">
                    <m:oMathParaPr>
                      <m:jc m:val="centerGroup"/>
                    </m:oMathParaPr>
                    <m:oMath xmlns:m="http://schemas.openxmlformats.org/officeDocument/2006/math">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𝒗</m:t>
                          </m:r>
                        </m:e>
                        <m:sub>
                          <m:r>
                            <a:rPr lang="en-US" b="1" i="1" smtClean="0">
                              <a:solidFill>
                                <a:srgbClr val="FF0000"/>
                              </a:solidFill>
                              <a:latin typeface="Cambria Math" panose="02040503050406030204" pitchFamily="18" charset="0"/>
                            </a:rPr>
                            <m:t>𝟏</m:t>
                          </m:r>
                        </m:sub>
                      </m:sSub>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𝟏</m:t>
                      </m:r>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𝟗</m:t>
                      </m:r>
                      <m:f>
                        <m:fPr>
                          <m:ctrlPr>
                            <a:rPr lang="en-US" b="1" i="1" smtClean="0">
                              <a:solidFill>
                                <a:srgbClr val="FF0000"/>
                              </a:solidFill>
                              <a:latin typeface="Cambria Math" panose="02040503050406030204" pitchFamily="18" charset="0"/>
                            </a:rPr>
                          </m:ctrlPr>
                        </m:fPr>
                        <m:num>
                          <m:r>
                            <a:rPr lang="en-US" b="1" i="0" smtClean="0">
                              <a:solidFill>
                                <a:srgbClr val="FF0000"/>
                              </a:solidFill>
                              <a:latin typeface="Cambria Math" panose="02040503050406030204" pitchFamily="18" charset="0"/>
                            </a:rPr>
                            <m:t>𝐜𝐦</m:t>
                          </m:r>
                        </m:num>
                        <m:den>
                          <m:r>
                            <a:rPr lang="en-US" b="1" i="0" smtClean="0">
                              <a:solidFill>
                                <a:srgbClr val="FF0000"/>
                              </a:solidFill>
                              <a:latin typeface="Cambria Math" panose="02040503050406030204" pitchFamily="18" charset="0"/>
                            </a:rPr>
                            <m:t>𝐬</m:t>
                          </m:r>
                        </m:den>
                      </m:f>
                    </m:oMath>
                  </m:oMathPara>
                </a14:m>
                <a:endParaRPr lang="en-US" b="1" dirty="0">
                  <a:solidFill>
                    <a:srgbClr val="7030A0"/>
                  </a:solidFill>
                </a:endParaRPr>
              </a:p>
            </p:txBody>
          </p:sp>
        </mc:Choice>
        <mc:Fallback xmlns="">
          <p:sp>
            <p:nvSpPr>
              <p:cNvPr id="21" name="TextBox 20">
                <a:extLst>
                  <a:ext uri="{FF2B5EF4-FFF2-40B4-BE49-F238E27FC236}">
                    <a16:creationId xmlns:a16="http://schemas.microsoft.com/office/drawing/2014/main" id="{BDF0F22C-84E7-E0C1-E3F7-108C9EDA04DE}"/>
                  </a:ext>
                </a:extLst>
              </p:cNvPr>
              <p:cNvSpPr txBox="1">
                <a:spLocks noRot="1" noChangeAspect="1" noMove="1" noResize="1" noEditPoints="1" noAdjustHandles="1" noChangeArrowheads="1" noChangeShapeType="1" noTextEdit="1"/>
              </p:cNvSpPr>
              <p:nvPr/>
            </p:nvSpPr>
            <p:spPr>
              <a:xfrm>
                <a:off x="1845794" y="2287023"/>
                <a:ext cx="3120533" cy="2887650"/>
              </a:xfrm>
              <a:prstGeom prst="rect">
                <a:avLst/>
              </a:prstGeom>
              <a:blipFill>
                <a:blip r:embed="rId4"/>
                <a:stretch>
                  <a:fillRect/>
                </a:stretch>
              </a:blipFill>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2212266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824CB0-4740-C618-DECC-69C237CA1C4B}"/>
            </a:ext>
          </a:extLst>
        </p:cNvPr>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C9A5388F-C223-7518-70BC-DE2340F6ACDF}"/>
              </a:ext>
            </a:extLst>
          </p:cNvPr>
          <p:cNvGraphicFramePr>
            <a:graphicFrameLocks/>
          </p:cNvGraphicFramePr>
          <p:nvPr/>
        </p:nvGraphicFramePr>
        <p:xfrm>
          <a:off x="0" y="0"/>
          <a:ext cx="12191999" cy="6858000"/>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98223C2C-3758-ACB4-4320-F757608300C8}"/>
                  </a:ext>
                </a:extLst>
              </p:cNvPr>
              <p:cNvSpPr txBox="1"/>
              <p:nvPr/>
            </p:nvSpPr>
            <p:spPr>
              <a:xfrm>
                <a:off x="2108201" y="4775200"/>
                <a:ext cx="1508683" cy="57066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𝒗</m:t>
                          </m:r>
                        </m:e>
                        <m:sub>
                          <m:r>
                            <a:rPr lang="en-US" b="1" i="1" smtClean="0">
                              <a:solidFill>
                                <a:srgbClr val="FF0000"/>
                              </a:solidFill>
                              <a:latin typeface="Cambria Math" panose="02040503050406030204" pitchFamily="18" charset="0"/>
                            </a:rPr>
                            <m:t>𝟏</m:t>
                          </m:r>
                        </m:sub>
                      </m:sSub>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𝟏</m:t>
                      </m:r>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𝟗</m:t>
                      </m:r>
                      <m:f>
                        <m:fPr>
                          <m:ctrlPr>
                            <a:rPr lang="en-US" b="1" i="1" smtClean="0">
                              <a:solidFill>
                                <a:srgbClr val="FF0000"/>
                              </a:solidFill>
                              <a:latin typeface="Cambria Math" panose="02040503050406030204" pitchFamily="18" charset="0"/>
                            </a:rPr>
                          </m:ctrlPr>
                        </m:fPr>
                        <m:num>
                          <m:r>
                            <a:rPr lang="en-US" b="1" i="0" smtClean="0">
                              <a:solidFill>
                                <a:srgbClr val="FF0000"/>
                              </a:solidFill>
                              <a:latin typeface="Cambria Math" panose="02040503050406030204" pitchFamily="18" charset="0"/>
                            </a:rPr>
                            <m:t>𝐜𝐦</m:t>
                          </m:r>
                        </m:num>
                        <m:den>
                          <m:r>
                            <a:rPr lang="en-US" b="1" i="0" smtClean="0">
                              <a:solidFill>
                                <a:srgbClr val="FF0000"/>
                              </a:solidFill>
                              <a:latin typeface="Cambria Math" panose="02040503050406030204" pitchFamily="18" charset="0"/>
                            </a:rPr>
                            <m:t>𝐬</m:t>
                          </m:r>
                        </m:den>
                      </m:f>
                    </m:oMath>
                  </m:oMathPara>
                </a14:m>
                <a:endParaRPr lang="en-US" b="1" dirty="0"/>
              </a:p>
            </p:txBody>
          </p:sp>
        </mc:Choice>
        <mc:Fallback xmlns="">
          <p:sp>
            <p:nvSpPr>
              <p:cNvPr id="3" name="TextBox 2">
                <a:extLst>
                  <a:ext uri="{FF2B5EF4-FFF2-40B4-BE49-F238E27FC236}">
                    <a16:creationId xmlns:a16="http://schemas.microsoft.com/office/drawing/2014/main" id="{98223C2C-3758-ACB4-4320-F757608300C8}"/>
                  </a:ext>
                </a:extLst>
              </p:cNvPr>
              <p:cNvSpPr txBox="1">
                <a:spLocks noRot="1" noChangeAspect="1" noMove="1" noResize="1" noEditPoints="1" noAdjustHandles="1" noChangeArrowheads="1" noChangeShapeType="1" noTextEdit="1"/>
              </p:cNvSpPr>
              <p:nvPr/>
            </p:nvSpPr>
            <p:spPr>
              <a:xfrm>
                <a:off x="2108201" y="4775200"/>
                <a:ext cx="1508683" cy="570669"/>
              </a:xfrm>
              <a:prstGeom prst="rect">
                <a:avLst/>
              </a:prstGeom>
              <a:blipFill>
                <a:blip r:embed="rId4"/>
                <a:stretch>
                  <a:fillRect/>
                </a:stretch>
              </a:blipFill>
            </p:spPr>
            <p:txBody>
              <a:bodyPr/>
              <a:lstStyle/>
              <a:p>
                <a:r>
                  <a:rPr lang="en-US">
                    <a:noFill/>
                  </a:rPr>
                  <a:t> </a:t>
                </a:r>
              </a:p>
            </p:txBody>
          </p:sp>
        </mc:Fallback>
      </mc:AlternateContent>
      <p:sp>
        <p:nvSpPr>
          <p:cNvPr id="8" name="Slide Number Placeholder 7">
            <a:extLst>
              <a:ext uri="{FF2B5EF4-FFF2-40B4-BE49-F238E27FC236}">
                <a16:creationId xmlns:a16="http://schemas.microsoft.com/office/drawing/2014/main" id="{7727455C-5600-2377-8367-086EAB6EDE87}"/>
              </a:ext>
            </a:extLst>
          </p:cNvPr>
          <p:cNvSpPr>
            <a:spLocks noGrp="1"/>
          </p:cNvSpPr>
          <p:nvPr>
            <p:ph type="sldNum" sz="quarter" idx="12"/>
          </p:nvPr>
        </p:nvSpPr>
        <p:spPr/>
        <p:txBody>
          <a:bodyPr/>
          <a:lstStyle/>
          <a:p>
            <a:fld id="{B0BF0C2C-5718-43CF-A507-CFE29FEACA51}" type="slidenum">
              <a:rPr lang="en-US" smtClean="0"/>
              <a:t>25</a:t>
            </a:fld>
            <a:endParaRPr lang="en-US"/>
          </a:p>
        </p:txBody>
      </p:sp>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A7E21731-6B5F-F871-A777-0408B9444ACD}"/>
                  </a:ext>
                </a:extLst>
              </p:cNvPr>
              <p:cNvSpPr txBox="1"/>
              <p:nvPr/>
            </p:nvSpPr>
            <p:spPr>
              <a:xfrm>
                <a:off x="6481010" y="3689100"/>
                <a:ext cx="1508683" cy="809837"/>
              </a:xfrm>
              <a:prstGeom prst="rect">
                <a:avLst/>
              </a:prstGeom>
              <a:noFill/>
            </p:spPr>
            <p:txBody>
              <a:bodyPr wrap="none" rtlCol="0">
                <a:spAutoFit/>
              </a:bodyPr>
              <a:lstStyle/>
              <a:p>
                <a:pPr>
                  <a:lnSpc>
                    <a:spcPct val="150000"/>
                  </a:lnSpc>
                </a:pPr>
                <a14:m>
                  <m:oMathPara xmlns:m="http://schemas.openxmlformats.org/officeDocument/2006/math">
                    <m:oMathParaPr>
                      <m:jc m:val="centerGroup"/>
                    </m:oMathParaPr>
                    <m:oMath xmlns:m="http://schemas.openxmlformats.org/officeDocument/2006/math">
                      <m:sSub>
                        <m:sSubPr>
                          <m:ctrlPr>
                            <a:rPr lang="en-US" b="1" i="1" smtClean="0">
                              <a:solidFill>
                                <a:srgbClr val="0000FF"/>
                              </a:solidFill>
                              <a:latin typeface="Cambria Math" panose="02040503050406030204" pitchFamily="18" charset="0"/>
                            </a:rPr>
                          </m:ctrlPr>
                        </m:sSubPr>
                        <m:e>
                          <m:r>
                            <a:rPr lang="en-US" b="1" i="1" smtClean="0">
                              <a:solidFill>
                                <a:srgbClr val="0000FF"/>
                              </a:solidFill>
                              <a:latin typeface="Cambria Math" panose="02040503050406030204" pitchFamily="18" charset="0"/>
                            </a:rPr>
                            <m:t>𝒗</m:t>
                          </m:r>
                        </m:e>
                        <m:sub>
                          <m:r>
                            <a:rPr lang="en-US" b="1" i="1" smtClean="0">
                              <a:solidFill>
                                <a:srgbClr val="0000FF"/>
                              </a:solidFill>
                              <a:latin typeface="Cambria Math" panose="02040503050406030204" pitchFamily="18" charset="0"/>
                            </a:rPr>
                            <m:t>𝟐</m:t>
                          </m:r>
                        </m:sub>
                      </m:sSub>
                      <m:r>
                        <a:rPr lang="en-US" b="1" i="1" smtClean="0">
                          <a:solidFill>
                            <a:srgbClr val="0000FF"/>
                          </a:solidFill>
                          <a:latin typeface="Cambria Math" panose="02040503050406030204" pitchFamily="18" charset="0"/>
                        </a:rPr>
                        <m:t>=</m:t>
                      </m:r>
                      <m:r>
                        <a:rPr lang="en-US" b="1" i="1" smtClean="0">
                          <a:solidFill>
                            <a:srgbClr val="0000FF"/>
                          </a:solidFill>
                          <a:latin typeface="Cambria Math" panose="02040503050406030204" pitchFamily="18" charset="0"/>
                        </a:rPr>
                        <m:t>𝟑</m:t>
                      </m:r>
                      <m:r>
                        <a:rPr lang="en-US" b="1" i="1" smtClean="0">
                          <a:solidFill>
                            <a:srgbClr val="0000FF"/>
                          </a:solidFill>
                          <a:latin typeface="Cambria Math" panose="02040503050406030204" pitchFamily="18" charset="0"/>
                        </a:rPr>
                        <m:t>.</m:t>
                      </m:r>
                      <m:r>
                        <a:rPr lang="en-US" b="1" i="1" smtClean="0">
                          <a:solidFill>
                            <a:srgbClr val="0000FF"/>
                          </a:solidFill>
                          <a:latin typeface="Cambria Math" panose="02040503050406030204" pitchFamily="18" charset="0"/>
                        </a:rPr>
                        <m:t>𝟗</m:t>
                      </m:r>
                      <m:f>
                        <m:fPr>
                          <m:ctrlPr>
                            <a:rPr lang="en-US" b="1" i="1" smtClean="0">
                              <a:solidFill>
                                <a:srgbClr val="0000FF"/>
                              </a:solidFill>
                              <a:latin typeface="Cambria Math" panose="02040503050406030204" pitchFamily="18" charset="0"/>
                            </a:rPr>
                          </m:ctrlPr>
                        </m:fPr>
                        <m:num>
                          <m:r>
                            <a:rPr lang="en-US" b="1" i="0" smtClean="0">
                              <a:solidFill>
                                <a:srgbClr val="0000FF"/>
                              </a:solidFill>
                              <a:latin typeface="Cambria Math" panose="02040503050406030204" pitchFamily="18" charset="0"/>
                            </a:rPr>
                            <m:t>𝐜𝐦</m:t>
                          </m:r>
                        </m:num>
                        <m:den>
                          <m:r>
                            <a:rPr lang="en-US" b="1" i="0" smtClean="0">
                              <a:solidFill>
                                <a:srgbClr val="0000FF"/>
                              </a:solidFill>
                              <a:latin typeface="Cambria Math" panose="02040503050406030204" pitchFamily="18" charset="0"/>
                            </a:rPr>
                            <m:t>𝐬</m:t>
                          </m:r>
                        </m:den>
                      </m:f>
                    </m:oMath>
                  </m:oMathPara>
                </a14:m>
                <a:endParaRPr lang="en-US" b="1" dirty="0">
                  <a:solidFill>
                    <a:srgbClr val="0000FF"/>
                  </a:solidFill>
                </a:endParaRPr>
              </a:p>
            </p:txBody>
          </p:sp>
        </mc:Choice>
        <mc:Fallback xmlns="">
          <p:sp>
            <p:nvSpPr>
              <p:cNvPr id="20" name="TextBox 19">
                <a:extLst>
                  <a:ext uri="{FF2B5EF4-FFF2-40B4-BE49-F238E27FC236}">
                    <a16:creationId xmlns:a16="http://schemas.microsoft.com/office/drawing/2014/main" id="{A7E21731-6B5F-F871-A777-0408B9444ACD}"/>
                  </a:ext>
                </a:extLst>
              </p:cNvPr>
              <p:cNvSpPr txBox="1">
                <a:spLocks noRot="1" noChangeAspect="1" noMove="1" noResize="1" noEditPoints="1" noAdjustHandles="1" noChangeArrowheads="1" noChangeShapeType="1" noTextEdit="1"/>
              </p:cNvSpPr>
              <p:nvPr/>
            </p:nvSpPr>
            <p:spPr>
              <a:xfrm>
                <a:off x="6481010" y="3689100"/>
                <a:ext cx="1508683" cy="809837"/>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ADF747BD-5B3B-D2E0-BA71-E98BEDA2E9DC}"/>
                  </a:ext>
                </a:extLst>
              </p:cNvPr>
              <p:cNvSpPr txBox="1"/>
              <p:nvPr/>
            </p:nvSpPr>
            <p:spPr>
              <a:xfrm>
                <a:off x="8950581" y="2468424"/>
                <a:ext cx="1505477" cy="809837"/>
              </a:xfrm>
              <a:prstGeom prst="rect">
                <a:avLst/>
              </a:prstGeom>
              <a:noFill/>
            </p:spPr>
            <p:txBody>
              <a:bodyPr wrap="none" rtlCol="0">
                <a:spAutoFit/>
              </a:bodyPr>
              <a:lstStyle/>
              <a:p>
                <a:pPr>
                  <a:lnSpc>
                    <a:spcPct val="150000"/>
                  </a:lnSpc>
                </a:pPr>
                <a14:m>
                  <m:oMathPara xmlns:m="http://schemas.openxmlformats.org/officeDocument/2006/math">
                    <m:oMathParaPr>
                      <m:jc m:val="centerGroup"/>
                    </m:oMathParaPr>
                    <m:oMath xmlns:m="http://schemas.openxmlformats.org/officeDocument/2006/math">
                      <m:sSub>
                        <m:sSubPr>
                          <m:ctrlPr>
                            <a:rPr lang="en-US" b="1" i="1" smtClean="0">
                              <a:solidFill>
                                <a:srgbClr val="7030A0"/>
                              </a:solidFill>
                              <a:latin typeface="Cambria Math" panose="02040503050406030204" pitchFamily="18" charset="0"/>
                            </a:rPr>
                          </m:ctrlPr>
                        </m:sSubPr>
                        <m:e>
                          <m:r>
                            <a:rPr lang="en-US" b="1" i="1" smtClean="0">
                              <a:solidFill>
                                <a:srgbClr val="7030A0"/>
                              </a:solidFill>
                              <a:latin typeface="Cambria Math" panose="02040503050406030204" pitchFamily="18" charset="0"/>
                            </a:rPr>
                            <m:t>𝒗</m:t>
                          </m:r>
                        </m:e>
                        <m:sub>
                          <m:r>
                            <a:rPr lang="en-US" b="1" i="1" smtClean="0">
                              <a:solidFill>
                                <a:srgbClr val="7030A0"/>
                              </a:solidFill>
                              <a:latin typeface="Cambria Math" panose="02040503050406030204" pitchFamily="18" charset="0"/>
                            </a:rPr>
                            <m:t>𝟑</m:t>
                          </m:r>
                        </m:sub>
                      </m:sSub>
                      <m:r>
                        <a:rPr lang="en-US" b="1" i="1" smtClean="0">
                          <a:solidFill>
                            <a:srgbClr val="7030A0"/>
                          </a:solidFill>
                          <a:latin typeface="Cambria Math" panose="02040503050406030204" pitchFamily="18" charset="0"/>
                        </a:rPr>
                        <m:t>≈</m:t>
                      </m:r>
                      <m:r>
                        <a:rPr lang="en-US" b="1" i="1" smtClean="0">
                          <a:solidFill>
                            <a:srgbClr val="7030A0"/>
                          </a:solidFill>
                          <a:latin typeface="Cambria Math" panose="02040503050406030204" pitchFamily="18" charset="0"/>
                        </a:rPr>
                        <m:t>𝟒</m:t>
                      </m:r>
                      <m:r>
                        <a:rPr lang="en-US" b="1" i="1" smtClean="0">
                          <a:solidFill>
                            <a:srgbClr val="7030A0"/>
                          </a:solidFill>
                          <a:latin typeface="Cambria Math" panose="02040503050406030204" pitchFamily="18" charset="0"/>
                        </a:rPr>
                        <m:t>.</m:t>
                      </m:r>
                      <m:r>
                        <a:rPr lang="en-US" b="1" i="1" smtClean="0">
                          <a:solidFill>
                            <a:srgbClr val="7030A0"/>
                          </a:solidFill>
                          <a:latin typeface="Cambria Math" panose="02040503050406030204" pitchFamily="18" charset="0"/>
                        </a:rPr>
                        <m:t>𝟒</m:t>
                      </m:r>
                      <m:f>
                        <m:fPr>
                          <m:ctrlPr>
                            <a:rPr lang="en-US" b="1" i="1" smtClean="0">
                              <a:solidFill>
                                <a:srgbClr val="7030A0"/>
                              </a:solidFill>
                              <a:latin typeface="Cambria Math" panose="02040503050406030204" pitchFamily="18" charset="0"/>
                            </a:rPr>
                          </m:ctrlPr>
                        </m:fPr>
                        <m:num>
                          <m:r>
                            <a:rPr lang="en-US" b="1" i="0" smtClean="0">
                              <a:solidFill>
                                <a:srgbClr val="7030A0"/>
                              </a:solidFill>
                              <a:latin typeface="Cambria Math" panose="02040503050406030204" pitchFamily="18" charset="0"/>
                            </a:rPr>
                            <m:t>𝐜𝐦</m:t>
                          </m:r>
                        </m:num>
                        <m:den>
                          <m:r>
                            <a:rPr lang="en-US" b="1" i="0" smtClean="0">
                              <a:solidFill>
                                <a:srgbClr val="7030A0"/>
                              </a:solidFill>
                              <a:latin typeface="Cambria Math" panose="02040503050406030204" pitchFamily="18" charset="0"/>
                            </a:rPr>
                            <m:t>𝐬</m:t>
                          </m:r>
                        </m:den>
                      </m:f>
                    </m:oMath>
                  </m:oMathPara>
                </a14:m>
                <a:endParaRPr lang="en-US" b="1" dirty="0">
                  <a:solidFill>
                    <a:srgbClr val="7030A0"/>
                  </a:solidFill>
                </a:endParaRPr>
              </a:p>
            </p:txBody>
          </p:sp>
        </mc:Choice>
        <mc:Fallback xmlns="">
          <p:sp>
            <p:nvSpPr>
              <p:cNvPr id="21" name="TextBox 20">
                <a:extLst>
                  <a:ext uri="{FF2B5EF4-FFF2-40B4-BE49-F238E27FC236}">
                    <a16:creationId xmlns:a16="http://schemas.microsoft.com/office/drawing/2014/main" id="{ADF747BD-5B3B-D2E0-BA71-E98BEDA2E9DC}"/>
                  </a:ext>
                </a:extLst>
              </p:cNvPr>
              <p:cNvSpPr txBox="1">
                <a:spLocks noRot="1" noChangeAspect="1" noMove="1" noResize="1" noEditPoints="1" noAdjustHandles="1" noChangeArrowheads="1" noChangeShapeType="1" noTextEdit="1"/>
              </p:cNvSpPr>
              <p:nvPr/>
            </p:nvSpPr>
            <p:spPr>
              <a:xfrm>
                <a:off x="8950581" y="2468424"/>
                <a:ext cx="1505477" cy="809837"/>
              </a:xfrm>
              <a:prstGeom prst="rect">
                <a:avLst/>
              </a:prstGeom>
              <a:blipFill>
                <a:blip r:embed="rId6"/>
                <a:stretch>
                  <a:fillRect/>
                </a:stretch>
              </a:blipFill>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26264041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24-Point Star 5"/>
          <p:cNvSpPr/>
          <p:nvPr/>
        </p:nvSpPr>
        <p:spPr>
          <a:xfrm>
            <a:off x="1631900" y="136525"/>
            <a:ext cx="6600968" cy="4464658"/>
          </a:xfrm>
          <a:prstGeom prst="star24">
            <a:avLst>
              <a:gd name="adj" fmla="val 44214"/>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Chart 1"/>
          <p:cNvGraphicFramePr>
            <a:graphicFrameLocks/>
          </p:cNvGraphicFramePr>
          <p:nvPr>
            <p:extLst>
              <p:ext uri="{D42A27DB-BD31-4B8C-83A1-F6EECF244321}">
                <p14:modId xmlns:p14="http://schemas.microsoft.com/office/powerpoint/2010/main" val="4271464790"/>
              </p:ext>
            </p:extLst>
          </p:nvPr>
        </p:nvGraphicFramePr>
        <p:xfrm>
          <a:off x="7762672" y="486383"/>
          <a:ext cx="3964709" cy="5885234"/>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a14="http://schemas.microsoft.com/office/drawing/2010/main">
        <mc:Choice Requires="a14">
          <p:sp>
            <p:nvSpPr>
              <p:cNvPr id="3" name="TextBox 2"/>
              <p:cNvSpPr txBox="1"/>
              <p:nvPr/>
            </p:nvSpPr>
            <p:spPr>
              <a:xfrm>
                <a:off x="458118" y="1783860"/>
                <a:ext cx="1508683" cy="57066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𝒗</m:t>
                          </m:r>
                        </m:e>
                        <m:sub>
                          <m:r>
                            <a:rPr lang="en-US" b="1" i="1" smtClean="0">
                              <a:solidFill>
                                <a:srgbClr val="FF0000"/>
                              </a:solidFill>
                              <a:latin typeface="Cambria Math" panose="02040503050406030204" pitchFamily="18" charset="0"/>
                            </a:rPr>
                            <m:t>𝟏</m:t>
                          </m:r>
                        </m:sub>
                      </m:sSub>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𝟏</m:t>
                      </m:r>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𝟗</m:t>
                      </m:r>
                      <m:f>
                        <m:fPr>
                          <m:ctrlPr>
                            <a:rPr lang="en-US" b="1" i="1" smtClean="0">
                              <a:solidFill>
                                <a:srgbClr val="FF0000"/>
                              </a:solidFill>
                              <a:latin typeface="Cambria Math" panose="02040503050406030204" pitchFamily="18" charset="0"/>
                            </a:rPr>
                          </m:ctrlPr>
                        </m:fPr>
                        <m:num>
                          <m:r>
                            <a:rPr lang="en-US" b="1" i="0" smtClean="0">
                              <a:solidFill>
                                <a:srgbClr val="FF0000"/>
                              </a:solidFill>
                              <a:latin typeface="Cambria Math" panose="02040503050406030204" pitchFamily="18" charset="0"/>
                            </a:rPr>
                            <m:t>𝐜𝐦</m:t>
                          </m:r>
                        </m:num>
                        <m:den>
                          <m:r>
                            <a:rPr lang="en-US" b="1" i="0" smtClean="0">
                              <a:solidFill>
                                <a:srgbClr val="FF0000"/>
                              </a:solidFill>
                              <a:latin typeface="Cambria Math" panose="02040503050406030204" pitchFamily="18" charset="0"/>
                            </a:rPr>
                            <m:t>𝐬</m:t>
                          </m:r>
                        </m:den>
                      </m:f>
                    </m:oMath>
                  </m:oMathPara>
                </a14:m>
                <a:endParaRPr lang="en-US" b="1" dirty="0"/>
              </a:p>
            </p:txBody>
          </p:sp>
        </mc:Choice>
        <mc:Fallback xmlns="">
          <p:sp>
            <p:nvSpPr>
              <p:cNvPr id="3" name="TextBox 2"/>
              <p:cNvSpPr txBox="1">
                <a:spLocks noRot="1" noChangeAspect="1" noMove="1" noResize="1" noEditPoints="1" noAdjustHandles="1" noChangeArrowheads="1" noChangeShapeType="1" noTextEdit="1"/>
              </p:cNvSpPr>
              <p:nvPr/>
            </p:nvSpPr>
            <p:spPr>
              <a:xfrm>
                <a:off x="458118" y="1783860"/>
                <a:ext cx="1508683" cy="570669"/>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p:cNvSpPr txBox="1"/>
              <p:nvPr/>
            </p:nvSpPr>
            <p:spPr>
              <a:xfrm>
                <a:off x="362916" y="2460457"/>
                <a:ext cx="1508683" cy="57066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0000FF"/>
                              </a:solidFill>
                              <a:latin typeface="Cambria Math" panose="02040503050406030204" pitchFamily="18" charset="0"/>
                            </a:rPr>
                          </m:ctrlPr>
                        </m:sSubPr>
                        <m:e>
                          <m:r>
                            <a:rPr lang="en-US" b="1" i="1" smtClean="0">
                              <a:solidFill>
                                <a:srgbClr val="0000FF"/>
                              </a:solidFill>
                              <a:latin typeface="Cambria Math" panose="02040503050406030204" pitchFamily="18" charset="0"/>
                            </a:rPr>
                            <m:t>𝒗</m:t>
                          </m:r>
                        </m:e>
                        <m:sub>
                          <m:r>
                            <a:rPr lang="en-US" b="1" i="1" smtClean="0">
                              <a:solidFill>
                                <a:srgbClr val="0000FF"/>
                              </a:solidFill>
                              <a:latin typeface="Cambria Math" panose="02040503050406030204" pitchFamily="18" charset="0"/>
                            </a:rPr>
                            <m:t>𝟐</m:t>
                          </m:r>
                        </m:sub>
                      </m:sSub>
                      <m:r>
                        <a:rPr lang="en-US" b="1" i="1" smtClean="0">
                          <a:solidFill>
                            <a:srgbClr val="0000FF"/>
                          </a:solidFill>
                          <a:latin typeface="Cambria Math" panose="02040503050406030204" pitchFamily="18" charset="0"/>
                        </a:rPr>
                        <m:t>=</m:t>
                      </m:r>
                      <m:r>
                        <a:rPr lang="en-US" b="1" i="1" smtClean="0">
                          <a:solidFill>
                            <a:srgbClr val="0000FF"/>
                          </a:solidFill>
                          <a:latin typeface="Cambria Math" panose="02040503050406030204" pitchFamily="18" charset="0"/>
                        </a:rPr>
                        <m:t>𝟑</m:t>
                      </m:r>
                      <m:r>
                        <a:rPr lang="en-US" b="1" i="1" smtClean="0">
                          <a:solidFill>
                            <a:srgbClr val="0000FF"/>
                          </a:solidFill>
                          <a:latin typeface="Cambria Math" panose="02040503050406030204" pitchFamily="18" charset="0"/>
                        </a:rPr>
                        <m:t>.</m:t>
                      </m:r>
                      <m:r>
                        <a:rPr lang="en-US" b="1" i="1" smtClean="0">
                          <a:solidFill>
                            <a:srgbClr val="0000FF"/>
                          </a:solidFill>
                          <a:latin typeface="Cambria Math" panose="02040503050406030204" pitchFamily="18" charset="0"/>
                        </a:rPr>
                        <m:t>𝟗</m:t>
                      </m:r>
                      <m:f>
                        <m:fPr>
                          <m:ctrlPr>
                            <a:rPr lang="en-US" b="1" i="1" smtClean="0">
                              <a:solidFill>
                                <a:srgbClr val="0000FF"/>
                              </a:solidFill>
                              <a:latin typeface="Cambria Math" panose="02040503050406030204" pitchFamily="18" charset="0"/>
                            </a:rPr>
                          </m:ctrlPr>
                        </m:fPr>
                        <m:num>
                          <m:r>
                            <a:rPr lang="en-US" b="1" i="0" smtClean="0">
                              <a:solidFill>
                                <a:srgbClr val="0000FF"/>
                              </a:solidFill>
                              <a:latin typeface="Cambria Math" panose="02040503050406030204" pitchFamily="18" charset="0"/>
                            </a:rPr>
                            <m:t>𝐜𝐦</m:t>
                          </m:r>
                        </m:num>
                        <m:den>
                          <m:r>
                            <a:rPr lang="en-US" b="1" i="0" smtClean="0">
                              <a:solidFill>
                                <a:srgbClr val="0000FF"/>
                              </a:solidFill>
                              <a:latin typeface="Cambria Math" panose="02040503050406030204" pitchFamily="18" charset="0"/>
                            </a:rPr>
                            <m:t>𝐬</m:t>
                          </m:r>
                        </m:den>
                      </m:f>
                    </m:oMath>
                  </m:oMathPara>
                </a14:m>
                <a:endParaRPr lang="en-US" b="1" dirty="0"/>
              </a:p>
            </p:txBody>
          </p:sp>
        </mc:Choice>
        <mc:Fallback xmlns="">
          <p:sp>
            <p:nvSpPr>
              <p:cNvPr id="4" name="TextBox 3"/>
              <p:cNvSpPr txBox="1">
                <a:spLocks noRot="1" noChangeAspect="1" noMove="1" noResize="1" noEditPoints="1" noAdjustHandles="1" noChangeArrowheads="1" noChangeShapeType="1" noTextEdit="1"/>
              </p:cNvSpPr>
              <p:nvPr/>
            </p:nvSpPr>
            <p:spPr>
              <a:xfrm>
                <a:off x="362916" y="2460457"/>
                <a:ext cx="1508683" cy="570669"/>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p:cNvSpPr txBox="1"/>
              <p:nvPr/>
            </p:nvSpPr>
            <p:spPr>
              <a:xfrm>
                <a:off x="460465" y="3079451"/>
                <a:ext cx="1508683" cy="57066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7030A0"/>
                              </a:solidFill>
                              <a:latin typeface="Cambria Math" panose="02040503050406030204" pitchFamily="18" charset="0"/>
                            </a:rPr>
                          </m:ctrlPr>
                        </m:sSubPr>
                        <m:e>
                          <m:r>
                            <a:rPr lang="en-US" b="1" i="1" smtClean="0">
                              <a:solidFill>
                                <a:srgbClr val="7030A0"/>
                              </a:solidFill>
                              <a:latin typeface="Cambria Math" panose="02040503050406030204" pitchFamily="18" charset="0"/>
                            </a:rPr>
                            <m:t>𝒗</m:t>
                          </m:r>
                        </m:e>
                        <m:sub>
                          <m:r>
                            <a:rPr lang="en-US" b="1" i="1" smtClean="0">
                              <a:solidFill>
                                <a:srgbClr val="7030A0"/>
                              </a:solidFill>
                              <a:latin typeface="Cambria Math" panose="02040503050406030204" pitchFamily="18" charset="0"/>
                            </a:rPr>
                            <m:t>𝟑</m:t>
                          </m:r>
                        </m:sub>
                      </m:sSub>
                      <m:r>
                        <a:rPr lang="en-US" b="1" i="1" smtClean="0">
                          <a:solidFill>
                            <a:srgbClr val="7030A0"/>
                          </a:solidFill>
                          <a:latin typeface="Cambria Math" panose="02040503050406030204" pitchFamily="18" charset="0"/>
                        </a:rPr>
                        <m:t>=</m:t>
                      </m:r>
                      <m:r>
                        <a:rPr lang="en-US" b="1" i="1" smtClean="0">
                          <a:solidFill>
                            <a:srgbClr val="7030A0"/>
                          </a:solidFill>
                          <a:latin typeface="Cambria Math" panose="02040503050406030204" pitchFamily="18" charset="0"/>
                        </a:rPr>
                        <m:t>𝟒</m:t>
                      </m:r>
                      <m:r>
                        <a:rPr lang="en-US" b="1" i="1" smtClean="0">
                          <a:solidFill>
                            <a:srgbClr val="7030A0"/>
                          </a:solidFill>
                          <a:latin typeface="Cambria Math" panose="02040503050406030204" pitchFamily="18" charset="0"/>
                        </a:rPr>
                        <m:t>.</m:t>
                      </m:r>
                      <m:r>
                        <a:rPr lang="en-US" b="1" i="1" smtClean="0">
                          <a:solidFill>
                            <a:srgbClr val="7030A0"/>
                          </a:solidFill>
                          <a:latin typeface="Cambria Math" panose="02040503050406030204" pitchFamily="18" charset="0"/>
                        </a:rPr>
                        <m:t>𝟒</m:t>
                      </m:r>
                      <m:f>
                        <m:fPr>
                          <m:ctrlPr>
                            <a:rPr lang="en-US" b="1" i="1" smtClean="0">
                              <a:solidFill>
                                <a:srgbClr val="7030A0"/>
                              </a:solidFill>
                              <a:latin typeface="Cambria Math" panose="02040503050406030204" pitchFamily="18" charset="0"/>
                            </a:rPr>
                          </m:ctrlPr>
                        </m:fPr>
                        <m:num>
                          <m:r>
                            <a:rPr lang="en-US" b="1" i="0" smtClean="0">
                              <a:solidFill>
                                <a:srgbClr val="7030A0"/>
                              </a:solidFill>
                              <a:latin typeface="Cambria Math" panose="02040503050406030204" pitchFamily="18" charset="0"/>
                            </a:rPr>
                            <m:t>𝐜𝐦</m:t>
                          </m:r>
                        </m:num>
                        <m:den>
                          <m:r>
                            <a:rPr lang="en-US" b="1" i="0" smtClean="0">
                              <a:solidFill>
                                <a:srgbClr val="7030A0"/>
                              </a:solidFill>
                              <a:latin typeface="Cambria Math" panose="02040503050406030204" pitchFamily="18" charset="0"/>
                            </a:rPr>
                            <m:t>𝐬</m:t>
                          </m:r>
                        </m:den>
                      </m:f>
                    </m:oMath>
                  </m:oMathPara>
                </a14:m>
                <a:endParaRPr lang="en-US" b="1" dirty="0">
                  <a:solidFill>
                    <a:srgbClr val="7030A0"/>
                  </a:solidFill>
                </a:endParaRPr>
              </a:p>
            </p:txBody>
          </p:sp>
        </mc:Choice>
        <mc:Fallback xmlns="">
          <p:sp>
            <p:nvSpPr>
              <p:cNvPr id="5" name="TextBox 4"/>
              <p:cNvSpPr txBox="1">
                <a:spLocks noRot="1" noChangeAspect="1" noMove="1" noResize="1" noEditPoints="1" noAdjustHandles="1" noChangeArrowheads="1" noChangeShapeType="1" noTextEdit="1"/>
              </p:cNvSpPr>
              <p:nvPr/>
            </p:nvSpPr>
            <p:spPr>
              <a:xfrm>
                <a:off x="460465" y="3079451"/>
                <a:ext cx="1508683" cy="570669"/>
              </a:xfrm>
              <a:prstGeom prst="rect">
                <a:avLst/>
              </a:prstGeom>
              <a:blipFill>
                <a:blip r:embed="rId6"/>
                <a:stretch>
                  <a:fillRect/>
                </a:stretch>
              </a:blipFill>
            </p:spPr>
            <p:txBody>
              <a:bodyPr/>
              <a:lstStyle/>
              <a:p>
                <a:r>
                  <a:rPr lang="en-US">
                    <a:noFill/>
                  </a:rPr>
                  <a:t> </a:t>
                </a:r>
              </a:p>
            </p:txBody>
          </p:sp>
        </mc:Fallback>
      </mc:AlternateContent>
      <p:sp>
        <p:nvSpPr>
          <p:cNvPr id="7" name="TextBox 6"/>
          <p:cNvSpPr txBox="1"/>
          <p:nvPr/>
        </p:nvSpPr>
        <p:spPr>
          <a:xfrm>
            <a:off x="2719336" y="867158"/>
            <a:ext cx="4725050" cy="3354765"/>
          </a:xfrm>
          <a:prstGeom prst="rect">
            <a:avLst/>
          </a:prstGeom>
          <a:noFill/>
        </p:spPr>
        <p:txBody>
          <a:bodyPr wrap="square" rtlCol="0">
            <a:spAutoFit/>
          </a:bodyPr>
          <a:lstStyle/>
          <a:p>
            <a:r>
              <a:rPr lang="en-US" b="1" dirty="0">
                <a:solidFill>
                  <a:srgbClr val="C00000"/>
                </a:solidFill>
              </a:rPr>
              <a:t>WATCH OUT!  </a:t>
            </a:r>
            <a:r>
              <a:rPr lang="en-US" dirty="0"/>
              <a:t>When adding equations to the graph, follow this procedure:</a:t>
            </a:r>
          </a:p>
          <a:p>
            <a:pPr marL="342900" indent="-342900">
              <a:buFont typeface="+mj-lt"/>
              <a:buAutoNum type="arabicPeriod"/>
            </a:pPr>
            <a:r>
              <a:rPr lang="en-US" dirty="0"/>
              <a:t>Paste the plot from Excel onto the slide </a:t>
            </a:r>
            <a:r>
              <a:rPr lang="en-US" i="1" dirty="0"/>
              <a:t>but don’t make it full size yet</a:t>
            </a:r>
            <a:r>
              <a:rPr lang="en-US" dirty="0"/>
              <a:t>.</a:t>
            </a:r>
          </a:p>
          <a:p>
            <a:pPr marL="342900" indent="-342900">
              <a:buFont typeface="+mj-lt"/>
              <a:buAutoNum type="arabicPeriod"/>
            </a:pPr>
            <a:r>
              <a:rPr lang="en-US" dirty="0"/>
              <a:t>Add a text box to some random spot on the slide NOT on top of the graph.</a:t>
            </a:r>
          </a:p>
          <a:p>
            <a:pPr marL="342900" indent="-342900">
              <a:buFont typeface="+mj-lt"/>
              <a:buAutoNum type="arabicPeriod"/>
            </a:pPr>
            <a:r>
              <a:rPr lang="en-US" dirty="0"/>
              <a:t>Use the equation editor to make your equation in the text box.</a:t>
            </a:r>
          </a:p>
          <a:p>
            <a:pPr marL="342900" indent="-342900">
              <a:buFont typeface="+mj-lt"/>
              <a:buAutoNum type="arabicPeriod"/>
            </a:pPr>
            <a:r>
              <a:rPr lang="en-US" dirty="0"/>
              <a:t>Now make the plot full size on the slide and move the equation into place.</a:t>
            </a:r>
          </a:p>
          <a:p>
            <a:r>
              <a:rPr lang="en-US" dirty="0"/>
              <a:t>This avoids a weird file save issue…</a:t>
            </a:r>
          </a:p>
          <a:p>
            <a:pPr marL="342900" indent="-342900">
              <a:buFont typeface="+mj-lt"/>
              <a:buAutoNum type="arabicPeriod"/>
            </a:pPr>
            <a:endParaRPr lang="en-US" sz="1400" dirty="0"/>
          </a:p>
        </p:txBody>
      </p:sp>
      <p:sp>
        <p:nvSpPr>
          <p:cNvPr id="8" name="Slide Number Placeholder 7"/>
          <p:cNvSpPr>
            <a:spLocks noGrp="1"/>
          </p:cNvSpPr>
          <p:nvPr>
            <p:ph type="sldNum" sz="quarter" idx="12"/>
          </p:nvPr>
        </p:nvSpPr>
        <p:spPr/>
        <p:txBody>
          <a:bodyPr/>
          <a:lstStyle/>
          <a:p>
            <a:fld id="{B0BF0C2C-5718-43CF-A507-CFE29FEACA51}" type="slidenum">
              <a:rPr lang="en-US" smtClean="0"/>
              <a:t>26</a:t>
            </a:fld>
            <a:endParaRPr lang="en-US" dirty="0"/>
          </a:p>
        </p:txBody>
      </p:sp>
      <mc:AlternateContent xmlns:mc="http://schemas.openxmlformats.org/markup-compatibility/2006" xmlns:a14="http://schemas.microsoft.com/office/drawing/2010/main">
        <mc:Choice Requires="a14">
          <p:sp>
            <p:nvSpPr>
              <p:cNvPr id="9" name="TextBox 20">
                <a:extLst>
                  <a:ext uri="{FF2B5EF4-FFF2-40B4-BE49-F238E27FC236}">
                    <a16:creationId xmlns:a16="http://schemas.microsoft.com/office/drawing/2014/main" id="{851B7149-96E5-882E-8599-EAB731EC7396}"/>
                  </a:ext>
                </a:extLst>
              </p:cNvPr>
              <p:cNvSpPr txBox="1"/>
              <p:nvPr/>
            </p:nvSpPr>
            <p:spPr>
              <a:xfrm>
                <a:off x="797713" y="3841901"/>
                <a:ext cx="3120533" cy="2478054"/>
              </a:xfrm>
              <a:prstGeom prst="rect">
                <a:avLst/>
              </a:prstGeom>
              <a:noFill/>
            </p:spPr>
            <p:txBody>
              <a:bodyPr wrap="none" rtlCol="0">
                <a:spAutoFit/>
              </a:bodyPr>
              <a:lstStyle>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a:pPr>
                  <a:lnSpc>
                    <a:spcPct val="150000"/>
                  </a:lnSpc>
                </a:pPr>
                <a14:m>
                  <m:oMathPara xmlns:m="http://schemas.openxmlformats.org/officeDocument/2006/math">
                    <m:oMathParaPr>
                      <m:jc m:val="centerGroup"/>
                    </m:oMathParaPr>
                    <m:oMath xmlns:m="http://schemas.openxmlformats.org/officeDocument/2006/math">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𝒗</m:t>
                          </m:r>
                        </m:e>
                        <m:sub>
                          <m:r>
                            <a:rPr lang="en-US" b="1" i="1" smtClean="0">
                              <a:solidFill>
                                <a:srgbClr val="FF0000"/>
                              </a:solidFill>
                              <a:latin typeface="Cambria Math" panose="02040503050406030204" pitchFamily="18" charset="0"/>
                            </a:rPr>
                            <m:t>𝟏</m:t>
                          </m:r>
                        </m:sub>
                      </m:sSub>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𝒔𝒍𝒐𝒑𝒆</m:t>
                      </m:r>
                    </m:oMath>
                  </m:oMathPara>
                </a14:m>
                <a:endParaRPr lang="en-US" b="1" i="1" dirty="0">
                  <a:solidFill>
                    <a:srgbClr val="FF0000"/>
                  </a:solidFill>
                  <a:latin typeface="Cambria Math" panose="02040503050406030204" pitchFamily="18" charset="0"/>
                </a:endParaRPr>
              </a:p>
              <a:p>
                <a:pPr>
                  <a:lnSpc>
                    <a:spcPct val="150000"/>
                  </a:lnSpc>
                </a:pPr>
                <a14:m>
                  <m:oMathPara xmlns:m="http://schemas.openxmlformats.org/officeDocument/2006/math">
                    <m:oMathParaPr>
                      <m:jc m:val="centerGroup"/>
                    </m:oMathParaPr>
                    <m:oMath xmlns:m="http://schemas.openxmlformats.org/officeDocument/2006/math">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𝒗</m:t>
                          </m:r>
                        </m:e>
                        <m:sub>
                          <m:r>
                            <a:rPr lang="en-US" b="1" i="1" smtClean="0">
                              <a:solidFill>
                                <a:srgbClr val="FF0000"/>
                              </a:solidFill>
                              <a:latin typeface="Cambria Math" panose="02040503050406030204" pitchFamily="18" charset="0"/>
                            </a:rPr>
                            <m:t>𝟏</m:t>
                          </m:r>
                        </m:sub>
                      </m:sSub>
                      <m:r>
                        <a:rPr lang="en-US" b="1" i="1" smtClean="0">
                          <a:solidFill>
                            <a:srgbClr val="FF0000"/>
                          </a:solidFill>
                          <a:latin typeface="Cambria Math" panose="02040503050406030204" pitchFamily="18" charset="0"/>
                        </a:rPr>
                        <m:t>≈</m:t>
                      </m:r>
                      <m:f>
                        <m:fPr>
                          <m:ctrlPr>
                            <a:rPr lang="en-US" b="1" i="1" smtClean="0">
                              <a:solidFill>
                                <a:srgbClr val="FF0000"/>
                              </a:solidFill>
                              <a:latin typeface="Cambria Math" panose="02040503050406030204" pitchFamily="18" charset="0"/>
                            </a:rPr>
                          </m:ctrlPr>
                        </m:fPr>
                        <m:num>
                          <m:r>
                            <a:rPr lang="en-US" b="1" i="1" smtClean="0">
                              <a:solidFill>
                                <a:srgbClr val="FF0000"/>
                              </a:solidFill>
                              <a:latin typeface="Cambria Math" panose="02040503050406030204" pitchFamily="18" charset="0"/>
                            </a:rPr>
                            <m:t>𝒓𝒊𝒔𝒆</m:t>
                          </m:r>
                        </m:num>
                        <m:den>
                          <m:r>
                            <a:rPr lang="en-US" b="1" i="1" smtClean="0">
                              <a:solidFill>
                                <a:srgbClr val="FF0000"/>
                              </a:solidFill>
                              <a:latin typeface="Cambria Math" panose="02040503050406030204" pitchFamily="18" charset="0"/>
                            </a:rPr>
                            <m:t>𝒓𝒖𝒏</m:t>
                          </m:r>
                        </m:den>
                      </m:f>
                    </m:oMath>
                  </m:oMathPara>
                </a14:m>
                <a:endParaRPr lang="en-US" b="1" i="1" dirty="0">
                  <a:solidFill>
                    <a:srgbClr val="FF0000"/>
                  </a:solidFill>
                  <a:latin typeface="Cambria Math" panose="02040503050406030204" pitchFamily="18" charset="0"/>
                </a:endParaRPr>
              </a:p>
              <a:p>
                <a:pPr>
                  <a:lnSpc>
                    <a:spcPct val="150000"/>
                  </a:lnSpc>
                </a:pPr>
                <a14:m>
                  <m:oMathPara xmlns:m="http://schemas.openxmlformats.org/officeDocument/2006/math">
                    <m:oMathParaPr>
                      <m:jc m:val="centerGroup"/>
                    </m:oMathParaPr>
                    <m:oMath xmlns:m="http://schemas.openxmlformats.org/officeDocument/2006/math">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𝒗</m:t>
                          </m:r>
                        </m:e>
                        <m:sub>
                          <m:r>
                            <a:rPr lang="en-US" b="1" i="1" smtClean="0">
                              <a:solidFill>
                                <a:srgbClr val="FF0000"/>
                              </a:solidFill>
                              <a:latin typeface="Cambria Math" panose="02040503050406030204" pitchFamily="18" charset="0"/>
                            </a:rPr>
                            <m:t>𝟏</m:t>
                          </m:r>
                        </m:sub>
                      </m:sSub>
                      <m:r>
                        <a:rPr lang="en-US" b="1" i="1" smtClean="0">
                          <a:solidFill>
                            <a:srgbClr val="FF0000"/>
                          </a:solidFill>
                          <a:latin typeface="Cambria Math" panose="02040503050406030204" pitchFamily="18" charset="0"/>
                        </a:rPr>
                        <m:t>≈</m:t>
                      </m:r>
                      <m:f>
                        <m:fPr>
                          <m:ctrlPr>
                            <a:rPr lang="en-US" b="1" i="1" smtClean="0">
                              <a:solidFill>
                                <a:srgbClr val="FF0000"/>
                              </a:solidFill>
                              <a:latin typeface="Cambria Math" panose="02040503050406030204" pitchFamily="18" charset="0"/>
                            </a:rPr>
                          </m:ctrlPr>
                        </m:fPr>
                        <m:num>
                          <m:d>
                            <m:dPr>
                              <m:ctrlPr>
                                <a:rPr lang="en-US" b="1" i="1" smtClean="0">
                                  <a:solidFill>
                                    <a:srgbClr val="FF0000"/>
                                  </a:solidFill>
                                  <a:latin typeface="Cambria Math" panose="02040503050406030204" pitchFamily="18" charset="0"/>
                                </a:rPr>
                              </m:ctrlPr>
                            </m:dPr>
                            <m:e>
                              <m:r>
                                <a:rPr lang="en-US" b="1" i="1" smtClean="0">
                                  <a:solidFill>
                                    <a:srgbClr val="FF0000"/>
                                  </a:solidFill>
                                  <a:latin typeface="Cambria Math" panose="02040503050406030204" pitchFamily="18" charset="0"/>
                                </a:rPr>
                                <m:t>𝟎</m:t>
                              </m:r>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𝟐𝟗</m:t>
                              </m:r>
                              <m:r>
                                <a:rPr lang="en-US" b="1" i="1" smtClean="0">
                                  <a:solidFill>
                                    <a:srgbClr val="FF0000"/>
                                  </a:solidFill>
                                  <a:latin typeface="Cambria Math" panose="02040503050406030204" pitchFamily="18" charset="0"/>
                                </a:rPr>
                                <m:t> </m:t>
                              </m:r>
                              <m:r>
                                <m:rPr>
                                  <m:nor/>
                                </m:rPr>
                                <a:rPr lang="en-US" b="1" i="0" smtClean="0">
                                  <a:solidFill>
                                    <a:srgbClr val="FF0000"/>
                                  </a:solidFill>
                                  <a:latin typeface="Cambria Math" panose="02040503050406030204" pitchFamily="18" charset="0"/>
                                </a:rPr>
                                <m:t>cm</m:t>
                              </m:r>
                            </m:e>
                          </m:d>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𝟎</m:t>
                          </m:r>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𝟏𝟎</m:t>
                          </m:r>
                          <m:r>
                            <a:rPr lang="en-US" b="1" i="1" smtClean="0">
                              <a:solidFill>
                                <a:srgbClr val="FF0000"/>
                              </a:solidFill>
                              <a:latin typeface="Cambria Math" panose="02040503050406030204" pitchFamily="18" charset="0"/>
                            </a:rPr>
                            <m:t> </m:t>
                          </m:r>
                          <m:r>
                            <m:rPr>
                              <m:nor/>
                            </m:rPr>
                            <a:rPr lang="en-US" b="1" i="0" smtClean="0">
                              <a:solidFill>
                                <a:srgbClr val="FF0000"/>
                              </a:solidFill>
                              <a:latin typeface="Cambria Math" panose="02040503050406030204" pitchFamily="18" charset="0"/>
                            </a:rPr>
                            <m:t>cm</m:t>
                          </m:r>
                          <m:r>
                            <a:rPr lang="en-US" b="1" i="1" smtClean="0">
                              <a:solidFill>
                                <a:srgbClr val="FF0000"/>
                              </a:solidFill>
                              <a:latin typeface="Cambria Math" panose="02040503050406030204" pitchFamily="18" charset="0"/>
                            </a:rPr>
                            <m:t>)</m:t>
                          </m:r>
                        </m:num>
                        <m:den>
                          <m:d>
                            <m:dPr>
                              <m:ctrlPr>
                                <a:rPr lang="en-US" b="1" i="1">
                                  <a:solidFill>
                                    <a:srgbClr val="FF0000"/>
                                  </a:solidFill>
                                  <a:latin typeface="Cambria Math" panose="02040503050406030204" pitchFamily="18" charset="0"/>
                                </a:rPr>
                              </m:ctrlPr>
                            </m:dPr>
                            <m:e>
                              <m:r>
                                <a:rPr lang="en-US" b="1" i="1" smtClean="0">
                                  <a:solidFill>
                                    <a:srgbClr val="FF0000"/>
                                  </a:solidFill>
                                  <a:latin typeface="Cambria Math" panose="02040503050406030204" pitchFamily="18" charset="0"/>
                                </a:rPr>
                                <m:t>𝟎</m:t>
                              </m:r>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𝟐𝟎</m:t>
                              </m:r>
                              <m:r>
                                <m:rPr>
                                  <m:nor/>
                                </m:rPr>
                                <a:rPr lang="en-US" b="1" i="0" smtClean="0">
                                  <a:solidFill>
                                    <a:srgbClr val="FF0000"/>
                                  </a:solidFill>
                                  <a:latin typeface="Cambria Math" panose="02040503050406030204" pitchFamily="18" charset="0"/>
                                </a:rPr>
                                <m:t> </m:t>
                              </m:r>
                              <m:r>
                                <m:rPr>
                                  <m:nor/>
                                </m:rPr>
                                <a:rPr lang="en-US" b="1" i="0" smtClean="0">
                                  <a:solidFill>
                                    <a:srgbClr val="FF0000"/>
                                  </a:solidFill>
                                  <a:latin typeface="Cambria Math" panose="02040503050406030204" pitchFamily="18" charset="0"/>
                                </a:rPr>
                                <m:t>s</m:t>
                              </m:r>
                            </m:e>
                          </m:d>
                          <m:r>
                            <a:rPr lang="en-US" b="1" i="1">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𝟎</m:t>
                          </m:r>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𝟏𝟎</m:t>
                          </m:r>
                          <m:r>
                            <a:rPr lang="en-US" b="1" i="1" smtClean="0">
                              <a:solidFill>
                                <a:srgbClr val="FF0000"/>
                              </a:solidFill>
                              <a:latin typeface="Cambria Math" panose="02040503050406030204" pitchFamily="18" charset="0"/>
                            </a:rPr>
                            <m:t> </m:t>
                          </m:r>
                          <m:r>
                            <m:rPr>
                              <m:nor/>
                            </m:rPr>
                            <a:rPr lang="en-US" b="1" i="0" smtClean="0">
                              <a:solidFill>
                                <a:srgbClr val="FF0000"/>
                              </a:solidFill>
                              <a:latin typeface="Cambria Math" panose="02040503050406030204" pitchFamily="18" charset="0"/>
                            </a:rPr>
                            <m:t>s</m:t>
                          </m:r>
                          <m:r>
                            <a:rPr lang="en-US" b="1" i="1">
                              <a:solidFill>
                                <a:srgbClr val="FF0000"/>
                              </a:solidFill>
                              <a:latin typeface="Cambria Math" panose="02040503050406030204" pitchFamily="18" charset="0"/>
                            </a:rPr>
                            <m:t>)</m:t>
                          </m:r>
                        </m:den>
                      </m:f>
                    </m:oMath>
                  </m:oMathPara>
                </a14:m>
                <a:endParaRPr lang="en-US" b="1" i="1" dirty="0">
                  <a:solidFill>
                    <a:srgbClr val="FF0000"/>
                  </a:solidFill>
                  <a:latin typeface="Cambria Math" panose="02040503050406030204" pitchFamily="18" charset="0"/>
                </a:endParaRPr>
              </a:p>
              <a:p>
                <a:pPr>
                  <a:lnSpc>
                    <a:spcPct val="150000"/>
                  </a:lnSpc>
                </a:pPr>
                <a14:m>
                  <m:oMathPara xmlns:m="http://schemas.openxmlformats.org/officeDocument/2006/math">
                    <m:oMathParaPr>
                      <m:jc m:val="centerGroup"/>
                    </m:oMathParaPr>
                    <m:oMath xmlns:m="http://schemas.openxmlformats.org/officeDocument/2006/math">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𝒗</m:t>
                          </m:r>
                        </m:e>
                        <m:sub>
                          <m:r>
                            <a:rPr lang="en-US" b="1" i="1" smtClean="0">
                              <a:solidFill>
                                <a:srgbClr val="FF0000"/>
                              </a:solidFill>
                              <a:latin typeface="Cambria Math" panose="02040503050406030204" pitchFamily="18" charset="0"/>
                            </a:rPr>
                            <m:t>𝟏</m:t>
                          </m:r>
                        </m:sub>
                      </m:sSub>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𝟏</m:t>
                      </m:r>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𝟗</m:t>
                      </m:r>
                      <m:f>
                        <m:fPr>
                          <m:ctrlPr>
                            <a:rPr lang="en-US" b="1" i="1" smtClean="0">
                              <a:solidFill>
                                <a:srgbClr val="FF0000"/>
                              </a:solidFill>
                              <a:latin typeface="Cambria Math" panose="02040503050406030204" pitchFamily="18" charset="0"/>
                            </a:rPr>
                          </m:ctrlPr>
                        </m:fPr>
                        <m:num>
                          <m:r>
                            <a:rPr lang="en-US" b="1" i="0" smtClean="0">
                              <a:solidFill>
                                <a:srgbClr val="FF0000"/>
                              </a:solidFill>
                              <a:latin typeface="Cambria Math" panose="02040503050406030204" pitchFamily="18" charset="0"/>
                            </a:rPr>
                            <m:t>𝐜𝐦</m:t>
                          </m:r>
                        </m:num>
                        <m:den>
                          <m:r>
                            <a:rPr lang="en-US" b="1" i="0" smtClean="0">
                              <a:solidFill>
                                <a:srgbClr val="FF0000"/>
                              </a:solidFill>
                              <a:latin typeface="Cambria Math" panose="02040503050406030204" pitchFamily="18" charset="0"/>
                            </a:rPr>
                            <m:t>𝐬</m:t>
                          </m:r>
                        </m:den>
                      </m:f>
                    </m:oMath>
                  </m:oMathPara>
                </a14:m>
                <a:endParaRPr lang="en-US" b="1" dirty="0">
                  <a:solidFill>
                    <a:srgbClr val="7030A0"/>
                  </a:solidFill>
                </a:endParaRPr>
              </a:p>
            </p:txBody>
          </p:sp>
        </mc:Choice>
        <mc:Fallback xmlns="">
          <p:sp>
            <p:nvSpPr>
              <p:cNvPr id="9" name="TextBox 20">
                <a:extLst>
                  <a:ext uri="{FF2B5EF4-FFF2-40B4-BE49-F238E27FC236}">
                    <a16:creationId xmlns:a16="http://schemas.microsoft.com/office/drawing/2014/main" id="{851B7149-96E5-882E-8599-EAB731EC7396}"/>
                  </a:ext>
                </a:extLst>
              </p:cNvPr>
              <p:cNvSpPr txBox="1">
                <a:spLocks noRot="1" noChangeAspect="1" noMove="1" noResize="1" noEditPoints="1" noAdjustHandles="1" noChangeArrowheads="1" noChangeShapeType="1" noTextEdit="1"/>
              </p:cNvSpPr>
              <p:nvPr/>
            </p:nvSpPr>
            <p:spPr>
              <a:xfrm>
                <a:off x="797713" y="3841901"/>
                <a:ext cx="3120533" cy="2478054"/>
              </a:xfrm>
              <a:prstGeom prst="rect">
                <a:avLst/>
              </a:prstGeom>
              <a:blipFill>
                <a:blip r:embed="rId7"/>
                <a:stretch>
                  <a:fillRect b="-11302"/>
                </a:stretch>
              </a:blipFill>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21547105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082729819"/>
              </p:ext>
            </p:extLst>
          </p:nvPr>
        </p:nvGraphicFramePr>
        <p:xfrm>
          <a:off x="0" y="3557016"/>
          <a:ext cx="11564471" cy="316445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p:cNvGraphicFramePr>
            <a:graphicFrameLocks/>
          </p:cNvGraphicFramePr>
          <p:nvPr>
            <p:extLst>
              <p:ext uri="{D42A27DB-BD31-4B8C-83A1-F6EECF244321}">
                <p14:modId xmlns:p14="http://schemas.microsoft.com/office/powerpoint/2010/main" val="3242390898"/>
              </p:ext>
            </p:extLst>
          </p:nvPr>
        </p:nvGraphicFramePr>
        <p:xfrm>
          <a:off x="2" y="0"/>
          <a:ext cx="11564470" cy="3419856"/>
        </p:xfrm>
        <a:graphic>
          <a:graphicData uri="http://schemas.openxmlformats.org/drawingml/2006/chart">
            <c:chart xmlns:c="http://schemas.openxmlformats.org/drawingml/2006/chart" xmlns:r="http://schemas.openxmlformats.org/officeDocument/2006/relationships" r:id="rId4"/>
          </a:graphicData>
        </a:graphic>
      </p:graphicFrame>
      <p:sp>
        <p:nvSpPr>
          <p:cNvPr id="10" name="Slide Number Placeholder 9"/>
          <p:cNvSpPr>
            <a:spLocks noGrp="1"/>
          </p:cNvSpPr>
          <p:nvPr>
            <p:ph type="sldNum" sz="quarter" idx="12"/>
          </p:nvPr>
        </p:nvSpPr>
        <p:spPr/>
        <p:txBody>
          <a:bodyPr/>
          <a:lstStyle/>
          <a:p>
            <a:fld id="{B0BF0C2C-5718-43CF-A507-CFE29FEACA51}" type="slidenum">
              <a:rPr lang="en-US" smtClean="0"/>
              <a:t>27</a:t>
            </a:fld>
            <a:endParaRPr lang="en-US"/>
          </a:p>
        </p:txBody>
      </p:sp>
    </p:spTree>
    <p:custDataLst>
      <p:tags r:id="rId1"/>
    </p:custDataLst>
    <p:extLst>
      <p:ext uri="{BB962C8B-B14F-4D97-AF65-F5344CB8AC3E}">
        <p14:creationId xmlns:p14="http://schemas.microsoft.com/office/powerpoint/2010/main" val="21852476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3460395915"/>
              </p:ext>
            </p:extLst>
          </p:nvPr>
        </p:nvGraphicFramePr>
        <p:xfrm>
          <a:off x="0" y="3557016"/>
          <a:ext cx="11564471" cy="316445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p:cNvGraphicFramePr>
            <a:graphicFrameLocks/>
          </p:cNvGraphicFramePr>
          <p:nvPr>
            <p:extLst>
              <p:ext uri="{D42A27DB-BD31-4B8C-83A1-F6EECF244321}">
                <p14:modId xmlns:p14="http://schemas.microsoft.com/office/powerpoint/2010/main" val="1863629118"/>
              </p:ext>
            </p:extLst>
          </p:nvPr>
        </p:nvGraphicFramePr>
        <p:xfrm>
          <a:off x="2" y="0"/>
          <a:ext cx="11564470" cy="3419856"/>
        </p:xfrm>
        <a:graphic>
          <a:graphicData uri="http://schemas.openxmlformats.org/drawingml/2006/chart">
            <c:chart xmlns:c="http://schemas.openxmlformats.org/drawingml/2006/chart" xmlns:r="http://schemas.openxmlformats.org/officeDocument/2006/relationships" r:id="rId4"/>
          </a:graphicData>
        </a:graphic>
      </p:graphicFrame>
      <mc:AlternateContent xmlns:mc="http://schemas.openxmlformats.org/markup-compatibility/2006" xmlns:a14="http://schemas.microsoft.com/office/drawing/2010/main">
        <mc:Choice Requires="a14">
          <p:sp>
            <p:nvSpPr>
              <p:cNvPr id="8" name="TextBox 1">
                <a:extLst>
                  <a:ext uri="{FF2B5EF4-FFF2-40B4-BE49-F238E27FC236}">
                    <a16:creationId xmlns:a16="http://schemas.microsoft.com/office/drawing/2014/main" id="{6C0CF0C9-0EE7-4F6D-A5A7-A1AE3C5AAEBD}"/>
                  </a:ext>
                </a:extLst>
              </p:cNvPr>
              <p:cNvSpPr txBox="1"/>
              <p:nvPr/>
            </p:nvSpPr>
            <p:spPr>
              <a:xfrm>
                <a:off x="1599285" y="2396773"/>
                <a:ext cx="2015581" cy="35994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14:m>
                  <m:oMathPara xmlns:m="http://schemas.openxmlformats.org/officeDocument/2006/math">
                    <m:oMathParaPr>
                      <m:jc m:val="centerGroup"/>
                    </m:oMathParaPr>
                    <m:oMath xmlns:m="http://schemas.openxmlformats.org/officeDocument/2006/math">
                      <m:sSub>
                        <m:sSubPr>
                          <m:ctrlPr>
                            <a:rPr lang="en-US" sz="1800" b="1" i="1" dirty="0" smtClean="0">
                              <a:solidFill>
                                <a:srgbClr val="FF0000"/>
                              </a:solidFill>
                              <a:latin typeface="Cambria Math" panose="02040503050406030204" pitchFamily="18" charset="0"/>
                            </a:rPr>
                          </m:ctrlPr>
                        </m:sSubPr>
                        <m:e>
                          <m:r>
                            <a:rPr lang="en-US" sz="1800" b="1" i="1" dirty="0" smtClean="0">
                              <a:solidFill>
                                <a:srgbClr val="FF0000"/>
                              </a:solidFill>
                              <a:latin typeface="Cambria Math" panose="02040503050406030204" pitchFamily="18" charset="0"/>
                            </a:rPr>
                            <m:t>𝒗</m:t>
                          </m:r>
                        </m:e>
                        <m:sub>
                          <m:r>
                            <a:rPr lang="en-US" sz="1800" b="1" i="1" dirty="0" smtClean="0">
                              <a:solidFill>
                                <a:srgbClr val="FF0000"/>
                              </a:solidFill>
                              <a:latin typeface="Cambria Math" panose="02040503050406030204" pitchFamily="18" charset="0"/>
                            </a:rPr>
                            <m:t>𝟏</m:t>
                          </m:r>
                        </m:sub>
                      </m:sSub>
                      <m:r>
                        <a:rPr lang="en-US" sz="1800" b="1" i="1" dirty="0" smtClean="0">
                          <a:solidFill>
                            <a:srgbClr val="FF0000"/>
                          </a:solidFill>
                          <a:latin typeface="Cambria Math" panose="02040503050406030204" pitchFamily="18" charset="0"/>
                        </a:rPr>
                        <m:t>=</m:t>
                      </m:r>
                      <m:r>
                        <a:rPr lang="en-US" sz="1800" b="1" i="1" dirty="0" smtClean="0">
                          <a:solidFill>
                            <a:srgbClr val="FF0000"/>
                          </a:solidFill>
                          <a:latin typeface="Cambria Math" panose="02040503050406030204" pitchFamily="18" charset="0"/>
                        </a:rPr>
                        <m:t>𝟏</m:t>
                      </m:r>
                      <m:r>
                        <a:rPr lang="en-US" sz="1800" b="1" i="1" dirty="0" smtClean="0">
                          <a:solidFill>
                            <a:srgbClr val="FF0000"/>
                          </a:solidFill>
                          <a:latin typeface="Cambria Math" panose="02040503050406030204" pitchFamily="18" charset="0"/>
                        </a:rPr>
                        <m:t>.</m:t>
                      </m:r>
                      <m:r>
                        <a:rPr lang="en-US" sz="1800" b="1" i="1" dirty="0" smtClean="0">
                          <a:solidFill>
                            <a:srgbClr val="FF0000"/>
                          </a:solidFill>
                          <a:latin typeface="Cambria Math" panose="02040503050406030204" pitchFamily="18" charset="0"/>
                        </a:rPr>
                        <m:t>𝟗</m:t>
                      </m:r>
                      <m:r>
                        <a:rPr lang="en-US" sz="1800" b="1" i="1" dirty="0" smtClean="0">
                          <a:solidFill>
                            <a:srgbClr val="FF0000"/>
                          </a:solidFill>
                          <a:latin typeface="Cambria Math" panose="02040503050406030204" pitchFamily="18" charset="0"/>
                        </a:rPr>
                        <m:t> </m:t>
                      </m:r>
                      <m:r>
                        <a:rPr lang="en-US" sz="1800" b="1" i="1" dirty="0" smtClean="0">
                          <a:solidFill>
                            <a:srgbClr val="FF0000"/>
                          </a:solidFill>
                          <a:latin typeface="Cambria Math" panose="02040503050406030204" pitchFamily="18" charset="0"/>
                        </a:rPr>
                        <m:t>𝐜𝐦</m:t>
                      </m:r>
                      <m:r>
                        <a:rPr lang="en-US" sz="1800" b="1" i="1" dirty="0" smtClean="0">
                          <a:solidFill>
                            <a:srgbClr val="FF0000"/>
                          </a:solidFill>
                          <a:latin typeface="Cambria Math" panose="02040503050406030204" pitchFamily="18" charset="0"/>
                        </a:rPr>
                        <m:t>/</m:t>
                      </m:r>
                      <m:r>
                        <a:rPr lang="en-US" sz="1800" b="1" i="1" dirty="0" smtClean="0">
                          <a:solidFill>
                            <a:srgbClr val="FF0000"/>
                          </a:solidFill>
                          <a:latin typeface="Cambria Math" panose="02040503050406030204" pitchFamily="18" charset="0"/>
                        </a:rPr>
                        <m:t>𝐬</m:t>
                      </m:r>
                    </m:oMath>
                  </m:oMathPara>
                </a14:m>
                <a:endParaRPr lang="en-US" sz="1800" b="1" dirty="0"/>
              </a:p>
            </p:txBody>
          </p:sp>
        </mc:Choice>
        <mc:Fallback xmlns="">
          <p:sp>
            <p:nvSpPr>
              <p:cNvPr id="8" name="TextBox 1">
                <a:extLst>
                  <a:ext uri="{FF2B5EF4-FFF2-40B4-BE49-F238E27FC236}">
                    <a16:creationId xmlns:a16="http://schemas.microsoft.com/office/drawing/2014/main" id="{6C0CF0C9-0EE7-4F6D-A5A7-A1AE3C5AAEBD}"/>
                  </a:ext>
                </a:extLst>
              </p:cNvPr>
              <p:cNvSpPr txBox="1">
                <a:spLocks noRot="1" noChangeAspect="1" noMove="1" noResize="1" noEditPoints="1" noAdjustHandles="1" noChangeArrowheads="1" noChangeShapeType="1" noTextEdit="1"/>
              </p:cNvSpPr>
              <p:nvPr/>
            </p:nvSpPr>
            <p:spPr>
              <a:xfrm>
                <a:off x="1599285" y="2396773"/>
                <a:ext cx="2015581" cy="359940"/>
              </a:xfrm>
              <a:prstGeom prst="rect">
                <a:avLst/>
              </a:prstGeom>
              <a:blipFill>
                <a:blip r:embed="rId5"/>
                <a:stretch>
                  <a:fillRect b="-1694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1">
                <a:extLst>
                  <a:ext uri="{FF2B5EF4-FFF2-40B4-BE49-F238E27FC236}">
                    <a16:creationId xmlns:a16="http://schemas.microsoft.com/office/drawing/2014/main" id="{6B31A942-80C3-4BFD-A9D7-C0E6ED2F85C1}"/>
                  </a:ext>
                </a:extLst>
              </p:cNvPr>
              <p:cNvSpPr txBox="1"/>
              <p:nvPr/>
            </p:nvSpPr>
            <p:spPr>
              <a:xfrm>
                <a:off x="3173347" y="5268431"/>
                <a:ext cx="2015582" cy="35993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14:m>
                  <m:oMathPara xmlns:m="http://schemas.openxmlformats.org/officeDocument/2006/math">
                    <m:oMathParaPr>
                      <m:jc m:val="centerGroup"/>
                    </m:oMathParaPr>
                    <m:oMath xmlns:m="http://schemas.openxmlformats.org/officeDocument/2006/math">
                      <m:sSub>
                        <m:sSubPr>
                          <m:ctrlPr>
                            <a:rPr lang="en-US" sz="1800" b="1" i="1" dirty="0" smtClean="0">
                              <a:solidFill>
                                <a:srgbClr val="FF0000"/>
                              </a:solidFill>
                              <a:latin typeface="Cambria Math" panose="02040503050406030204" pitchFamily="18" charset="0"/>
                            </a:rPr>
                          </m:ctrlPr>
                        </m:sSubPr>
                        <m:e>
                          <m:r>
                            <a:rPr lang="en-US" sz="1800" b="1" i="1" dirty="0" smtClean="0">
                              <a:solidFill>
                                <a:srgbClr val="FF0000"/>
                              </a:solidFill>
                              <a:latin typeface="Cambria Math" panose="02040503050406030204" pitchFamily="18" charset="0"/>
                            </a:rPr>
                            <m:t>𝒗</m:t>
                          </m:r>
                        </m:e>
                        <m:sub>
                          <m:r>
                            <a:rPr lang="en-US" sz="1800" b="1" i="1" dirty="0" smtClean="0">
                              <a:solidFill>
                                <a:srgbClr val="FF0000"/>
                              </a:solidFill>
                              <a:latin typeface="Cambria Math" panose="02040503050406030204" pitchFamily="18" charset="0"/>
                            </a:rPr>
                            <m:t>𝟏</m:t>
                          </m:r>
                        </m:sub>
                      </m:sSub>
                      <m:r>
                        <a:rPr lang="en-US" sz="1800" b="1" i="1" dirty="0" smtClean="0">
                          <a:solidFill>
                            <a:srgbClr val="FF0000"/>
                          </a:solidFill>
                          <a:latin typeface="Cambria Math" panose="02040503050406030204" pitchFamily="18" charset="0"/>
                        </a:rPr>
                        <m:t>≈</m:t>
                      </m:r>
                      <m:r>
                        <a:rPr lang="en-US" sz="1800" b="1" i="1" dirty="0" smtClean="0">
                          <a:solidFill>
                            <a:srgbClr val="FF0000"/>
                          </a:solidFill>
                          <a:latin typeface="Cambria Math" panose="02040503050406030204" pitchFamily="18" charset="0"/>
                        </a:rPr>
                        <m:t>𝟏</m:t>
                      </m:r>
                      <m:r>
                        <a:rPr lang="en-US" sz="1800" b="1" i="1" dirty="0" smtClean="0">
                          <a:solidFill>
                            <a:srgbClr val="FF0000"/>
                          </a:solidFill>
                          <a:latin typeface="Cambria Math" panose="02040503050406030204" pitchFamily="18" charset="0"/>
                        </a:rPr>
                        <m:t>.</m:t>
                      </m:r>
                      <m:r>
                        <a:rPr lang="en-US" sz="1800" b="1" i="1" dirty="0" smtClean="0">
                          <a:solidFill>
                            <a:srgbClr val="FF0000"/>
                          </a:solidFill>
                          <a:latin typeface="Cambria Math" panose="02040503050406030204" pitchFamily="18" charset="0"/>
                        </a:rPr>
                        <m:t>𝟗</m:t>
                      </m:r>
                      <m:r>
                        <a:rPr lang="en-US" sz="1800" b="1" i="1" dirty="0" smtClean="0">
                          <a:solidFill>
                            <a:srgbClr val="FF0000"/>
                          </a:solidFill>
                          <a:latin typeface="Cambria Math" panose="02040503050406030204" pitchFamily="18" charset="0"/>
                        </a:rPr>
                        <m:t> </m:t>
                      </m:r>
                      <m:r>
                        <a:rPr lang="en-US" sz="1800" b="1" i="1" dirty="0" smtClean="0">
                          <a:solidFill>
                            <a:srgbClr val="FF0000"/>
                          </a:solidFill>
                          <a:latin typeface="Cambria Math" panose="02040503050406030204" pitchFamily="18" charset="0"/>
                        </a:rPr>
                        <m:t>𝐜𝐦</m:t>
                      </m:r>
                      <m:r>
                        <a:rPr lang="en-US" sz="1800" b="1" i="1" dirty="0" smtClean="0">
                          <a:solidFill>
                            <a:srgbClr val="FF0000"/>
                          </a:solidFill>
                          <a:latin typeface="Cambria Math" panose="02040503050406030204" pitchFamily="18" charset="0"/>
                        </a:rPr>
                        <m:t>/</m:t>
                      </m:r>
                      <m:r>
                        <a:rPr lang="en-US" sz="1800" b="1" i="1" dirty="0" smtClean="0">
                          <a:solidFill>
                            <a:srgbClr val="FF0000"/>
                          </a:solidFill>
                          <a:latin typeface="Cambria Math" panose="02040503050406030204" pitchFamily="18" charset="0"/>
                        </a:rPr>
                        <m:t>𝐬</m:t>
                      </m:r>
                    </m:oMath>
                  </m:oMathPara>
                </a14:m>
                <a:endParaRPr lang="en-US" sz="1800" b="1" dirty="0"/>
              </a:p>
            </p:txBody>
          </p:sp>
        </mc:Choice>
        <mc:Fallback xmlns="">
          <p:sp>
            <p:nvSpPr>
              <p:cNvPr id="9" name="TextBox 1">
                <a:extLst>
                  <a:ext uri="{FF2B5EF4-FFF2-40B4-BE49-F238E27FC236}">
                    <a16:creationId xmlns:a16="http://schemas.microsoft.com/office/drawing/2014/main" id="{6B31A942-80C3-4BFD-A9D7-C0E6ED2F85C1}"/>
                  </a:ext>
                </a:extLst>
              </p:cNvPr>
              <p:cNvSpPr txBox="1">
                <a:spLocks noRot="1" noChangeAspect="1" noMove="1" noResize="1" noEditPoints="1" noAdjustHandles="1" noChangeArrowheads="1" noChangeShapeType="1" noTextEdit="1"/>
              </p:cNvSpPr>
              <p:nvPr/>
            </p:nvSpPr>
            <p:spPr>
              <a:xfrm>
                <a:off x="3173347" y="5268431"/>
                <a:ext cx="2015582" cy="359939"/>
              </a:xfrm>
              <a:prstGeom prst="rect">
                <a:avLst/>
              </a:prstGeom>
              <a:blipFill>
                <a:blip r:embed="rId10"/>
                <a:stretch>
                  <a:fillRect b="-16949"/>
                </a:stretch>
              </a:blipFill>
            </p:spPr>
            <p:txBody>
              <a:bodyPr/>
              <a:lstStyle/>
              <a:p>
                <a:r>
                  <a:rPr lang="en-US">
                    <a:noFill/>
                  </a:rPr>
                  <a:t> </a:t>
                </a:r>
              </a:p>
            </p:txBody>
          </p:sp>
        </mc:Fallback>
      </mc:AlternateContent>
      <p:sp>
        <p:nvSpPr>
          <p:cNvPr id="10" name="Slide Number Placeholder 9"/>
          <p:cNvSpPr>
            <a:spLocks noGrp="1"/>
          </p:cNvSpPr>
          <p:nvPr>
            <p:ph type="sldNum" sz="quarter" idx="12"/>
          </p:nvPr>
        </p:nvSpPr>
        <p:spPr/>
        <p:txBody>
          <a:bodyPr/>
          <a:lstStyle/>
          <a:p>
            <a:fld id="{B0BF0C2C-5718-43CF-A507-CFE29FEACA51}" type="slidenum">
              <a:rPr lang="en-US" smtClean="0"/>
              <a:t>28</a:t>
            </a:fld>
            <a:endParaRPr lang="en-US"/>
          </a:p>
        </p:txBody>
      </p:sp>
      <p:grpSp>
        <p:nvGrpSpPr>
          <p:cNvPr id="4" name="Group 3">
            <a:extLst>
              <a:ext uri="{FF2B5EF4-FFF2-40B4-BE49-F238E27FC236}">
                <a16:creationId xmlns:a16="http://schemas.microsoft.com/office/drawing/2014/main" id="{18A44AA2-A1AB-BEFD-B324-FA77BEC9B4A6}"/>
              </a:ext>
            </a:extLst>
          </p:cNvPr>
          <p:cNvGrpSpPr/>
          <p:nvPr/>
        </p:nvGrpSpPr>
        <p:grpSpPr>
          <a:xfrm>
            <a:off x="1713462" y="766156"/>
            <a:ext cx="1787225" cy="1810587"/>
            <a:chOff x="9830938" y="3874221"/>
            <a:chExt cx="1787225" cy="1810587"/>
          </a:xfrm>
        </p:grpSpPr>
        <p:cxnSp>
          <p:nvCxnSpPr>
            <p:cNvPr id="5" name="Straight Arrow Connector 4">
              <a:extLst>
                <a:ext uri="{FF2B5EF4-FFF2-40B4-BE49-F238E27FC236}">
                  <a16:creationId xmlns:a16="http://schemas.microsoft.com/office/drawing/2014/main" id="{D165BF0A-61B6-99C3-DE4C-55111B5881F4}"/>
                </a:ext>
              </a:extLst>
            </p:cNvPr>
            <p:cNvCxnSpPr/>
            <p:nvPr/>
          </p:nvCxnSpPr>
          <p:spPr>
            <a:xfrm>
              <a:off x="10808898" y="5063706"/>
              <a:ext cx="112144" cy="621102"/>
            </a:xfrm>
            <a:prstGeom prst="straightConnector1">
              <a:avLst/>
            </a:prstGeom>
            <a:ln w="47625">
              <a:solidFill>
                <a:srgbClr val="0000FF"/>
              </a:solidFill>
              <a:tailEnd type="triangle"/>
            </a:ln>
          </p:spPr>
          <p:style>
            <a:lnRef idx="1">
              <a:schemeClr val="accent1"/>
            </a:lnRef>
            <a:fillRef idx="0">
              <a:schemeClr val="accent1"/>
            </a:fillRef>
            <a:effectRef idx="0">
              <a:schemeClr val="accent1"/>
            </a:effectRef>
            <a:fontRef idx="minor">
              <a:schemeClr val="tx1"/>
            </a:fontRef>
          </p:style>
        </p:cxnSp>
        <p:sp>
          <p:nvSpPr>
            <p:cNvPr id="6" name="32-Point Star 6">
              <a:extLst>
                <a:ext uri="{FF2B5EF4-FFF2-40B4-BE49-F238E27FC236}">
                  <a16:creationId xmlns:a16="http://schemas.microsoft.com/office/drawing/2014/main" id="{6430C6ED-FC8D-F9F0-C127-0B5FC4D2BB42}"/>
                </a:ext>
              </a:extLst>
            </p:cNvPr>
            <p:cNvSpPr/>
            <p:nvPr/>
          </p:nvSpPr>
          <p:spPr>
            <a:xfrm>
              <a:off x="9830938" y="3874221"/>
              <a:ext cx="1787225" cy="1187387"/>
            </a:xfrm>
            <a:prstGeom prst="star32">
              <a:avLst>
                <a:gd name="adj" fmla="val 48384"/>
              </a:avLst>
            </a:prstGeom>
            <a:solidFill>
              <a:srgbClr val="FFFF00"/>
            </a:solidFill>
            <a:ln w="25400">
              <a:solidFill>
                <a:srgbClr val="C00000"/>
              </a:solidFill>
            </a:ln>
          </p:spPr>
          <p:style>
            <a:lnRef idx="2">
              <a:schemeClr val="accent4">
                <a:shade val="50000"/>
              </a:schemeClr>
            </a:lnRef>
            <a:fillRef idx="1">
              <a:schemeClr val="accent4"/>
            </a:fillRef>
            <a:effectRef idx="0">
              <a:schemeClr val="accent4"/>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7" name="TextBox 1">
              <a:extLst>
                <a:ext uri="{FF2B5EF4-FFF2-40B4-BE49-F238E27FC236}">
                  <a16:creationId xmlns:a16="http://schemas.microsoft.com/office/drawing/2014/main" id="{C3ECE80E-EA0F-B7F9-A512-7E0FBD2EADAC}"/>
                </a:ext>
              </a:extLst>
            </p:cNvPr>
            <p:cNvSpPr txBox="1"/>
            <p:nvPr/>
          </p:nvSpPr>
          <p:spPr>
            <a:xfrm>
              <a:off x="9932873" y="4020367"/>
              <a:ext cx="1685290" cy="906814"/>
            </a:xfrm>
            <a:prstGeom prst="rect">
              <a:avLst/>
            </a:prstGeom>
          </p:spPr>
          <p:txBody>
            <a:bodyPr wrap="square" rtlCol="0"/>
            <a:lstStyle>
              <a:defPPr>
                <a:defRPr lang="en-US"/>
              </a:defPPr>
              <a:lvl1pPr marL="0" indent="0" algn="l" defTabSz="914400" rtl="0" eaLnBrk="1" latinLnBrk="0" hangingPunct="1">
                <a:defRPr sz="1100" kern="1200">
                  <a:solidFill>
                    <a:schemeClr val="tx1"/>
                  </a:solidFill>
                  <a:latin typeface="+mn-lt"/>
                  <a:ea typeface="+mn-ea"/>
                  <a:cs typeface="+mn-cs"/>
                </a:defRPr>
              </a:lvl1pPr>
              <a:lvl2pPr marL="457200" indent="0" algn="l" defTabSz="914400" rtl="0" eaLnBrk="1" latinLnBrk="0" hangingPunct="1">
                <a:defRPr sz="1100" kern="1200">
                  <a:solidFill>
                    <a:schemeClr val="tx1"/>
                  </a:solidFill>
                  <a:latin typeface="+mn-lt"/>
                  <a:ea typeface="+mn-ea"/>
                  <a:cs typeface="+mn-cs"/>
                </a:defRPr>
              </a:lvl2pPr>
              <a:lvl3pPr marL="914400" indent="0" algn="l" defTabSz="914400" rtl="0" eaLnBrk="1" latinLnBrk="0" hangingPunct="1">
                <a:defRPr sz="1100" kern="1200">
                  <a:solidFill>
                    <a:schemeClr val="tx1"/>
                  </a:solidFill>
                  <a:latin typeface="+mn-lt"/>
                  <a:ea typeface="+mn-ea"/>
                  <a:cs typeface="+mn-cs"/>
                </a:defRPr>
              </a:lvl3pPr>
              <a:lvl4pPr marL="1371600" indent="0" algn="l" defTabSz="914400" rtl="0" eaLnBrk="1" latinLnBrk="0" hangingPunct="1">
                <a:defRPr sz="1100" kern="1200">
                  <a:solidFill>
                    <a:schemeClr val="tx1"/>
                  </a:solidFill>
                  <a:latin typeface="+mn-lt"/>
                  <a:ea typeface="+mn-ea"/>
                  <a:cs typeface="+mn-cs"/>
                </a:defRPr>
              </a:lvl4pPr>
              <a:lvl5pPr marL="1828800" indent="0" algn="l" defTabSz="914400" rtl="0" eaLnBrk="1" latinLnBrk="0" hangingPunct="1">
                <a:defRPr sz="1100" kern="1200">
                  <a:solidFill>
                    <a:schemeClr val="tx1"/>
                  </a:solidFill>
                  <a:latin typeface="+mn-lt"/>
                  <a:ea typeface="+mn-ea"/>
                  <a:cs typeface="+mn-cs"/>
                </a:defRPr>
              </a:lvl5pPr>
              <a:lvl6pPr marL="2286000" indent="0" algn="l" defTabSz="914400" rtl="0" eaLnBrk="1" latinLnBrk="0" hangingPunct="1">
                <a:defRPr sz="1100" kern="1200">
                  <a:solidFill>
                    <a:schemeClr val="tx1"/>
                  </a:solidFill>
                  <a:latin typeface="+mn-lt"/>
                  <a:ea typeface="+mn-ea"/>
                  <a:cs typeface="+mn-cs"/>
                </a:defRPr>
              </a:lvl6pPr>
              <a:lvl7pPr marL="2743200" indent="0" algn="l" defTabSz="914400" rtl="0" eaLnBrk="1" latinLnBrk="0" hangingPunct="1">
                <a:defRPr sz="1100" kern="1200">
                  <a:solidFill>
                    <a:schemeClr val="tx1"/>
                  </a:solidFill>
                  <a:latin typeface="+mn-lt"/>
                  <a:ea typeface="+mn-ea"/>
                  <a:cs typeface="+mn-cs"/>
                </a:defRPr>
              </a:lvl7pPr>
              <a:lvl8pPr marL="3200400" indent="0" algn="l" defTabSz="914400" rtl="0" eaLnBrk="1" latinLnBrk="0" hangingPunct="1">
                <a:defRPr sz="1100" kern="1200">
                  <a:solidFill>
                    <a:schemeClr val="tx1"/>
                  </a:solidFill>
                  <a:latin typeface="+mn-lt"/>
                  <a:ea typeface="+mn-ea"/>
                  <a:cs typeface="+mn-cs"/>
                </a:defRPr>
              </a:lvl8pPr>
              <a:lvl9pPr marL="3657600" indent="0" algn="l" defTabSz="914400" rtl="0" eaLnBrk="1" latinLnBrk="0" hangingPunct="1">
                <a:defRPr sz="1100" kern="1200">
                  <a:solidFill>
                    <a:schemeClr val="tx1"/>
                  </a:solidFill>
                  <a:latin typeface="+mn-lt"/>
                  <a:ea typeface="+mn-ea"/>
                  <a:cs typeface="+mn-cs"/>
                </a:defRPr>
              </a:lvl9pPr>
            </a:lstStyle>
            <a:p>
              <a:pPr>
                <a:lnSpc>
                  <a:spcPct val="150000"/>
                </a:lnSpc>
              </a:pPr>
              <a:r>
                <a:rPr lang="en-US" sz="1800" dirty="0">
                  <a:solidFill>
                    <a:srgbClr val="0000FF"/>
                  </a:solidFill>
                </a:rPr>
                <a:t>Space between number &amp; unit!</a:t>
              </a:r>
            </a:p>
          </p:txBody>
        </p:sp>
      </p:grpSp>
    </p:spTree>
    <p:custDataLst>
      <p:tags r:id="rId1"/>
    </p:custDataLst>
    <p:extLst>
      <p:ext uri="{BB962C8B-B14F-4D97-AF65-F5344CB8AC3E}">
        <p14:creationId xmlns:p14="http://schemas.microsoft.com/office/powerpoint/2010/main" val="2388719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200677580"/>
              </p:ext>
            </p:extLst>
          </p:nvPr>
        </p:nvGraphicFramePr>
        <p:xfrm>
          <a:off x="0" y="3557016"/>
          <a:ext cx="11564471" cy="316445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p:cNvGraphicFramePr>
            <a:graphicFrameLocks/>
          </p:cNvGraphicFramePr>
          <p:nvPr>
            <p:extLst>
              <p:ext uri="{D42A27DB-BD31-4B8C-83A1-F6EECF244321}">
                <p14:modId xmlns:p14="http://schemas.microsoft.com/office/powerpoint/2010/main" val="4011832222"/>
              </p:ext>
            </p:extLst>
          </p:nvPr>
        </p:nvGraphicFramePr>
        <p:xfrm>
          <a:off x="2" y="0"/>
          <a:ext cx="11564470" cy="3419856"/>
        </p:xfrm>
        <a:graphic>
          <a:graphicData uri="http://schemas.openxmlformats.org/drawingml/2006/chart">
            <c:chart xmlns:c="http://schemas.openxmlformats.org/drawingml/2006/chart" xmlns:r="http://schemas.openxmlformats.org/officeDocument/2006/relationships" r:id="rId4"/>
          </a:graphicData>
        </a:graphic>
      </p:graphicFrame>
      <mc:AlternateContent xmlns:mc="http://schemas.openxmlformats.org/markup-compatibility/2006" xmlns:a14="http://schemas.microsoft.com/office/drawing/2010/main">
        <mc:Choice Requires="a14">
          <p:sp>
            <p:nvSpPr>
              <p:cNvPr id="4" name="TextBox 1">
                <a:extLst>
                  <a:ext uri="{FF2B5EF4-FFF2-40B4-BE49-F238E27FC236}">
                    <a16:creationId xmlns:a16="http://schemas.microsoft.com/office/drawing/2014/main" id="{BF750787-2756-45F4-A846-D6AA4B79811C}"/>
                  </a:ext>
                </a:extLst>
              </p:cNvPr>
              <p:cNvSpPr txBox="1"/>
              <p:nvPr/>
            </p:nvSpPr>
            <p:spPr>
              <a:xfrm>
                <a:off x="8537219" y="4596744"/>
                <a:ext cx="2015582" cy="35993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14:m>
                  <m:oMathPara xmlns:m="http://schemas.openxmlformats.org/officeDocument/2006/math">
                    <m:oMathParaPr>
                      <m:jc m:val="centerGroup"/>
                    </m:oMathParaPr>
                    <m:oMath xmlns:m="http://schemas.openxmlformats.org/officeDocument/2006/math">
                      <m:sSub>
                        <m:sSubPr>
                          <m:ctrlPr>
                            <a:rPr lang="en-US" sz="1800" b="1" i="1" dirty="0" smtClean="0">
                              <a:solidFill>
                                <a:srgbClr val="7030A0"/>
                              </a:solidFill>
                              <a:latin typeface="Cambria Math" panose="02040503050406030204" pitchFamily="18" charset="0"/>
                            </a:rPr>
                          </m:ctrlPr>
                        </m:sSubPr>
                        <m:e>
                          <m:r>
                            <a:rPr lang="en-US" sz="1800" b="1" i="1" dirty="0" smtClean="0">
                              <a:solidFill>
                                <a:srgbClr val="7030A0"/>
                              </a:solidFill>
                              <a:latin typeface="Cambria Math" panose="02040503050406030204" pitchFamily="18" charset="0"/>
                            </a:rPr>
                            <m:t>𝒗</m:t>
                          </m:r>
                        </m:e>
                        <m:sub>
                          <m:r>
                            <a:rPr lang="en-US" sz="1800" b="1" i="1" dirty="0" smtClean="0">
                              <a:solidFill>
                                <a:srgbClr val="7030A0"/>
                              </a:solidFill>
                              <a:latin typeface="Cambria Math" panose="02040503050406030204" pitchFamily="18" charset="0"/>
                            </a:rPr>
                            <m:t>𝟑</m:t>
                          </m:r>
                        </m:sub>
                      </m:sSub>
                      <m:r>
                        <a:rPr lang="en-US" sz="1800" b="1" i="1" dirty="0" smtClean="0">
                          <a:solidFill>
                            <a:srgbClr val="7030A0"/>
                          </a:solidFill>
                          <a:latin typeface="Cambria Math" panose="02040503050406030204" pitchFamily="18" charset="0"/>
                        </a:rPr>
                        <m:t>≈</m:t>
                      </m:r>
                      <m:r>
                        <a:rPr lang="en-US" sz="1800" b="1" i="1" dirty="0" smtClean="0">
                          <a:solidFill>
                            <a:srgbClr val="7030A0"/>
                          </a:solidFill>
                          <a:latin typeface="Cambria Math" panose="02040503050406030204" pitchFamily="18" charset="0"/>
                        </a:rPr>
                        <m:t>𝟒</m:t>
                      </m:r>
                      <m:r>
                        <a:rPr lang="en-US" sz="1800" b="1" i="1" dirty="0" smtClean="0">
                          <a:solidFill>
                            <a:srgbClr val="7030A0"/>
                          </a:solidFill>
                          <a:latin typeface="Cambria Math" panose="02040503050406030204" pitchFamily="18" charset="0"/>
                        </a:rPr>
                        <m:t>.</m:t>
                      </m:r>
                      <m:r>
                        <a:rPr lang="en-US" sz="1800" b="1" i="1" dirty="0" smtClean="0">
                          <a:solidFill>
                            <a:srgbClr val="7030A0"/>
                          </a:solidFill>
                          <a:latin typeface="Cambria Math" panose="02040503050406030204" pitchFamily="18" charset="0"/>
                        </a:rPr>
                        <m:t>𝟒</m:t>
                      </m:r>
                      <m:r>
                        <a:rPr lang="en-US" sz="1800" b="1" i="1" dirty="0" smtClean="0">
                          <a:solidFill>
                            <a:srgbClr val="7030A0"/>
                          </a:solidFill>
                          <a:latin typeface="Cambria Math" panose="02040503050406030204" pitchFamily="18" charset="0"/>
                        </a:rPr>
                        <m:t> </m:t>
                      </m:r>
                      <m:r>
                        <a:rPr lang="en-US" sz="1800" b="1" i="1" dirty="0" smtClean="0">
                          <a:solidFill>
                            <a:srgbClr val="7030A0"/>
                          </a:solidFill>
                          <a:latin typeface="Cambria Math" panose="02040503050406030204" pitchFamily="18" charset="0"/>
                        </a:rPr>
                        <m:t>𝐜𝐦</m:t>
                      </m:r>
                      <m:r>
                        <a:rPr lang="en-US" sz="1800" b="1" i="1" dirty="0" smtClean="0">
                          <a:solidFill>
                            <a:srgbClr val="7030A0"/>
                          </a:solidFill>
                          <a:latin typeface="Cambria Math" panose="02040503050406030204" pitchFamily="18" charset="0"/>
                        </a:rPr>
                        <m:t>/</m:t>
                      </m:r>
                      <m:r>
                        <a:rPr lang="en-US" sz="1800" b="1" i="1" dirty="0" smtClean="0">
                          <a:solidFill>
                            <a:srgbClr val="7030A0"/>
                          </a:solidFill>
                          <a:latin typeface="Cambria Math" panose="02040503050406030204" pitchFamily="18" charset="0"/>
                        </a:rPr>
                        <m:t>𝐬</m:t>
                      </m:r>
                    </m:oMath>
                  </m:oMathPara>
                </a14:m>
                <a:endParaRPr lang="en-US" sz="1800" b="1" dirty="0"/>
              </a:p>
            </p:txBody>
          </p:sp>
        </mc:Choice>
        <mc:Fallback xmlns="">
          <p:sp>
            <p:nvSpPr>
              <p:cNvPr id="4" name="TextBox 1">
                <a:extLst>
                  <a:ext uri="{FF2B5EF4-FFF2-40B4-BE49-F238E27FC236}">
                    <a16:creationId xmlns:a16="http://schemas.microsoft.com/office/drawing/2014/main" id="{BF750787-2756-45F4-A846-D6AA4B79811C}"/>
                  </a:ext>
                </a:extLst>
              </p:cNvPr>
              <p:cNvSpPr txBox="1">
                <a:spLocks noRot="1" noChangeAspect="1" noMove="1" noResize="1" noEditPoints="1" noAdjustHandles="1" noChangeArrowheads="1" noChangeShapeType="1" noTextEdit="1"/>
              </p:cNvSpPr>
              <p:nvPr/>
            </p:nvSpPr>
            <p:spPr>
              <a:xfrm>
                <a:off x="8537219" y="4596744"/>
                <a:ext cx="2015582" cy="359939"/>
              </a:xfrm>
              <a:prstGeom prst="rect">
                <a:avLst/>
              </a:prstGeom>
              <a:blipFill>
                <a:blip r:embed="rId5"/>
                <a:stretch>
                  <a:fillRect b="-1694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1">
                <a:extLst>
                  <a:ext uri="{FF2B5EF4-FFF2-40B4-BE49-F238E27FC236}">
                    <a16:creationId xmlns:a16="http://schemas.microsoft.com/office/drawing/2014/main" id="{99675516-6312-4143-82DD-232B48924327}"/>
                  </a:ext>
                </a:extLst>
              </p:cNvPr>
              <p:cNvSpPr txBox="1"/>
              <p:nvPr/>
            </p:nvSpPr>
            <p:spPr>
              <a:xfrm>
                <a:off x="9136427" y="1269309"/>
                <a:ext cx="2015582" cy="35994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14:m>
                  <m:oMathPara xmlns:m="http://schemas.openxmlformats.org/officeDocument/2006/math">
                    <m:oMathParaPr>
                      <m:jc m:val="centerGroup"/>
                    </m:oMathParaPr>
                    <m:oMath xmlns:m="http://schemas.openxmlformats.org/officeDocument/2006/math">
                      <m:sSub>
                        <m:sSubPr>
                          <m:ctrlPr>
                            <a:rPr lang="en-US" sz="1800" b="1" i="1" dirty="0" smtClean="0">
                              <a:solidFill>
                                <a:srgbClr val="7030A0"/>
                              </a:solidFill>
                              <a:latin typeface="Cambria Math" panose="02040503050406030204" pitchFamily="18" charset="0"/>
                            </a:rPr>
                          </m:ctrlPr>
                        </m:sSubPr>
                        <m:e>
                          <m:r>
                            <a:rPr lang="en-US" sz="1800" b="1" i="1" dirty="0" smtClean="0">
                              <a:solidFill>
                                <a:srgbClr val="7030A0"/>
                              </a:solidFill>
                              <a:latin typeface="Cambria Math" panose="02040503050406030204" pitchFamily="18" charset="0"/>
                            </a:rPr>
                            <m:t>𝒗</m:t>
                          </m:r>
                        </m:e>
                        <m:sub>
                          <m:r>
                            <a:rPr lang="en-US" sz="1800" b="1" i="1" dirty="0" smtClean="0">
                              <a:solidFill>
                                <a:srgbClr val="7030A0"/>
                              </a:solidFill>
                              <a:latin typeface="Cambria Math" panose="02040503050406030204" pitchFamily="18" charset="0"/>
                            </a:rPr>
                            <m:t>𝟑</m:t>
                          </m:r>
                        </m:sub>
                      </m:sSub>
                      <m:r>
                        <a:rPr lang="en-US" sz="1800" b="1" i="1" dirty="0" smtClean="0">
                          <a:solidFill>
                            <a:srgbClr val="7030A0"/>
                          </a:solidFill>
                          <a:latin typeface="Cambria Math" panose="02040503050406030204" pitchFamily="18" charset="0"/>
                        </a:rPr>
                        <m:t>=</m:t>
                      </m:r>
                      <m:r>
                        <a:rPr lang="en-US" sz="1800" b="1" i="1" dirty="0" smtClean="0">
                          <a:solidFill>
                            <a:srgbClr val="7030A0"/>
                          </a:solidFill>
                          <a:latin typeface="Cambria Math" panose="02040503050406030204" pitchFamily="18" charset="0"/>
                        </a:rPr>
                        <m:t>𝟒</m:t>
                      </m:r>
                      <m:r>
                        <a:rPr lang="en-US" sz="1800" b="1" i="1" dirty="0" smtClean="0">
                          <a:solidFill>
                            <a:srgbClr val="7030A0"/>
                          </a:solidFill>
                          <a:latin typeface="Cambria Math" panose="02040503050406030204" pitchFamily="18" charset="0"/>
                        </a:rPr>
                        <m:t>.</m:t>
                      </m:r>
                      <m:r>
                        <a:rPr lang="en-US" sz="1800" b="1" i="1" dirty="0" smtClean="0">
                          <a:solidFill>
                            <a:srgbClr val="7030A0"/>
                          </a:solidFill>
                          <a:latin typeface="Cambria Math" panose="02040503050406030204" pitchFamily="18" charset="0"/>
                        </a:rPr>
                        <m:t>𝟒</m:t>
                      </m:r>
                      <m:r>
                        <a:rPr lang="en-US" sz="1800" b="1" i="1" dirty="0" smtClean="0">
                          <a:solidFill>
                            <a:srgbClr val="7030A0"/>
                          </a:solidFill>
                          <a:latin typeface="Cambria Math" panose="02040503050406030204" pitchFamily="18" charset="0"/>
                        </a:rPr>
                        <m:t> </m:t>
                      </m:r>
                      <m:r>
                        <a:rPr lang="en-US" sz="1800" b="1" i="1" dirty="0" smtClean="0">
                          <a:solidFill>
                            <a:srgbClr val="7030A0"/>
                          </a:solidFill>
                          <a:latin typeface="Cambria Math" panose="02040503050406030204" pitchFamily="18" charset="0"/>
                        </a:rPr>
                        <m:t>𝐜𝐦</m:t>
                      </m:r>
                      <m:r>
                        <a:rPr lang="en-US" sz="1800" b="1" i="1" dirty="0" smtClean="0">
                          <a:solidFill>
                            <a:srgbClr val="7030A0"/>
                          </a:solidFill>
                          <a:latin typeface="Cambria Math" panose="02040503050406030204" pitchFamily="18" charset="0"/>
                        </a:rPr>
                        <m:t>/</m:t>
                      </m:r>
                      <m:r>
                        <a:rPr lang="en-US" sz="1800" b="1" i="1" dirty="0" smtClean="0">
                          <a:solidFill>
                            <a:srgbClr val="7030A0"/>
                          </a:solidFill>
                          <a:latin typeface="Cambria Math" panose="02040503050406030204" pitchFamily="18" charset="0"/>
                        </a:rPr>
                        <m:t>𝐬</m:t>
                      </m:r>
                    </m:oMath>
                  </m:oMathPara>
                </a14:m>
                <a:endParaRPr lang="en-US" sz="1800" b="1" dirty="0"/>
              </a:p>
            </p:txBody>
          </p:sp>
        </mc:Choice>
        <mc:Fallback xmlns="">
          <p:sp>
            <p:nvSpPr>
              <p:cNvPr id="5" name="TextBox 1">
                <a:extLst>
                  <a:ext uri="{FF2B5EF4-FFF2-40B4-BE49-F238E27FC236}">
                    <a16:creationId xmlns:a16="http://schemas.microsoft.com/office/drawing/2014/main" id="{99675516-6312-4143-82DD-232B48924327}"/>
                  </a:ext>
                </a:extLst>
              </p:cNvPr>
              <p:cNvSpPr txBox="1">
                <a:spLocks noRot="1" noChangeAspect="1" noMove="1" noResize="1" noEditPoints="1" noAdjustHandles="1" noChangeArrowheads="1" noChangeShapeType="1" noTextEdit="1"/>
              </p:cNvSpPr>
              <p:nvPr/>
            </p:nvSpPr>
            <p:spPr>
              <a:xfrm>
                <a:off x="9136427" y="1269309"/>
                <a:ext cx="2015582" cy="359940"/>
              </a:xfrm>
              <a:prstGeom prst="rect">
                <a:avLst/>
              </a:prstGeom>
              <a:blipFill>
                <a:blip r:embed="rId6"/>
                <a:stretch>
                  <a:fillRect b="-1694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1">
                <a:extLst>
                  <a:ext uri="{FF2B5EF4-FFF2-40B4-BE49-F238E27FC236}">
                    <a16:creationId xmlns:a16="http://schemas.microsoft.com/office/drawing/2014/main" id="{CC29BFCF-353A-4D6C-A971-F8742926B8EF}"/>
                  </a:ext>
                </a:extLst>
              </p:cNvPr>
              <p:cNvSpPr txBox="1"/>
              <p:nvPr/>
            </p:nvSpPr>
            <p:spPr>
              <a:xfrm>
                <a:off x="5510091" y="4849009"/>
                <a:ext cx="2015459" cy="35994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14:m>
                  <m:oMathPara xmlns:m="http://schemas.openxmlformats.org/officeDocument/2006/math">
                    <m:oMathParaPr>
                      <m:jc m:val="centerGroup"/>
                    </m:oMathParaPr>
                    <m:oMath xmlns:m="http://schemas.openxmlformats.org/officeDocument/2006/math">
                      <m:sSub>
                        <m:sSubPr>
                          <m:ctrlPr>
                            <a:rPr lang="en-US" sz="1800" b="1" i="1" dirty="0" smtClean="0">
                              <a:solidFill>
                                <a:srgbClr val="0000FF"/>
                              </a:solidFill>
                              <a:latin typeface="Cambria Math" panose="02040503050406030204" pitchFamily="18" charset="0"/>
                            </a:rPr>
                          </m:ctrlPr>
                        </m:sSubPr>
                        <m:e>
                          <m:r>
                            <a:rPr lang="en-US" sz="1800" b="1" i="1" dirty="0" smtClean="0">
                              <a:solidFill>
                                <a:srgbClr val="0000FF"/>
                              </a:solidFill>
                              <a:latin typeface="Cambria Math" panose="02040503050406030204" pitchFamily="18" charset="0"/>
                            </a:rPr>
                            <m:t>𝒗</m:t>
                          </m:r>
                        </m:e>
                        <m:sub>
                          <m:r>
                            <a:rPr lang="en-US" sz="1800" b="1" i="1" dirty="0" smtClean="0">
                              <a:solidFill>
                                <a:srgbClr val="0000FF"/>
                              </a:solidFill>
                              <a:latin typeface="Cambria Math" panose="02040503050406030204" pitchFamily="18" charset="0"/>
                            </a:rPr>
                            <m:t>𝟐</m:t>
                          </m:r>
                        </m:sub>
                      </m:sSub>
                      <m:r>
                        <a:rPr lang="en-US" sz="1800" b="1" i="1" dirty="0" smtClean="0">
                          <a:solidFill>
                            <a:srgbClr val="0000FF"/>
                          </a:solidFill>
                          <a:latin typeface="Cambria Math" panose="02040503050406030204" pitchFamily="18" charset="0"/>
                        </a:rPr>
                        <m:t>≈</m:t>
                      </m:r>
                      <m:r>
                        <a:rPr lang="en-US" sz="1800" b="1" i="1" dirty="0" smtClean="0">
                          <a:solidFill>
                            <a:srgbClr val="0000FF"/>
                          </a:solidFill>
                          <a:latin typeface="Cambria Math" panose="02040503050406030204" pitchFamily="18" charset="0"/>
                        </a:rPr>
                        <m:t>𝟑</m:t>
                      </m:r>
                      <m:r>
                        <a:rPr lang="en-US" sz="1800" b="1" i="1" dirty="0" smtClean="0">
                          <a:solidFill>
                            <a:srgbClr val="0000FF"/>
                          </a:solidFill>
                          <a:latin typeface="Cambria Math" panose="02040503050406030204" pitchFamily="18" charset="0"/>
                        </a:rPr>
                        <m:t>.</m:t>
                      </m:r>
                      <m:r>
                        <a:rPr lang="en-US" sz="1800" b="1" i="1" dirty="0" smtClean="0">
                          <a:solidFill>
                            <a:srgbClr val="0000FF"/>
                          </a:solidFill>
                          <a:latin typeface="Cambria Math" panose="02040503050406030204" pitchFamily="18" charset="0"/>
                        </a:rPr>
                        <m:t>𝟗</m:t>
                      </m:r>
                      <m:r>
                        <a:rPr lang="en-US" sz="1800" b="1" i="1" dirty="0" smtClean="0">
                          <a:solidFill>
                            <a:srgbClr val="0000FF"/>
                          </a:solidFill>
                          <a:latin typeface="Cambria Math" panose="02040503050406030204" pitchFamily="18" charset="0"/>
                        </a:rPr>
                        <m:t> </m:t>
                      </m:r>
                      <m:r>
                        <a:rPr lang="en-US" sz="1800" b="1" i="1" dirty="0" smtClean="0">
                          <a:solidFill>
                            <a:srgbClr val="0000FF"/>
                          </a:solidFill>
                          <a:latin typeface="Cambria Math" panose="02040503050406030204" pitchFamily="18" charset="0"/>
                        </a:rPr>
                        <m:t>𝐜𝐦</m:t>
                      </m:r>
                      <m:r>
                        <a:rPr lang="en-US" sz="1800" b="1" i="1" dirty="0" smtClean="0">
                          <a:solidFill>
                            <a:srgbClr val="0000FF"/>
                          </a:solidFill>
                          <a:latin typeface="Cambria Math" panose="02040503050406030204" pitchFamily="18" charset="0"/>
                        </a:rPr>
                        <m:t>/</m:t>
                      </m:r>
                      <m:r>
                        <a:rPr lang="en-US" sz="1800" b="1" i="1" dirty="0" smtClean="0">
                          <a:solidFill>
                            <a:srgbClr val="0000FF"/>
                          </a:solidFill>
                          <a:latin typeface="Cambria Math" panose="02040503050406030204" pitchFamily="18" charset="0"/>
                        </a:rPr>
                        <m:t>𝐬</m:t>
                      </m:r>
                    </m:oMath>
                  </m:oMathPara>
                </a14:m>
                <a:endParaRPr lang="en-US" sz="1800" b="1" dirty="0"/>
              </a:p>
            </p:txBody>
          </p:sp>
        </mc:Choice>
        <mc:Fallback xmlns="">
          <p:sp>
            <p:nvSpPr>
              <p:cNvPr id="6" name="TextBox 1">
                <a:extLst>
                  <a:ext uri="{FF2B5EF4-FFF2-40B4-BE49-F238E27FC236}">
                    <a16:creationId xmlns:a16="http://schemas.microsoft.com/office/drawing/2014/main" id="{CC29BFCF-353A-4D6C-A971-F8742926B8EF}"/>
                  </a:ext>
                </a:extLst>
              </p:cNvPr>
              <p:cNvSpPr txBox="1">
                <a:spLocks noRot="1" noChangeAspect="1" noMove="1" noResize="1" noEditPoints="1" noAdjustHandles="1" noChangeArrowheads="1" noChangeShapeType="1" noTextEdit="1"/>
              </p:cNvSpPr>
              <p:nvPr/>
            </p:nvSpPr>
            <p:spPr>
              <a:xfrm>
                <a:off x="5510091" y="4849009"/>
                <a:ext cx="2015459" cy="359940"/>
              </a:xfrm>
              <a:prstGeom prst="rect">
                <a:avLst/>
              </a:prstGeom>
              <a:blipFill>
                <a:blip r:embed="rId7"/>
                <a:stretch>
                  <a:fillRect b="-1694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1">
                <a:extLst>
                  <a:ext uri="{FF2B5EF4-FFF2-40B4-BE49-F238E27FC236}">
                    <a16:creationId xmlns:a16="http://schemas.microsoft.com/office/drawing/2014/main" id="{E07A468F-3E49-467A-A470-F48E97C35CFA}"/>
                  </a:ext>
                </a:extLst>
              </p:cNvPr>
              <p:cNvSpPr txBox="1"/>
              <p:nvPr/>
            </p:nvSpPr>
            <p:spPr>
              <a:xfrm>
                <a:off x="6418743" y="1906676"/>
                <a:ext cx="2015582" cy="35993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14:m>
                  <m:oMathPara xmlns:m="http://schemas.openxmlformats.org/officeDocument/2006/math">
                    <m:oMathParaPr>
                      <m:jc m:val="centerGroup"/>
                    </m:oMathParaPr>
                    <m:oMath xmlns:m="http://schemas.openxmlformats.org/officeDocument/2006/math">
                      <m:sSub>
                        <m:sSubPr>
                          <m:ctrlPr>
                            <a:rPr lang="en-US" sz="1800" b="1" i="1" dirty="0" smtClean="0">
                              <a:solidFill>
                                <a:srgbClr val="0000FF"/>
                              </a:solidFill>
                              <a:latin typeface="Cambria Math" panose="02040503050406030204" pitchFamily="18" charset="0"/>
                            </a:rPr>
                          </m:ctrlPr>
                        </m:sSubPr>
                        <m:e>
                          <m:r>
                            <a:rPr lang="en-US" sz="1800" b="1" i="1" dirty="0" smtClean="0">
                              <a:solidFill>
                                <a:srgbClr val="0000FF"/>
                              </a:solidFill>
                              <a:latin typeface="Cambria Math" panose="02040503050406030204" pitchFamily="18" charset="0"/>
                            </a:rPr>
                            <m:t>𝒗</m:t>
                          </m:r>
                        </m:e>
                        <m:sub>
                          <m:r>
                            <a:rPr lang="en-US" sz="1800" b="1" i="1" dirty="0" smtClean="0">
                              <a:solidFill>
                                <a:srgbClr val="0000FF"/>
                              </a:solidFill>
                              <a:latin typeface="Cambria Math" panose="02040503050406030204" pitchFamily="18" charset="0"/>
                            </a:rPr>
                            <m:t>𝟐</m:t>
                          </m:r>
                        </m:sub>
                      </m:sSub>
                      <m:r>
                        <a:rPr lang="en-US" sz="1800" b="1" i="1" dirty="0" smtClean="0">
                          <a:solidFill>
                            <a:srgbClr val="0000FF"/>
                          </a:solidFill>
                          <a:latin typeface="Cambria Math" panose="02040503050406030204" pitchFamily="18" charset="0"/>
                        </a:rPr>
                        <m:t>=</m:t>
                      </m:r>
                      <m:r>
                        <a:rPr lang="en-US" sz="1800" b="1" i="1" dirty="0" smtClean="0">
                          <a:solidFill>
                            <a:srgbClr val="0000FF"/>
                          </a:solidFill>
                          <a:latin typeface="Cambria Math" panose="02040503050406030204" pitchFamily="18" charset="0"/>
                        </a:rPr>
                        <m:t>𝟑</m:t>
                      </m:r>
                      <m:r>
                        <a:rPr lang="en-US" sz="1800" b="1" i="1" dirty="0" smtClean="0">
                          <a:solidFill>
                            <a:srgbClr val="0000FF"/>
                          </a:solidFill>
                          <a:latin typeface="Cambria Math" panose="02040503050406030204" pitchFamily="18" charset="0"/>
                        </a:rPr>
                        <m:t>.</m:t>
                      </m:r>
                      <m:r>
                        <a:rPr lang="en-US" sz="1800" b="1" i="1" dirty="0" smtClean="0">
                          <a:solidFill>
                            <a:srgbClr val="0000FF"/>
                          </a:solidFill>
                          <a:latin typeface="Cambria Math" panose="02040503050406030204" pitchFamily="18" charset="0"/>
                        </a:rPr>
                        <m:t>𝟗</m:t>
                      </m:r>
                      <m:r>
                        <a:rPr lang="en-US" sz="1800" b="1" i="1" dirty="0" smtClean="0">
                          <a:solidFill>
                            <a:srgbClr val="0000FF"/>
                          </a:solidFill>
                          <a:latin typeface="Cambria Math" panose="02040503050406030204" pitchFamily="18" charset="0"/>
                        </a:rPr>
                        <m:t> </m:t>
                      </m:r>
                      <m:r>
                        <a:rPr lang="en-US" sz="1800" b="1" i="1" dirty="0" smtClean="0">
                          <a:solidFill>
                            <a:srgbClr val="0000FF"/>
                          </a:solidFill>
                          <a:latin typeface="Cambria Math" panose="02040503050406030204" pitchFamily="18" charset="0"/>
                        </a:rPr>
                        <m:t>𝐜𝐦</m:t>
                      </m:r>
                      <m:r>
                        <a:rPr lang="en-US" sz="1800" b="1" i="1" dirty="0" smtClean="0">
                          <a:solidFill>
                            <a:srgbClr val="0000FF"/>
                          </a:solidFill>
                          <a:latin typeface="Cambria Math" panose="02040503050406030204" pitchFamily="18" charset="0"/>
                        </a:rPr>
                        <m:t>/</m:t>
                      </m:r>
                      <m:r>
                        <a:rPr lang="en-US" sz="1800" b="1" i="1" dirty="0" smtClean="0">
                          <a:solidFill>
                            <a:srgbClr val="0000FF"/>
                          </a:solidFill>
                          <a:latin typeface="Cambria Math" panose="02040503050406030204" pitchFamily="18" charset="0"/>
                        </a:rPr>
                        <m:t>𝐬</m:t>
                      </m:r>
                    </m:oMath>
                  </m:oMathPara>
                </a14:m>
                <a:endParaRPr lang="en-US" sz="1800" b="1" dirty="0"/>
              </a:p>
            </p:txBody>
          </p:sp>
        </mc:Choice>
        <mc:Fallback xmlns="">
          <p:sp>
            <p:nvSpPr>
              <p:cNvPr id="7" name="TextBox 1">
                <a:extLst>
                  <a:ext uri="{FF2B5EF4-FFF2-40B4-BE49-F238E27FC236}">
                    <a16:creationId xmlns:a16="http://schemas.microsoft.com/office/drawing/2014/main" id="{E07A468F-3E49-467A-A470-F48E97C35CFA}"/>
                  </a:ext>
                </a:extLst>
              </p:cNvPr>
              <p:cNvSpPr txBox="1">
                <a:spLocks noRot="1" noChangeAspect="1" noMove="1" noResize="1" noEditPoints="1" noAdjustHandles="1" noChangeArrowheads="1" noChangeShapeType="1" noTextEdit="1"/>
              </p:cNvSpPr>
              <p:nvPr/>
            </p:nvSpPr>
            <p:spPr>
              <a:xfrm>
                <a:off x="6418743" y="1906676"/>
                <a:ext cx="2015582" cy="359939"/>
              </a:xfrm>
              <a:prstGeom prst="rect">
                <a:avLst/>
              </a:prstGeom>
              <a:blipFill>
                <a:blip r:embed="rId8"/>
                <a:stretch>
                  <a:fillRect b="-1525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1">
                <a:extLst>
                  <a:ext uri="{FF2B5EF4-FFF2-40B4-BE49-F238E27FC236}">
                    <a16:creationId xmlns:a16="http://schemas.microsoft.com/office/drawing/2014/main" id="{6C0CF0C9-0EE7-4F6D-A5A7-A1AE3C5AAEBD}"/>
                  </a:ext>
                </a:extLst>
              </p:cNvPr>
              <p:cNvSpPr txBox="1"/>
              <p:nvPr/>
            </p:nvSpPr>
            <p:spPr>
              <a:xfrm>
                <a:off x="1599285" y="2396773"/>
                <a:ext cx="2015581" cy="35994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14:m>
                  <m:oMathPara xmlns:m="http://schemas.openxmlformats.org/officeDocument/2006/math">
                    <m:oMathParaPr>
                      <m:jc m:val="centerGroup"/>
                    </m:oMathParaPr>
                    <m:oMath xmlns:m="http://schemas.openxmlformats.org/officeDocument/2006/math">
                      <m:sSub>
                        <m:sSubPr>
                          <m:ctrlPr>
                            <a:rPr lang="en-US" sz="1800" b="1" i="1" dirty="0" smtClean="0">
                              <a:solidFill>
                                <a:srgbClr val="FF0000"/>
                              </a:solidFill>
                              <a:latin typeface="Cambria Math" panose="02040503050406030204" pitchFamily="18" charset="0"/>
                            </a:rPr>
                          </m:ctrlPr>
                        </m:sSubPr>
                        <m:e>
                          <m:r>
                            <a:rPr lang="en-US" sz="1800" b="1" i="1" dirty="0" smtClean="0">
                              <a:solidFill>
                                <a:srgbClr val="FF0000"/>
                              </a:solidFill>
                              <a:latin typeface="Cambria Math" panose="02040503050406030204" pitchFamily="18" charset="0"/>
                            </a:rPr>
                            <m:t>𝒗</m:t>
                          </m:r>
                        </m:e>
                        <m:sub>
                          <m:r>
                            <a:rPr lang="en-US" sz="1800" b="1" i="1" dirty="0" smtClean="0">
                              <a:solidFill>
                                <a:srgbClr val="FF0000"/>
                              </a:solidFill>
                              <a:latin typeface="Cambria Math" panose="02040503050406030204" pitchFamily="18" charset="0"/>
                            </a:rPr>
                            <m:t>𝟏</m:t>
                          </m:r>
                        </m:sub>
                      </m:sSub>
                      <m:r>
                        <a:rPr lang="en-US" sz="1800" b="1" i="1" dirty="0" smtClean="0">
                          <a:solidFill>
                            <a:srgbClr val="FF0000"/>
                          </a:solidFill>
                          <a:latin typeface="Cambria Math" panose="02040503050406030204" pitchFamily="18" charset="0"/>
                        </a:rPr>
                        <m:t>=</m:t>
                      </m:r>
                      <m:r>
                        <a:rPr lang="en-US" sz="1800" b="1" i="1" dirty="0" smtClean="0">
                          <a:solidFill>
                            <a:srgbClr val="FF0000"/>
                          </a:solidFill>
                          <a:latin typeface="Cambria Math" panose="02040503050406030204" pitchFamily="18" charset="0"/>
                        </a:rPr>
                        <m:t>𝟏</m:t>
                      </m:r>
                      <m:r>
                        <a:rPr lang="en-US" sz="1800" b="1" i="1" dirty="0" smtClean="0">
                          <a:solidFill>
                            <a:srgbClr val="FF0000"/>
                          </a:solidFill>
                          <a:latin typeface="Cambria Math" panose="02040503050406030204" pitchFamily="18" charset="0"/>
                        </a:rPr>
                        <m:t>.</m:t>
                      </m:r>
                      <m:r>
                        <a:rPr lang="en-US" sz="1800" b="1" i="1" dirty="0" smtClean="0">
                          <a:solidFill>
                            <a:srgbClr val="FF0000"/>
                          </a:solidFill>
                          <a:latin typeface="Cambria Math" panose="02040503050406030204" pitchFamily="18" charset="0"/>
                        </a:rPr>
                        <m:t>𝟗</m:t>
                      </m:r>
                      <m:r>
                        <a:rPr lang="en-US" sz="1800" b="1" i="1" dirty="0" smtClean="0">
                          <a:solidFill>
                            <a:srgbClr val="FF0000"/>
                          </a:solidFill>
                          <a:latin typeface="Cambria Math" panose="02040503050406030204" pitchFamily="18" charset="0"/>
                        </a:rPr>
                        <m:t> </m:t>
                      </m:r>
                      <m:r>
                        <a:rPr lang="en-US" sz="1800" b="1" i="1" dirty="0" smtClean="0">
                          <a:solidFill>
                            <a:srgbClr val="FF0000"/>
                          </a:solidFill>
                          <a:latin typeface="Cambria Math" panose="02040503050406030204" pitchFamily="18" charset="0"/>
                        </a:rPr>
                        <m:t>𝐜𝐦</m:t>
                      </m:r>
                      <m:r>
                        <a:rPr lang="en-US" sz="1800" b="1" i="1" dirty="0" smtClean="0">
                          <a:solidFill>
                            <a:srgbClr val="FF0000"/>
                          </a:solidFill>
                          <a:latin typeface="Cambria Math" panose="02040503050406030204" pitchFamily="18" charset="0"/>
                        </a:rPr>
                        <m:t>/</m:t>
                      </m:r>
                      <m:r>
                        <a:rPr lang="en-US" sz="1800" b="1" i="1" dirty="0" smtClean="0">
                          <a:solidFill>
                            <a:srgbClr val="FF0000"/>
                          </a:solidFill>
                          <a:latin typeface="Cambria Math" panose="02040503050406030204" pitchFamily="18" charset="0"/>
                        </a:rPr>
                        <m:t>𝐬</m:t>
                      </m:r>
                    </m:oMath>
                  </m:oMathPara>
                </a14:m>
                <a:endParaRPr lang="en-US" sz="1800" b="1" dirty="0"/>
              </a:p>
            </p:txBody>
          </p:sp>
        </mc:Choice>
        <mc:Fallback xmlns="">
          <p:sp>
            <p:nvSpPr>
              <p:cNvPr id="8" name="TextBox 1">
                <a:extLst>
                  <a:ext uri="{FF2B5EF4-FFF2-40B4-BE49-F238E27FC236}">
                    <a16:creationId xmlns:a16="http://schemas.microsoft.com/office/drawing/2014/main" id="{6C0CF0C9-0EE7-4F6D-A5A7-A1AE3C5AAEBD}"/>
                  </a:ext>
                </a:extLst>
              </p:cNvPr>
              <p:cNvSpPr txBox="1">
                <a:spLocks noRot="1" noChangeAspect="1" noMove="1" noResize="1" noEditPoints="1" noAdjustHandles="1" noChangeArrowheads="1" noChangeShapeType="1" noTextEdit="1"/>
              </p:cNvSpPr>
              <p:nvPr/>
            </p:nvSpPr>
            <p:spPr>
              <a:xfrm>
                <a:off x="1599285" y="2396773"/>
                <a:ext cx="2015581" cy="359940"/>
              </a:xfrm>
              <a:prstGeom prst="rect">
                <a:avLst/>
              </a:prstGeom>
              <a:blipFill>
                <a:blip r:embed="rId9"/>
                <a:stretch>
                  <a:fillRect b="-1694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1">
                <a:extLst>
                  <a:ext uri="{FF2B5EF4-FFF2-40B4-BE49-F238E27FC236}">
                    <a16:creationId xmlns:a16="http://schemas.microsoft.com/office/drawing/2014/main" id="{6B31A942-80C3-4BFD-A9D7-C0E6ED2F85C1}"/>
                  </a:ext>
                </a:extLst>
              </p:cNvPr>
              <p:cNvSpPr txBox="1"/>
              <p:nvPr/>
            </p:nvSpPr>
            <p:spPr>
              <a:xfrm>
                <a:off x="3173347" y="5268431"/>
                <a:ext cx="2015582" cy="35993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14:m>
                  <m:oMathPara xmlns:m="http://schemas.openxmlformats.org/officeDocument/2006/math">
                    <m:oMathParaPr>
                      <m:jc m:val="centerGroup"/>
                    </m:oMathParaPr>
                    <m:oMath xmlns:m="http://schemas.openxmlformats.org/officeDocument/2006/math">
                      <m:sSub>
                        <m:sSubPr>
                          <m:ctrlPr>
                            <a:rPr lang="en-US" sz="1800" b="1" i="1" dirty="0" smtClean="0">
                              <a:solidFill>
                                <a:srgbClr val="FF0000"/>
                              </a:solidFill>
                              <a:latin typeface="Cambria Math" panose="02040503050406030204" pitchFamily="18" charset="0"/>
                            </a:rPr>
                          </m:ctrlPr>
                        </m:sSubPr>
                        <m:e>
                          <m:r>
                            <a:rPr lang="en-US" sz="1800" b="1" i="1" dirty="0" smtClean="0">
                              <a:solidFill>
                                <a:srgbClr val="FF0000"/>
                              </a:solidFill>
                              <a:latin typeface="Cambria Math" panose="02040503050406030204" pitchFamily="18" charset="0"/>
                            </a:rPr>
                            <m:t>𝒗</m:t>
                          </m:r>
                        </m:e>
                        <m:sub>
                          <m:r>
                            <a:rPr lang="en-US" sz="1800" b="1" i="1" dirty="0" smtClean="0">
                              <a:solidFill>
                                <a:srgbClr val="FF0000"/>
                              </a:solidFill>
                              <a:latin typeface="Cambria Math" panose="02040503050406030204" pitchFamily="18" charset="0"/>
                            </a:rPr>
                            <m:t>𝟏</m:t>
                          </m:r>
                        </m:sub>
                      </m:sSub>
                      <m:r>
                        <a:rPr lang="en-US" sz="1800" b="1" i="1" dirty="0" smtClean="0">
                          <a:solidFill>
                            <a:srgbClr val="FF0000"/>
                          </a:solidFill>
                          <a:latin typeface="Cambria Math" panose="02040503050406030204" pitchFamily="18" charset="0"/>
                        </a:rPr>
                        <m:t>≈</m:t>
                      </m:r>
                      <m:r>
                        <a:rPr lang="en-US" sz="1800" b="1" i="1" dirty="0" smtClean="0">
                          <a:solidFill>
                            <a:srgbClr val="FF0000"/>
                          </a:solidFill>
                          <a:latin typeface="Cambria Math" panose="02040503050406030204" pitchFamily="18" charset="0"/>
                        </a:rPr>
                        <m:t>𝟏</m:t>
                      </m:r>
                      <m:r>
                        <a:rPr lang="en-US" sz="1800" b="1" i="1" dirty="0" smtClean="0">
                          <a:solidFill>
                            <a:srgbClr val="FF0000"/>
                          </a:solidFill>
                          <a:latin typeface="Cambria Math" panose="02040503050406030204" pitchFamily="18" charset="0"/>
                        </a:rPr>
                        <m:t>.</m:t>
                      </m:r>
                      <m:r>
                        <a:rPr lang="en-US" sz="1800" b="1" i="1" dirty="0" smtClean="0">
                          <a:solidFill>
                            <a:srgbClr val="FF0000"/>
                          </a:solidFill>
                          <a:latin typeface="Cambria Math" panose="02040503050406030204" pitchFamily="18" charset="0"/>
                        </a:rPr>
                        <m:t>𝟗</m:t>
                      </m:r>
                      <m:r>
                        <a:rPr lang="en-US" sz="1800" b="1" i="1" dirty="0" smtClean="0">
                          <a:solidFill>
                            <a:srgbClr val="FF0000"/>
                          </a:solidFill>
                          <a:latin typeface="Cambria Math" panose="02040503050406030204" pitchFamily="18" charset="0"/>
                        </a:rPr>
                        <m:t> </m:t>
                      </m:r>
                      <m:r>
                        <a:rPr lang="en-US" sz="1800" b="1" i="1" dirty="0" smtClean="0">
                          <a:solidFill>
                            <a:srgbClr val="FF0000"/>
                          </a:solidFill>
                          <a:latin typeface="Cambria Math" panose="02040503050406030204" pitchFamily="18" charset="0"/>
                        </a:rPr>
                        <m:t>𝐜𝐦</m:t>
                      </m:r>
                      <m:r>
                        <a:rPr lang="en-US" sz="1800" b="1" i="1" dirty="0" smtClean="0">
                          <a:solidFill>
                            <a:srgbClr val="FF0000"/>
                          </a:solidFill>
                          <a:latin typeface="Cambria Math" panose="02040503050406030204" pitchFamily="18" charset="0"/>
                        </a:rPr>
                        <m:t>/</m:t>
                      </m:r>
                      <m:r>
                        <a:rPr lang="en-US" sz="1800" b="1" i="1" dirty="0" smtClean="0">
                          <a:solidFill>
                            <a:srgbClr val="FF0000"/>
                          </a:solidFill>
                          <a:latin typeface="Cambria Math" panose="02040503050406030204" pitchFamily="18" charset="0"/>
                        </a:rPr>
                        <m:t>𝐬</m:t>
                      </m:r>
                    </m:oMath>
                  </m:oMathPara>
                </a14:m>
                <a:endParaRPr lang="en-US" sz="1800" b="1" dirty="0"/>
              </a:p>
            </p:txBody>
          </p:sp>
        </mc:Choice>
        <mc:Fallback xmlns="">
          <p:sp>
            <p:nvSpPr>
              <p:cNvPr id="9" name="TextBox 1">
                <a:extLst>
                  <a:ext uri="{FF2B5EF4-FFF2-40B4-BE49-F238E27FC236}">
                    <a16:creationId xmlns:a16="http://schemas.microsoft.com/office/drawing/2014/main" id="{6B31A942-80C3-4BFD-A9D7-C0E6ED2F85C1}"/>
                  </a:ext>
                </a:extLst>
              </p:cNvPr>
              <p:cNvSpPr txBox="1">
                <a:spLocks noRot="1" noChangeAspect="1" noMove="1" noResize="1" noEditPoints="1" noAdjustHandles="1" noChangeArrowheads="1" noChangeShapeType="1" noTextEdit="1"/>
              </p:cNvSpPr>
              <p:nvPr/>
            </p:nvSpPr>
            <p:spPr>
              <a:xfrm>
                <a:off x="3173347" y="5268431"/>
                <a:ext cx="2015582" cy="359939"/>
              </a:xfrm>
              <a:prstGeom prst="rect">
                <a:avLst/>
              </a:prstGeom>
              <a:blipFill>
                <a:blip r:embed="rId10"/>
                <a:stretch>
                  <a:fillRect b="-16949"/>
                </a:stretch>
              </a:blipFill>
            </p:spPr>
            <p:txBody>
              <a:bodyPr/>
              <a:lstStyle/>
              <a:p>
                <a:r>
                  <a:rPr lang="en-US">
                    <a:noFill/>
                  </a:rPr>
                  <a:t> </a:t>
                </a:r>
              </a:p>
            </p:txBody>
          </p:sp>
        </mc:Fallback>
      </mc:AlternateContent>
      <p:sp>
        <p:nvSpPr>
          <p:cNvPr id="10" name="Slide Number Placeholder 9"/>
          <p:cNvSpPr>
            <a:spLocks noGrp="1"/>
          </p:cNvSpPr>
          <p:nvPr>
            <p:ph type="sldNum" sz="quarter" idx="12"/>
          </p:nvPr>
        </p:nvSpPr>
        <p:spPr/>
        <p:txBody>
          <a:bodyPr/>
          <a:lstStyle/>
          <a:p>
            <a:fld id="{B0BF0C2C-5718-43CF-A507-CFE29FEACA51}" type="slidenum">
              <a:rPr lang="en-US" smtClean="0"/>
              <a:t>29</a:t>
            </a:fld>
            <a:endParaRPr lang="en-US"/>
          </a:p>
        </p:txBody>
      </p:sp>
    </p:spTree>
    <p:custDataLst>
      <p:tags r:id="rId1"/>
    </p:custDataLst>
    <p:extLst>
      <p:ext uri="{BB962C8B-B14F-4D97-AF65-F5344CB8AC3E}">
        <p14:creationId xmlns:p14="http://schemas.microsoft.com/office/powerpoint/2010/main" val="2462608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07963"/>
            <a:ext cx="9144000" cy="2699830"/>
          </a:xfrm>
        </p:spPr>
        <p:txBody>
          <a:bodyPr>
            <a:normAutofit/>
          </a:bodyPr>
          <a:lstStyle/>
          <a:p>
            <a:r>
              <a:rPr lang="en-US" b="1" dirty="0"/>
              <a:t>Characterizing the motion of a zombie during an attack</a:t>
            </a:r>
            <a:br>
              <a:rPr lang="en-US" b="1" dirty="0"/>
            </a:br>
            <a:r>
              <a:rPr lang="en-US" sz="1800" dirty="0">
                <a:solidFill>
                  <a:schemeClr val="bg1"/>
                </a:solidFill>
              </a:rPr>
              <a:t>title should be meaningful but as concise as possible</a:t>
            </a:r>
            <a:endParaRPr lang="en-US" sz="7200" dirty="0">
              <a:solidFill>
                <a:schemeClr val="bg1"/>
              </a:solidFill>
            </a:endParaRPr>
          </a:p>
        </p:txBody>
      </p:sp>
      <p:sp>
        <p:nvSpPr>
          <p:cNvPr id="3" name="Subtitle 2"/>
          <p:cNvSpPr>
            <a:spLocks noGrp="1"/>
          </p:cNvSpPr>
          <p:nvPr>
            <p:ph type="subTitle" idx="1"/>
          </p:nvPr>
        </p:nvSpPr>
        <p:spPr>
          <a:xfrm>
            <a:off x="832104" y="3163126"/>
            <a:ext cx="10369296" cy="3255962"/>
          </a:xfrm>
        </p:spPr>
        <p:txBody>
          <a:bodyPr>
            <a:normAutofit/>
          </a:bodyPr>
          <a:lstStyle/>
          <a:p>
            <a:r>
              <a:rPr lang="en-US" dirty="0"/>
              <a:t>Queen Zebra X &amp; A. Large Fish</a:t>
            </a:r>
          </a:p>
          <a:p>
            <a:r>
              <a:rPr lang="en-US" dirty="0"/>
              <a:t>2/22/22</a:t>
            </a:r>
          </a:p>
          <a:p>
            <a:r>
              <a:rPr lang="en-US" sz="1800" dirty="0">
                <a:solidFill>
                  <a:srgbClr val="FF0000"/>
                </a:solidFill>
              </a:rPr>
              <a:t>(use the date of the presentation)</a:t>
            </a:r>
          </a:p>
          <a:p>
            <a:endParaRPr lang="en-US" sz="1800" dirty="0"/>
          </a:p>
        </p:txBody>
      </p:sp>
    </p:spTree>
    <p:custDataLst>
      <p:tags r:id="rId1"/>
    </p:custDataLst>
    <p:extLst>
      <p:ext uri="{BB962C8B-B14F-4D97-AF65-F5344CB8AC3E}">
        <p14:creationId xmlns:p14="http://schemas.microsoft.com/office/powerpoint/2010/main" val="23962247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4163707235"/>
              </p:ext>
            </p:extLst>
          </p:nvPr>
        </p:nvGraphicFramePr>
        <p:xfrm>
          <a:off x="0" y="0"/>
          <a:ext cx="12191999" cy="6858000"/>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2"/>
          </p:nvPr>
        </p:nvSpPr>
        <p:spPr/>
        <p:txBody>
          <a:bodyPr/>
          <a:lstStyle/>
          <a:p>
            <a:fld id="{B0BF0C2C-5718-43CF-A507-CFE29FEACA51}" type="slidenum">
              <a:rPr lang="en-US" smtClean="0"/>
              <a:t>30</a:t>
            </a:fld>
            <a:endParaRPr lang="en-US"/>
          </a:p>
        </p:txBody>
      </p:sp>
    </p:spTree>
    <p:custDataLst>
      <p:tags r:id="rId1"/>
    </p:custDataLst>
    <p:extLst>
      <p:ext uri="{BB962C8B-B14F-4D97-AF65-F5344CB8AC3E}">
        <p14:creationId xmlns:p14="http://schemas.microsoft.com/office/powerpoint/2010/main" val="38669386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721073184"/>
              </p:ext>
            </p:extLst>
          </p:nvPr>
        </p:nvGraphicFramePr>
        <p:xfrm>
          <a:off x="0" y="0"/>
          <a:ext cx="12191999" cy="6858000"/>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a14="http://schemas.microsoft.com/office/drawing/2010/main">
        <mc:Choice Requires="a14">
          <p:sp>
            <p:nvSpPr>
              <p:cNvPr id="3" name="TextBox 1"/>
              <p:cNvSpPr txBox="1"/>
              <p:nvPr/>
            </p:nvSpPr>
            <p:spPr>
              <a:xfrm>
                <a:off x="7973265" y="1041406"/>
                <a:ext cx="1551736" cy="499528"/>
              </a:xfrm>
              <a:prstGeom prst="rect">
                <a:avLst/>
              </a:prstGeom>
              <a:solidFill>
                <a:schemeClr val="bg1"/>
              </a:solid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14:m>
                  <m:oMathPara xmlns:m="http://schemas.openxmlformats.org/officeDocument/2006/math">
                    <m:oMathParaPr>
                      <m:jc m:val="centerGroup"/>
                    </m:oMathParaPr>
                    <m:oMath xmlns:m="http://schemas.openxmlformats.org/officeDocument/2006/math">
                      <m:sSub>
                        <m:sSubPr>
                          <m:ctrlPr>
                            <a:rPr lang="en-US" sz="1800" b="1" i="1" smtClean="0">
                              <a:solidFill>
                                <a:srgbClr val="7030A0"/>
                              </a:solidFill>
                              <a:latin typeface="Cambria Math" panose="02040503050406030204" pitchFamily="18" charset="0"/>
                            </a:rPr>
                          </m:ctrlPr>
                        </m:sSubPr>
                        <m:e>
                          <m:r>
                            <a:rPr lang="en-US" sz="1800" b="1" i="1" smtClean="0">
                              <a:solidFill>
                                <a:srgbClr val="7030A0"/>
                              </a:solidFill>
                              <a:latin typeface="Cambria Math" panose="02040503050406030204" pitchFamily="18" charset="0"/>
                            </a:rPr>
                            <m:t>𝒂</m:t>
                          </m:r>
                        </m:e>
                        <m:sub>
                          <m:r>
                            <a:rPr lang="en-US" sz="1800" b="1" i="1" smtClean="0">
                              <a:solidFill>
                                <a:srgbClr val="7030A0"/>
                              </a:solidFill>
                              <a:latin typeface="Cambria Math" panose="02040503050406030204" pitchFamily="18" charset="0"/>
                            </a:rPr>
                            <m:t>𝟐</m:t>
                          </m:r>
                        </m:sub>
                      </m:sSub>
                      <m:r>
                        <a:rPr lang="en-US" sz="1800" b="1" i="1" smtClean="0">
                          <a:solidFill>
                            <a:srgbClr val="7030A0"/>
                          </a:solidFill>
                          <a:latin typeface="Cambria Math" panose="02040503050406030204" pitchFamily="18" charset="0"/>
                        </a:rPr>
                        <m:t>≈</m:t>
                      </m:r>
                      <m:r>
                        <a:rPr lang="en-US" sz="1800" b="1" i="1" smtClean="0">
                          <a:solidFill>
                            <a:srgbClr val="7030A0"/>
                          </a:solidFill>
                          <a:latin typeface="Cambria Math" panose="02040503050406030204" pitchFamily="18" charset="0"/>
                        </a:rPr>
                        <m:t>𝟎</m:t>
                      </m:r>
                    </m:oMath>
                  </m:oMathPara>
                </a14:m>
                <a:endParaRPr lang="en-US" sz="1800" b="1" dirty="0">
                  <a:solidFill>
                    <a:srgbClr val="7030A0"/>
                  </a:solidFill>
                </a:endParaRPr>
              </a:p>
            </p:txBody>
          </p:sp>
        </mc:Choice>
        <mc:Fallback xmlns="">
          <p:sp>
            <p:nvSpPr>
              <p:cNvPr id="3" name="TextBox 1"/>
              <p:cNvSpPr txBox="1">
                <a:spLocks noRot="1" noChangeAspect="1" noMove="1" noResize="1" noEditPoints="1" noAdjustHandles="1" noChangeArrowheads="1" noChangeShapeType="1" noTextEdit="1"/>
              </p:cNvSpPr>
              <p:nvPr/>
            </p:nvSpPr>
            <p:spPr>
              <a:xfrm>
                <a:off x="7973265" y="1041406"/>
                <a:ext cx="1551736" cy="499528"/>
              </a:xfrm>
              <a:prstGeom prst="rect">
                <a:avLst/>
              </a:prstGeom>
              <a:blipFill>
                <a:blip r:embed="rId4"/>
                <a:stretch>
                  <a:fillRect/>
                </a:stretch>
              </a:blipFill>
            </p:spPr>
            <p:txBody>
              <a:bodyPr/>
              <a:lstStyle/>
              <a:p>
                <a:r>
                  <a:rPr lang="en-US">
                    <a:noFill/>
                  </a:rPr>
                  <a:t> </a:t>
                </a:r>
              </a:p>
            </p:txBody>
          </p:sp>
        </mc:Fallback>
      </mc:AlternateContent>
      <p:sp>
        <p:nvSpPr>
          <p:cNvPr id="5" name="Slide Number Placeholder 4"/>
          <p:cNvSpPr>
            <a:spLocks noGrp="1"/>
          </p:cNvSpPr>
          <p:nvPr>
            <p:ph type="sldNum" sz="quarter" idx="12"/>
          </p:nvPr>
        </p:nvSpPr>
        <p:spPr/>
        <p:txBody>
          <a:bodyPr/>
          <a:lstStyle/>
          <a:p>
            <a:fld id="{B0BF0C2C-5718-43CF-A507-CFE29FEACA51}" type="slidenum">
              <a:rPr lang="en-US" smtClean="0"/>
              <a:t>31</a:t>
            </a:fld>
            <a:endParaRPr lang="en-US"/>
          </a:p>
        </p:txBody>
      </p:sp>
      <p:cxnSp>
        <p:nvCxnSpPr>
          <p:cNvPr id="6" name="Straight Connector 5">
            <a:extLst>
              <a:ext uri="{FF2B5EF4-FFF2-40B4-BE49-F238E27FC236}">
                <a16:creationId xmlns:a16="http://schemas.microsoft.com/office/drawing/2014/main" id="{38997E52-2DDD-146D-771B-FABCE2097B50}"/>
              </a:ext>
            </a:extLst>
          </p:cNvPr>
          <p:cNvCxnSpPr>
            <a:cxnSpLocks/>
          </p:cNvCxnSpPr>
          <p:nvPr/>
        </p:nvCxnSpPr>
        <p:spPr>
          <a:xfrm>
            <a:off x="1613381" y="1593174"/>
            <a:ext cx="3762165" cy="0"/>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AB5E201F-ABCF-20E8-AB6F-61BE33BFCACB}"/>
              </a:ext>
            </a:extLst>
          </p:cNvPr>
          <p:cNvCxnSpPr>
            <a:cxnSpLocks/>
          </p:cNvCxnSpPr>
          <p:nvPr/>
        </p:nvCxnSpPr>
        <p:spPr>
          <a:xfrm>
            <a:off x="1648248" y="5438924"/>
            <a:ext cx="0" cy="457200"/>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F314DA44-5286-742B-8662-C9B6E7EE228D}"/>
              </a:ext>
            </a:extLst>
          </p:cNvPr>
          <p:cNvCxnSpPr>
            <a:cxnSpLocks/>
          </p:cNvCxnSpPr>
          <p:nvPr/>
        </p:nvCxnSpPr>
        <p:spPr>
          <a:xfrm>
            <a:off x="1479562" y="5430296"/>
            <a:ext cx="233133" cy="0"/>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175BA584-29B9-FA9E-355E-A9C5D6545F3D}"/>
              </a:ext>
            </a:extLst>
          </p:cNvPr>
          <p:cNvCxnSpPr>
            <a:cxnSpLocks/>
          </p:cNvCxnSpPr>
          <p:nvPr/>
        </p:nvCxnSpPr>
        <p:spPr>
          <a:xfrm>
            <a:off x="5384172" y="1627678"/>
            <a:ext cx="0" cy="4350428"/>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 name="TextBox 20">
                <a:extLst>
                  <a:ext uri="{FF2B5EF4-FFF2-40B4-BE49-F238E27FC236}">
                    <a16:creationId xmlns:a16="http://schemas.microsoft.com/office/drawing/2014/main" id="{0B810180-01CE-6C10-34CF-355877AF3B72}"/>
                  </a:ext>
                </a:extLst>
              </p:cNvPr>
              <p:cNvSpPr txBox="1"/>
              <p:nvPr/>
            </p:nvSpPr>
            <p:spPr>
              <a:xfrm>
                <a:off x="5448618" y="2582340"/>
                <a:ext cx="3232552" cy="3076676"/>
              </a:xfrm>
              <a:prstGeom prst="rect">
                <a:avLst/>
              </a:prstGeom>
              <a:noFill/>
            </p:spPr>
            <p:txBody>
              <a:bodyPr wrap="none" rtlCol="0">
                <a:spAutoFit/>
              </a:bodyPr>
              <a:lstStyle>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a:pPr>
                  <a:lnSpc>
                    <a:spcPct val="150000"/>
                  </a:lnSpc>
                </a:pPr>
                <a14:m>
                  <m:oMathPara xmlns:m="http://schemas.openxmlformats.org/officeDocument/2006/math">
                    <m:oMathParaPr>
                      <m:jc m:val="centerGroup"/>
                    </m:oMathParaPr>
                    <m:oMath xmlns:m="http://schemas.openxmlformats.org/officeDocument/2006/math">
                      <m:sSub>
                        <m:sSubPr>
                          <m:ctrlPr>
                            <a:rPr lang="en-US" b="1" i="1" dirty="0" smtClean="0">
                              <a:solidFill>
                                <a:srgbClr val="FF0000"/>
                              </a:solidFill>
                              <a:latin typeface="Cambria Math" panose="02040503050406030204" pitchFamily="18" charset="0"/>
                            </a:rPr>
                          </m:ctrlPr>
                        </m:sSubPr>
                        <m:e>
                          <m:r>
                            <a:rPr lang="en-US" b="1" i="1" dirty="0" smtClean="0">
                              <a:solidFill>
                                <a:srgbClr val="FF0000"/>
                              </a:solidFill>
                              <a:latin typeface="Cambria Math" panose="02040503050406030204" pitchFamily="18" charset="0"/>
                            </a:rPr>
                            <m:t>𝒂</m:t>
                          </m:r>
                        </m:e>
                        <m:sub>
                          <m:r>
                            <a:rPr lang="en-US" b="1" i="1" dirty="0" smtClean="0">
                              <a:solidFill>
                                <a:srgbClr val="FF0000"/>
                              </a:solidFill>
                              <a:latin typeface="Cambria Math" panose="02040503050406030204" pitchFamily="18" charset="0"/>
                            </a:rPr>
                            <m:t>𝟏</m:t>
                          </m:r>
                        </m:sub>
                      </m:sSub>
                      <m:r>
                        <a:rPr lang="en-US" b="1" i="1" dirty="0" smtClean="0">
                          <a:solidFill>
                            <a:srgbClr val="FF0000"/>
                          </a:solidFill>
                          <a:latin typeface="Cambria Math" panose="02040503050406030204" pitchFamily="18" charset="0"/>
                        </a:rPr>
                        <m:t>=</m:t>
                      </m:r>
                      <m:r>
                        <a:rPr lang="en-US" b="1" i="1" dirty="0" smtClean="0">
                          <a:solidFill>
                            <a:srgbClr val="FF0000"/>
                          </a:solidFill>
                          <a:latin typeface="Cambria Math" panose="02040503050406030204" pitchFamily="18" charset="0"/>
                        </a:rPr>
                        <m:t>𝒔𝒍𝒐𝒑𝒆</m:t>
                      </m:r>
                    </m:oMath>
                  </m:oMathPara>
                </a14:m>
                <a:endParaRPr lang="en-US" b="1" i="1" dirty="0">
                  <a:solidFill>
                    <a:srgbClr val="FF0000"/>
                  </a:solidFill>
                  <a:latin typeface="Cambria Math" panose="02040503050406030204" pitchFamily="18" charset="0"/>
                </a:endParaRPr>
              </a:p>
              <a:p>
                <a:pPr>
                  <a:lnSpc>
                    <a:spcPct val="150000"/>
                  </a:lnSpc>
                </a:pPr>
                <a14:m>
                  <m:oMathPara xmlns:m="http://schemas.openxmlformats.org/officeDocument/2006/math">
                    <m:oMathParaPr>
                      <m:jc m:val="centerGroup"/>
                    </m:oMathParaPr>
                    <m:oMath xmlns:m="http://schemas.openxmlformats.org/officeDocument/2006/math">
                      <m:sSub>
                        <m:sSubPr>
                          <m:ctrlPr>
                            <a:rPr lang="en-US" b="1" i="1" dirty="0" smtClean="0">
                              <a:solidFill>
                                <a:srgbClr val="FF0000"/>
                              </a:solidFill>
                              <a:latin typeface="Cambria Math" panose="02040503050406030204" pitchFamily="18" charset="0"/>
                            </a:rPr>
                          </m:ctrlPr>
                        </m:sSubPr>
                        <m:e>
                          <m:r>
                            <a:rPr lang="en-US" b="1" i="1" dirty="0" smtClean="0">
                              <a:solidFill>
                                <a:srgbClr val="FF0000"/>
                              </a:solidFill>
                              <a:latin typeface="Cambria Math" panose="02040503050406030204" pitchFamily="18" charset="0"/>
                            </a:rPr>
                            <m:t>𝒂</m:t>
                          </m:r>
                        </m:e>
                        <m:sub>
                          <m:r>
                            <a:rPr lang="en-US" b="1" i="1" dirty="0" smtClean="0">
                              <a:solidFill>
                                <a:srgbClr val="FF0000"/>
                              </a:solidFill>
                              <a:latin typeface="Cambria Math" panose="02040503050406030204" pitchFamily="18" charset="0"/>
                            </a:rPr>
                            <m:t>𝟏</m:t>
                          </m:r>
                        </m:sub>
                      </m:sSub>
                      <m:r>
                        <a:rPr lang="en-US" b="1" i="1" dirty="0" smtClean="0">
                          <a:solidFill>
                            <a:srgbClr val="FF0000"/>
                          </a:solidFill>
                          <a:latin typeface="Cambria Math" panose="02040503050406030204" pitchFamily="18" charset="0"/>
                        </a:rPr>
                        <m:t>≈</m:t>
                      </m:r>
                      <m:f>
                        <m:fPr>
                          <m:ctrlPr>
                            <a:rPr lang="en-US" b="1" i="1" dirty="0" smtClean="0">
                              <a:solidFill>
                                <a:srgbClr val="FF0000"/>
                              </a:solidFill>
                              <a:latin typeface="Cambria Math" panose="02040503050406030204" pitchFamily="18" charset="0"/>
                            </a:rPr>
                          </m:ctrlPr>
                        </m:fPr>
                        <m:num>
                          <m:r>
                            <a:rPr lang="en-US" b="1" i="1" dirty="0" smtClean="0">
                              <a:solidFill>
                                <a:srgbClr val="FF0000"/>
                              </a:solidFill>
                              <a:latin typeface="Cambria Math" panose="02040503050406030204" pitchFamily="18" charset="0"/>
                            </a:rPr>
                            <m:t>𝒓𝒊𝒔𝒆</m:t>
                          </m:r>
                        </m:num>
                        <m:den>
                          <m:r>
                            <a:rPr lang="en-US" b="1" i="1" dirty="0" smtClean="0">
                              <a:solidFill>
                                <a:srgbClr val="FF0000"/>
                              </a:solidFill>
                              <a:latin typeface="Cambria Math" panose="02040503050406030204" pitchFamily="18" charset="0"/>
                            </a:rPr>
                            <m:t>𝒓𝒖𝒏</m:t>
                          </m:r>
                        </m:den>
                      </m:f>
                    </m:oMath>
                  </m:oMathPara>
                </a14:m>
                <a:endParaRPr lang="en-US" b="1" i="1" dirty="0">
                  <a:solidFill>
                    <a:srgbClr val="FF0000"/>
                  </a:solidFill>
                  <a:latin typeface="Cambria Math" panose="02040503050406030204" pitchFamily="18" charset="0"/>
                </a:endParaRPr>
              </a:p>
              <a:p>
                <a:pPr>
                  <a:lnSpc>
                    <a:spcPct val="150000"/>
                  </a:lnSpc>
                </a:pPr>
                <a14:m>
                  <m:oMathPara xmlns:m="http://schemas.openxmlformats.org/officeDocument/2006/math">
                    <m:oMathParaPr>
                      <m:jc m:val="centerGroup"/>
                    </m:oMathParaPr>
                    <m:oMath xmlns:m="http://schemas.openxmlformats.org/officeDocument/2006/math">
                      <m:sSub>
                        <m:sSubPr>
                          <m:ctrlPr>
                            <a:rPr lang="en-US" b="1" i="1" dirty="0" smtClean="0">
                              <a:solidFill>
                                <a:srgbClr val="FF0000"/>
                              </a:solidFill>
                              <a:latin typeface="Cambria Math" panose="02040503050406030204" pitchFamily="18" charset="0"/>
                            </a:rPr>
                          </m:ctrlPr>
                        </m:sSubPr>
                        <m:e>
                          <m:r>
                            <a:rPr lang="en-US" b="1" i="1" dirty="0" smtClean="0">
                              <a:solidFill>
                                <a:srgbClr val="FF0000"/>
                              </a:solidFill>
                              <a:latin typeface="Cambria Math" panose="02040503050406030204" pitchFamily="18" charset="0"/>
                            </a:rPr>
                            <m:t>𝒂</m:t>
                          </m:r>
                        </m:e>
                        <m:sub>
                          <m:r>
                            <a:rPr lang="en-US" b="1" i="1" dirty="0" smtClean="0">
                              <a:solidFill>
                                <a:srgbClr val="FF0000"/>
                              </a:solidFill>
                              <a:latin typeface="Cambria Math" panose="02040503050406030204" pitchFamily="18" charset="0"/>
                            </a:rPr>
                            <m:t>𝟏</m:t>
                          </m:r>
                        </m:sub>
                      </m:sSub>
                      <m:r>
                        <a:rPr lang="en-US" b="1" i="1" dirty="0" smtClean="0">
                          <a:solidFill>
                            <a:srgbClr val="FF0000"/>
                          </a:solidFill>
                          <a:latin typeface="Cambria Math" panose="02040503050406030204" pitchFamily="18" charset="0"/>
                        </a:rPr>
                        <m:t>≈</m:t>
                      </m:r>
                      <m:f>
                        <m:fPr>
                          <m:ctrlPr>
                            <a:rPr lang="en-US" b="1" i="1" dirty="0" smtClean="0">
                              <a:solidFill>
                                <a:srgbClr val="FF0000"/>
                              </a:solidFill>
                              <a:latin typeface="Cambria Math" panose="02040503050406030204" pitchFamily="18" charset="0"/>
                            </a:rPr>
                          </m:ctrlPr>
                        </m:fPr>
                        <m:num>
                          <m:d>
                            <m:dPr>
                              <m:ctrlPr>
                                <a:rPr lang="en-US" b="1" i="1" dirty="0">
                                  <a:solidFill>
                                    <a:srgbClr val="FF0000"/>
                                  </a:solidFill>
                                  <a:latin typeface="Cambria Math" panose="02040503050406030204" pitchFamily="18" charset="0"/>
                                </a:rPr>
                              </m:ctrlPr>
                            </m:dPr>
                            <m:e>
                              <m:r>
                                <a:rPr lang="en-US" b="1" i="1" dirty="0">
                                  <a:solidFill>
                                    <a:srgbClr val="FF0000"/>
                                  </a:solidFill>
                                  <a:latin typeface="Cambria Math" panose="02040503050406030204" pitchFamily="18" charset="0"/>
                                </a:rPr>
                                <m:t>𝟒</m:t>
                              </m:r>
                              <m:r>
                                <a:rPr lang="en-US" b="1" i="1" dirty="0">
                                  <a:solidFill>
                                    <a:srgbClr val="FF0000"/>
                                  </a:solidFill>
                                  <a:latin typeface="Cambria Math" panose="02040503050406030204" pitchFamily="18" charset="0"/>
                                </a:rPr>
                                <m:t>.</m:t>
                              </m:r>
                              <m:r>
                                <a:rPr lang="en-US" b="1" i="1" dirty="0">
                                  <a:solidFill>
                                    <a:srgbClr val="FF0000"/>
                                  </a:solidFill>
                                  <a:latin typeface="Cambria Math" panose="02040503050406030204" pitchFamily="18" charset="0"/>
                                </a:rPr>
                                <m:t>𝟑𝟐</m:t>
                              </m:r>
                              <m:f>
                                <m:fPr>
                                  <m:ctrlPr>
                                    <a:rPr lang="en-US" b="1" i="1" dirty="0">
                                      <a:solidFill>
                                        <a:srgbClr val="FF0000"/>
                                      </a:solidFill>
                                      <a:latin typeface="Cambria Math" panose="02040503050406030204" pitchFamily="18" charset="0"/>
                                    </a:rPr>
                                  </m:ctrlPr>
                                </m:fPr>
                                <m:num>
                                  <m:r>
                                    <a:rPr lang="en-US" b="1" i="1" dirty="0">
                                      <a:solidFill>
                                        <a:srgbClr val="FF0000"/>
                                      </a:solidFill>
                                      <a:latin typeface="Cambria Math" panose="02040503050406030204" pitchFamily="18" charset="0"/>
                                    </a:rPr>
                                    <m:t>𝐜𝐦</m:t>
                                  </m:r>
                                </m:num>
                                <m:den>
                                  <m:r>
                                    <a:rPr lang="en-US" b="1" i="1" dirty="0">
                                      <a:solidFill>
                                        <a:srgbClr val="FF0000"/>
                                      </a:solidFill>
                                      <a:latin typeface="Cambria Math" panose="02040503050406030204" pitchFamily="18" charset="0"/>
                                    </a:rPr>
                                    <m:t>𝐬</m:t>
                                  </m:r>
                                </m:den>
                              </m:f>
                            </m:e>
                          </m:d>
                          <m:r>
                            <a:rPr lang="en-US" b="1" i="1" dirty="0">
                              <a:solidFill>
                                <a:srgbClr val="FF0000"/>
                              </a:solidFill>
                              <a:latin typeface="Cambria Math" panose="02040503050406030204" pitchFamily="18" charset="0"/>
                            </a:rPr>
                            <m:t>−</m:t>
                          </m:r>
                          <m:d>
                            <m:dPr>
                              <m:ctrlPr>
                                <a:rPr lang="en-US" b="1" i="1" dirty="0">
                                  <a:solidFill>
                                    <a:srgbClr val="FF0000"/>
                                  </a:solidFill>
                                  <a:latin typeface="Cambria Math" panose="02040503050406030204" pitchFamily="18" charset="0"/>
                                </a:rPr>
                              </m:ctrlPr>
                            </m:dPr>
                            <m:e>
                              <m:r>
                                <a:rPr lang="en-US" b="1" i="1" dirty="0">
                                  <a:solidFill>
                                    <a:srgbClr val="FF0000"/>
                                  </a:solidFill>
                                  <a:latin typeface="Cambria Math" panose="02040503050406030204" pitchFamily="18" charset="0"/>
                                </a:rPr>
                                <m:t>𝟎</m:t>
                              </m:r>
                              <m:r>
                                <a:rPr lang="en-US" b="1" i="1" dirty="0">
                                  <a:solidFill>
                                    <a:srgbClr val="FF0000"/>
                                  </a:solidFill>
                                  <a:latin typeface="Cambria Math" panose="02040503050406030204" pitchFamily="18" charset="0"/>
                                </a:rPr>
                                <m:t>.</m:t>
                              </m:r>
                              <m:r>
                                <a:rPr lang="en-US" b="1" i="1" dirty="0">
                                  <a:solidFill>
                                    <a:srgbClr val="FF0000"/>
                                  </a:solidFill>
                                  <a:latin typeface="Cambria Math" panose="02040503050406030204" pitchFamily="18" charset="0"/>
                                </a:rPr>
                                <m:t>𝟒𝟎</m:t>
                              </m:r>
                              <m:f>
                                <m:fPr>
                                  <m:ctrlPr>
                                    <a:rPr lang="en-US" b="1" i="1" dirty="0">
                                      <a:solidFill>
                                        <a:srgbClr val="FF0000"/>
                                      </a:solidFill>
                                      <a:latin typeface="Cambria Math" panose="02040503050406030204" pitchFamily="18" charset="0"/>
                                    </a:rPr>
                                  </m:ctrlPr>
                                </m:fPr>
                                <m:num>
                                  <m:r>
                                    <a:rPr lang="en-US" b="1" i="1" dirty="0">
                                      <a:solidFill>
                                        <a:srgbClr val="FF0000"/>
                                      </a:solidFill>
                                      <a:latin typeface="Cambria Math" panose="02040503050406030204" pitchFamily="18" charset="0"/>
                                    </a:rPr>
                                    <m:t>𝐜𝐦</m:t>
                                  </m:r>
                                </m:num>
                                <m:den>
                                  <m:r>
                                    <a:rPr lang="en-US" b="1" i="1" dirty="0">
                                      <a:solidFill>
                                        <a:srgbClr val="FF0000"/>
                                      </a:solidFill>
                                      <a:latin typeface="Cambria Math" panose="02040503050406030204" pitchFamily="18" charset="0"/>
                                    </a:rPr>
                                    <m:t>𝐬</m:t>
                                  </m:r>
                                </m:den>
                              </m:f>
                            </m:e>
                          </m:d>
                        </m:num>
                        <m:den>
                          <m:d>
                            <m:dPr>
                              <m:ctrlPr>
                                <a:rPr lang="en-US" b="1" i="1" dirty="0">
                                  <a:solidFill>
                                    <a:srgbClr val="FF0000"/>
                                  </a:solidFill>
                                  <a:latin typeface="Cambria Math" panose="02040503050406030204" pitchFamily="18" charset="0"/>
                                </a:rPr>
                              </m:ctrlPr>
                            </m:dPr>
                            <m:e>
                              <m:r>
                                <a:rPr lang="en-US" b="1" i="1" dirty="0">
                                  <a:solidFill>
                                    <a:srgbClr val="FF0000"/>
                                  </a:solidFill>
                                  <a:latin typeface="Cambria Math" panose="02040503050406030204" pitchFamily="18" charset="0"/>
                                </a:rPr>
                                <m:t>𝟎</m:t>
                              </m:r>
                              <m:r>
                                <a:rPr lang="en-US" b="1" i="1" dirty="0">
                                  <a:solidFill>
                                    <a:srgbClr val="FF0000"/>
                                  </a:solidFill>
                                  <a:latin typeface="Cambria Math" panose="02040503050406030204" pitchFamily="18" charset="0"/>
                                </a:rPr>
                                <m:t>.</m:t>
                              </m:r>
                              <m:r>
                                <a:rPr lang="en-US" b="1" i="1" dirty="0">
                                  <a:solidFill>
                                    <a:srgbClr val="FF0000"/>
                                  </a:solidFill>
                                  <a:latin typeface="Cambria Math" panose="02040503050406030204" pitchFamily="18" charset="0"/>
                                </a:rPr>
                                <m:t>𝟒𝟎</m:t>
                              </m:r>
                              <m:r>
                                <m:rPr>
                                  <m:nor/>
                                </m:rPr>
                                <a:rPr lang="en-US" b="1" dirty="0">
                                  <a:solidFill>
                                    <a:srgbClr val="FF0000"/>
                                  </a:solidFill>
                                  <a:latin typeface="Cambria Math" panose="02040503050406030204" pitchFamily="18" charset="0"/>
                                </a:rPr>
                                <m:t> </m:t>
                              </m:r>
                              <m:r>
                                <m:rPr>
                                  <m:nor/>
                                </m:rPr>
                                <a:rPr lang="en-US" b="1" dirty="0">
                                  <a:solidFill>
                                    <a:srgbClr val="FF0000"/>
                                  </a:solidFill>
                                  <a:latin typeface="Cambria Math" panose="02040503050406030204" pitchFamily="18" charset="0"/>
                                </a:rPr>
                                <m:t>s</m:t>
                              </m:r>
                            </m:e>
                          </m:d>
                          <m:r>
                            <a:rPr lang="en-US" b="1" i="1" dirty="0">
                              <a:solidFill>
                                <a:srgbClr val="FF0000"/>
                              </a:solidFill>
                              <a:latin typeface="Cambria Math" panose="02040503050406030204" pitchFamily="18" charset="0"/>
                            </a:rPr>
                            <m:t>−</m:t>
                          </m:r>
                          <m:d>
                            <m:dPr>
                              <m:ctrlPr>
                                <a:rPr lang="en-US" b="1" i="1" dirty="0">
                                  <a:solidFill>
                                    <a:srgbClr val="FF0000"/>
                                  </a:solidFill>
                                  <a:latin typeface="Cambria Math" panose="02040503050406030204" pitchFamily="18" charset="0"/>
                                </a:rPr>
                              </m:ctrlPr>
                            </m:dPr>
                            <m:e>
                              <m:r>
                                <a:rPr lang="en-US" b="1" i="1" dirty="0">
                                  <a:solidFill>
                                    <a:srgbClr val="FF0000"/>
                                  </a:solidFill>
                                  <a:latin typeface="Cambria Math" panose="02040503050406030204" pitchFamily="18" charset="0"/>
                                </a:rPr>
                                <m:t>𝟎</m:t>
                              </m:r>
                              <m:r>
                                <a:rPr lang="en-US" b="1" i="1" dirty="0">
                                  <a:solidFill>
                                    <a:srgbClr val="FF0000"/>
                                  </a:solidFill>
                                  <a:latin typeface="Cambria Math" panose="02040503050406030204" pitchFamily="18" charset="0"/>
                                </a:rPr>
                                <m:t>.</m:t>
                              </m:r>
                              <m:r>
                                <a:rPr lang="en-US" b="1" i="1" dirty="0">
                                  <a:solidFill>
                                    <a:srgbClr val="FF0000"/>
                                  </a:solidFill>
                                  <a:latin typeface="Cambria Math" panose="02040503050406030204" pitchFamily="18" charset="0"/>
                                </a:rPr>
                                <m:t>𝟎𝟎</m:t>
                              </m:r>
                              <m:r>
                                <a:rPr lang="en-US" b="1" i="1" dirty="0">
                                  <a:solidFill>
                                    <a:srgbClr val="FF0000"/>
                                  </a:solidFill>
                                  <a:latin typeface="Cambria Math" panose="02040503050406030204" pitchFamily="18" charset="0"/>
                                </a:rPr>
                                <m:t> </m:t>
                              </m:r>
                              <m:r>
                                <m:rPr>
                                  <m:nor/>
                                </m:rPr>
                                <a:rPr lang="en-US" b="1" dirty="0">
                                  <a:solidFill>
                                    <a:srgbClr val="FF0000"/>
                                  </a:solidFill>
                                  <a:latin typeface="Cambria Math" panose="02040503050406030204" pitchFamily="18" charset="0"/>
                                </a:rPr>
                                <m:t>s</m:t>
                              </m:r>
                            </m:e>
                          </m:d>
                        </m:den>
                      </m:f>
                    </m:oMath>
                  </m:oMathPara>
                </a14:m>
                <a:endParaRPr lang="en-US" b="1" i="1" dirty="0">
                  <a:solidFill>
                    <a:srgbClr val="FF0000"/>
                  </a:solidFill>
                  <a:latin typeface="Cambria Math" panose="02040503050406030204" pitchFamily="18" charset="0"/>
                </a:endParaRPr>
              </a:p>
              <a:p>
                <a:pPr>
                  <a:lnSpc>
                    <a:spcPct val="150000"/>
                  </a:lnSpc>
                </a:pPr>
                <a14:m>
                  <m:oMathPara xmlns:m="http://schemas.openxmlformats.org/officeDocument/2006/math">
                    <m:oMathParaPr>
                      <m:jc m:val="centerGroup"/>
                    </m:oMathParaPr>
                    <m:oMath xmlns:m="http://schemas.openxmlformats.org/officeDocument/2006/math">
                      <m:sSub>
                        <m:sSubPr>
                          <m:ctrlPr>
                            <a:rPr lang="en-US" b="1" i="1" dirty="0" smtClean="0">
                              <a:solidFill>
                                <a:srgbClr val="FF0000"/>
                              </a:solidFill>
                              <a:latin typeface="Cambria Math" panose="02040503050406030204" pitchFamily="18" charset="0"/>
                            </a:rPr>
                          </m:ctrlPr>
                        </m:sSubPr>
                        <m:e>
                          <m:r>
                            <a:rPr lang="en-US" b="1" i="1" dirty="0" smtClean="0">
                              <a:solidFill>
                                <a:srgbClr val="FF0000"/>
                              </a:solidFill>
                              <a:latin typeface="Cambria Math" panose="02040503050406030204" pitchFamily="18" charset="0"/>
                            </a:rPr>
                            <m:t>𝒂</m:t>
                          </m:r>
                        </m:e>
                        <m:sub>
                          <m:r>
                            <a:rPr lang="en-US" b="1" i="1" dirty="0" smtClean="0">
                              <a:solidFill>
                                <a:srgbClr val="FF0000"/>
                              </a:solidFill>
                              <a:latin typeface="Cambria Math" panose="02040503050406030204" pitchFamily="18" charset="0"/>
                            </a:rPr>
                            <m:t>𝟏</m:t>
                          </m:r>
                        </m:sub>
                      </m:sSub>
                      <m:r>
                        <a:rPr lang="en-US" b="1" i="1" dirty="0" smtClean="0">
                          <a:solidFill>
                            <a:srgbClr val="FF0000"/>
                          </a:solidFill>
                          <a:latin typeface="Cambria Math" panose="02040503050406030204" pitchFamily="18" charset="0"/>
                        </a:rPr>
                        <m:t>≈</m:t>
                      </m:r>
                      <m:r>
                        <a:rPr lang="en-US" b="1" i="1" dirty="0" smtClean="0">
                          <a:solidFill>
                            <a:srgbClr val="FF0000"/>
                          </a:solidFill>
                          <a:latin typeface="Cambria Math" panose="02040503050406030204" pitchFamily="18" charset="0"/>
                        </a:rPr>
                        <m:t>𝟗</m:t>
                      </m:r>
                      <m:r>
                        <a:rPr lang="en-US" b="1" i="1" dirty="0" smtClean="0">
                          <a:solidFill>
                            <a:srgbClr val="FF0000"/>
                          </a:solidFill>
                          <a:latin typeface="Cambria Math" panose="02040503050406030204" pitchFamily="18" charset="0"/>
                        </a:rPr>
                        <m:t>.</m:t>
                      </m:r>
                      <m:r>
                        <a:rPr lang="en-US" b="1" i="1" dirty="0" smtClean="0">
                          <a:solidFill>
                            <a:srgbClr val="FF0000"/>
                          </a:solidFill>
                          <a:latin typeface="Cambria Math" panose="02040503050406030204" pitchFamily="18" charset="0"/>
                        </a:rPr>
                        <m:t>𝟖</m:t>
                      </m:r>
                      <m:f>
                        <m:fPr>
                          <m:ctrlPr>
                            <a:rPr lang="en-US" b="1" i="1" dirty="0" smtClean="0">
                              <a:solidFill>
                                <a:srgbClr val="FF0000"/>
                              </a:solidFill>
                              <a:latin typeface="Cambria Math" panose="02040503050406030204" pitchFamily="18" charset="0"/>
                            </a:rPr>
                          </m:ctrlPr>
                        </m:fPr>
                        <m:num>
                          <m:r>
                            <a:rPr lang="en-US" b="1" i="1" dirty="0" smtClean="0">
                              <a:solidFill>
                                <a:srgbClr val="FF0000"/>
                              </a:solidFill>
                              <a:latin typeface="Cambria Math" panose="02040503050406030204" pitchFamily="18" charset="0"/>
                            </a:rPr>
                            <m:t>𝐜𝐦</m:t>
                          </m:r>
                        </m:num>
                        <m:den>
                          <m:sSup>
                            <m:sSupPr>
                              <m:ctrlPr>
                                <a:rPr lang="en-US" b="1" i="1" dirty="0" smtClean="0">
                                  <a:solidFill>
                                    <a:srgbClr val="FF0000"/>
                                  </a:solidFill>
                                  <a:latin typeface="Cambria Math" panose="02040503050406030204" pitchFamily="18" charset="0"/>
                                </a:rPr>
                              </m:ctrlPr>
                            </m:sSupPr>
                            <m:e>
                              <m:r>
                                <a:rPr lang="en-US" b="1" i="1" dirty="0" smtClean="0">
                                  <a:solidFill>
                                    <a:srgbClr val="FF0000"/>
                                  </a:solidFill>
                                  <a:latin typeface="Cambria Math" panose="02040503050406030204" pitchFamily="18" charset="0"/>
                                </a:rPr>
                                <m:t>𝐬</m:t>
                              </m:r>
                            </m:e>
                            <m:sup>
                              <m:r>
                                <a:rPr lang="en-US" b="1" i="1" dirty="0" smtClean="0">
                                  <a:solidFill>
                                    <a:srgbClr val="FF0000"/>
                                  </a:solidFill>
                                  <a:latin typeface="Cambria Math" panose="02040503050406030204" pitchFamily="18" charset="0"/>
                                </a:rPr>
                                <m:t>𝟐</m:t>
                              </m:r>
                            </m:sup>
                          </m:sSup>
                        </m:den>
                      </m:f>
                      <m:r>
                        <a:rPr lang="en-US" b="1" i="1" dirty="0" smtClean="0">
                          <a:solidFill>
                            <a:srgbClr val="FF0000"/>
                          </a:solidFill>
                          <a:latin typeface="Cambria Math" panose="02040503050406030204" pitchFamily="18" charset="0"/>
                        </a:rPr>
                        <m:t> </m:t>
                      </m:r>
                    </m:oMath>
                  </m:oMathPara>
                </a14:m>
                <a:endParaRPr lang="en-US" b="1" dirty="0">
                  <a:solidFill>
                    <a:srgbClr val="7030A0"/>
                  </a:solidFill>
                </a:endParaRPr>
              </a:p>
            </p:txBody>
          </p:sp>
        </mc:Choice>
        <mc:Fallback xmlns="">
          <p:sp>
            <p:nvSpPr>
              <p:cNvPr id="4" name="TextBox 20">
                <a:extLst>
                  <a:ext uri="{FF2B5EF4-FFF2-40B4-BE49-F238E27FC236}">
                    <a16:creationId xmlns:a16="http://schemas.microsoft.com/office/drawing/2014/main" id="{0B810180-01CE-6C10-34CF-355877AF3B72}"/>
                  </a:ext>
                </a:extLst>
              </p:cNvPr>
              <p:cNvSpPr txBox="1">
                <a:spLocks noRot="1" noChangeAspect="1" noMove="1" noResize="1" noEditPoints="1" noAdjustHandles="1" noChangeArrowheads="1" noChangeShapeType="1" noTextEdit="1"/>
              </p:cNvSpPr>
              <p:nvPr/>
            </p:nvSpPr>
            <p:spPr>
              <a:xfrm>
                <a:off x="5448618" y="2582340"/>
                <a:ext cx="3232552" cy="3076676"/>
              </a:xfrm>
              <a:prstGeom prst="rect">
                <a:avLst/>
              </a:prstGeom>
              <a:blipFill>
                <a:blip r:embed="rId5"/>
                <a:stretch>
                  <a:fillRect/>
                </a:stretch>
              </a:blipFill>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30870870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267147444"/>
              </p:ext>
            </p:extLst>
          </p:nvPr>
        </p:nvGraphicFramePr>
        <p:xfrm>
          <a:off x="0" y="0"/>
          <a:ext cx="12191999" cy="6858000"/>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a14="http://schemas.microsoft.com/office/drawing/2010/main">
        <mc:Choice Requires="a14">
          <p:sp>
            <p:nvSpPr>
              <p:cNvPr id="3" name="TextBox 1"/>
              <p:cNvSpPr txBox="1"/>
              <p:nvPr/>
            </p:nvSpPr>
            <p:spPr>
              <a:xfrm>
                <a:off x="7973265" y="1041406"/>
                <a:ext cx="1551736" cy="499528"/>
              </a:xfrm>
              <a:prstGeom prst="rect">
                <a:avLst/>
              </a:prstGeom>
              <a:solidFill>
                <a:schemeClr val="bg1"/>
              </a:solid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14:m>
                  <m:oMathPara xmlns:m="http://schemas.openxmlformats.org/officeDocument/2006/math">
                    <m:oMathParaPr>
                      <m:jc m:val="centerGroup"/>
                    </m:oMathParaPr>
                    <m:oMath xmlns:m="http://schemas.openxmlformats.org/officeDocument/2006/math">
                      <m:sSub>
                        <m:sSubPr>
                          <m:ctrlPr>
                            <a:rPr lang="en-US" sz="1800" b="1" i="1" smtClean="0">
                              <a:solidFill>
                                <a:srgbClr val="7030A0"/>
                              </a:solidFill>
                              <a:latin typeface="Cambria Math" panose="02040503050406030204" pitchFamily="18" charset="0"/>
                            </a:rPr>
                          </m:ctrlPr>
                        </m:sSubPr>
                        <m:e>
                          <m:r>
                            <a:rPr lang="en-US" sz="1800" b="1" i="1" smtClean="0">
                              <a:solidFill>
                                <a:srgbClr val="7030A0"/>
                              </a:solidFill>
                              <a:latin typeface="Cambria Math" panose="02040503050406030204" pitchFamily="18" charset="0"/>
                            </a:rPr>
                            <m:t>𝒂</m:t>
                          </m:r>
                        </m:e>
                        <m:sub>
                          <m:r>
                            <a:rPr lang="en-US" sz="1800" b="1" i="1" smtClean="0">
                              <a:solidFill>
                                <a:srgbClr val="7030A0"/>
                              </a:solidFill>
                              <a:latin typeface="Cambria Math" panose="02040503050406030204" pitchFamily="18" charset="0"/>
                            </a:rPr>
                            <m:t>𝟐</m:t>
                          </m:r>
                        </m:sub>
                      </m:sSub>
                      <m:r>
                        <a:rPr lang="en-US" sz="1800" b="1" i="1" smtClean="0">
                          <a:solidFill>
                            <a:srgbClr val="7030A0"/>
                          </a:solidFill>
                          <a:latin typeface="Cambria Math" panose="02040503050406030204" pitchFamily="18" charset="0"/>
                        </a:rPr>
                        <m:t>≈</m:t>
                      </m:r>
                      <m:r>
                        <a:rPr lang="en-US" sz="1800" b="1" i="1" smtClean="0">
                          <a:solidFill>
                            <a:srgbClr val="7030A0"/>
                          </a:solidFill>
                          <a:latin typeface="Cambria Math" panose="02040503050406030204" pitchFamily="18" charset="0"/>
                        </a:rPr>
                        <m:t>𝟎</m:t>
                      </m:r>
                    </m:oMath>
                  </m:oMathPara>
                </a14:m>
                <a:endParaRPr lang="en-US" sz="1800" b="1" dirty="0">
                  <a:solidFill>
                    <a:srgbClr val="7030A0"/>
                  </a:solidFill>
                </a:endParaRPr>
              </a:p>
            </p:txBody>
          </p:sp>
        </mc:Choice>
        <mc:Fallback xmlns="">
          <p:sp>
            <p:nvSpPr>
              <p:cNvPr id="3" name="TextBox 1"/>
              <p:cNvSpPr txBox="1">
                <a:spLocks noRot="1" noChangeAspect="1" noMove="1" noResize="1" noEditPoints="1" noAdjustHandles="1" noChangeArrowheads="1" noChangeShapeType="1" noTextEdit="1"/>
              </p:cNvSpPr>
              <p:nvPr/>
            </p:nvSpPr>
            <p:spPr>
              <a:xfrm>
                <a:off x="7973265" y="1041406"/>
                <a:ext cx="1551736" cy="499528"/>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1"/>
              <p:cNvSpPr txBox="1"/>
              <p:nvPr/>
            </p:nvSpPr>
            <p:spPr>
              <a:xfrm>
                <a:off x="1767198" y="2192872"/>
                <a:ext cx="2293750" cy="721829"/>
              </a:xfrm>
              <a:prstGeom prst="rect">
                <a:avLst/>
              </a:prstGeom>
              <a:solidFill>
                <a:schemeClr val="bg1"/>
              </a:solid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14:m>
                  <m:oMathPara xmlns:m="http://schemas.openxmlformats.org/officeDocument/2006/math">
                    <m:oMathParaPr>
                      <m:jc m:val="centerGroup"/>
                    </m:oMathParaPr>
                    <m:oMath xmlns:m="http://schemas.openxmlformats.org/officeDocument/2006/math">
                      <m:sSub>
                        <m:sSubPr>
                          <m:ctrlPr>
                            <a:rPr lang="en-US" sz="1800" b="1" i="1" smtClean="0">
                              <a:solidFill>
                                <a:srgbClr val="FF0000"/>
                              </a:solidFill>
                              <a:latin typeface="Cambria Math" panose="02040503050406030204" pitchFamily="18" charset="0"/>
                            </a:rPr>
                          </m:ctrlPr>
                        </m:sSubPr>
                        <m:e>
                          <m:r>
                            <a:rPr lang="en-US" sz="1800" b="1" i="1" smtClean="0">
                              <a:solidFill>
                                <a:srgbClr val="FF0000"/>
                              </a:solidFill>
                              <a:latin typeface="Cambria Math" panose="02040503050406030204" pitchFamily="18" charset="0"/>
                            </a:rPr>
                            <m:t>𝒂</m:t>
                          </m:r>
                        </m:e>
                        <m:sub>
                          <m:r>
                            <a:rPr lang="en-US" sz="1800" b="1" i="1" smtClean="0">
                              <a:solidFill>
                                <a:srgbClr val="FF0000"/>
                              </a:solidFill>
                              <a:latin typeface="Cambria Math" panose="02040503050406030204" pitchFamily="18" charset="0"/>
                            </a:rPr>
                            <m:t>𝟏</m:t>
                          </m:r>
                        </m:sub>
                      </m:sSub>
                      <m:r>
                        <a:rPr lang="en-US" sz="1800" b="1" i="1" smtClean="0">
                          <a:solidFill>
                            <a:srgbClr val="FF0000"/>
                          </a:solidFill>
                          <a:latin typeface="Cambria Math" panose="02040503050406030204" pitchFamily="18" charset="0"/>
                        </a:rPr>
                        <m:t>=</m:t>
                      </m:r>
                      <m:r>
                        <a:rPr lang="en-US" sz="1800" b="1" i="1" smtClean="0">
                          <a:solidFill>
                            <a:srgbClr val="FF0000"/>
                          </a:solidFill>
                          <a:latin typeface="Cambria Math" panose="02040503050406030204" pitchFamily="18" charset="0"/>
                        </a:rPr>
                        <m:t>𝟗</m:t>
                      </m:r>
                      <m:r>
                        <a:rPr lang="en-US" sz="1800" b="1" i="1" smtClean="0">
                          <a:solidFill>
                            <a:srgbClr val="FF0000"/>
                          </a:solidFill>
                          <a:latin typeface="Cambria Math" panose="02040503050406030204" pitchFamily="18" charset="0"/>
                        </a:rPr>
                        <m:t>.</m:t>
                      </m:r>
                      <m:r>
                        <a:rPr lang="en-US" sz="1800" b="1" i="1" smtClean="0">
                          <a:solidFill>
                            <a:srgbClr val="FF0000"/>
                          </a:solidFill>
                          <a:latin typeface="Cambria Math" panose="02040503050406030204" pitchFamily="18" charset="0"/>
                        </a:rPr>
                        <m:t>𝟖</m:t>
                      </m:r>
                      <m:f>
                        <m:fPr>
                          <m:ctrlPr>
                            <a:rPr lang="en-US" sz="1800" b="1" i="1" smtClean="0">
                              <a:solidFill>
                                <a:srgbClr val="FF0000"/>
                              </a:solidFill>
                              <a:latin typeface="Cambria Math" panose="02040503050406030204" pitchFamily="18" charset="0"/>
                            </a:rPr>
                          </m:ctrlPr>
                        </m:fPr>
                        <m:num>
                          <m:r>
                            <a:rPr lang="en-US" sz="1800" b="1" i="0" smtClean="0">
                              <a:solidFill>
                                <a:srgbClr val="FF0000"/>
                              </a:solidFill>
                              <a:latin typeface="Cambria Math" panose="02040503050406030204" pitchFamily="18" charset="0"/>
                            </a:rPr>
                            <m:t>𝐜𝐦</m:t>
                          </m:r>
                        </m:num>
                        <m:den>
                          <m:sSup>
                            <m:sSupPr>
                              <m:ctrlPr>
                                <a:rPr lang="en-US" sz="1800" b="1" i="1" smtClean="0">
                                  <a:solidFill>
                                    <a:srgbClr val="FF0000"/>
                                  </a:solidFill>
                                  <a:latin typeface="Cambria Math" panose="02040503050406030204" pitchFamily="18" charset="0"/>
                                </a:rPr>
                              </m:ctrlPr>
                            </m:sSupPr>
                            <m:e>
                              <m:r>
                                <a:rPr lang="en-US" sz="1800" b="1" i="0" smtClean="0">
                                  <a:solidFill>
                                    <a:srgbClr val="FF0000"/>
                                  </a:solidFill>
                                  <a:latin typeface="Cambria Math" panose="02040503050406030204" pitchFamily="18" charset="0"/>
                                </a:rPr>
                                <m:t>𝐬</m:t>
                              </m:r>
                            </m:e>
                            <m:sup>
                              <m:r>
                                <a:rPr lang="en-US" sz="1800" b="1" i="0" smtClean="0">
                                  <a:solidFill>
                                    <a:srgbClr val="FF0000"/>
                                  </a:solidFill>
                                  <a:latin typeface="Cambria Math" panose="02040503050406030204" pitchFamily="18" charset="0"/>
                                </a:rPr>
                                <m:t>𝟐</m:t>
                              </m:r>
                            </m:sup>
                          </m:sSup>
                        </m:den>
                      </m:f>
                    </m:oMath>
                  </m:oMathPara>
                </a14:m>
                <a:endParaRPr lang="en-US" sz="1800" b="1" dirty="0"/>
              </a:p>
            </p:txBody>
          </p:sp>
        </mc:Choice>
        <mc:Fallback xmlns="">
          <p:sp>
            <p:nvSpPr>
              <p:cNvPr id="4" name="TextBox 1"/>
              <p:cNvSpPr txBox="1">
                <a:spLocks noRot="1" noChangeAspect="1" noMove="1" noResize="1" noEditPoints="1" noAdjustHandles="1" noChangeArrowheads="1" noChangeShapeType="1" noTextEdit="1"/>
              </p:cNvSpPr>
              <p:nvPr/>
            </p:nvSpPr>
            <p:spPr>
              <a:xfrm>
                <a:off x="1767198" y="2192872"/>
                <a:ext cx="2293750" cy="721829"/>
              </a:xfrm>
              <a:prstGeom prst="rect">
                <a:avLst/>
              </a:prstGeom>
              <a:blipFill>
                <a:blip r:embed="rId5"/>
                <a:stretch>
                  <a:fillRect/>
                </a:stretch>
              </a:blipFill>
            </p:spPr>
            <p:txBody>
              <a:bodyPr/>
              <a:lstStyle/>
              <a:p>
                <a:r>
                  <a:rPr lang="en-US">
                    <a:noFill/>
                  </a:rPr>
                  <a:t> </a:t>
                </a:r>
              </a:p>
            </p:txBody>
          </p:sp>
        </mc:Fallback>
      </mc:AlternateContent>
      <p:sp>
        <p:nvSpPr>
          <p:cNvPr id="5" name="Slide Number Placeholder 4"/>
          <p:cNvSpPr>
            <a:spLocks noGrp="1"/>
          </p:cNvSpPr>
          <p:nvPr>
            <p:ph type="sldNum" sz="quarter" idx="12"/>
          </p:nvPr>
        </p:nvSpPr>
        <p:spPr/>
        <p:txBody>
          <a:bodyPr/>
          <a:lstStyle/>
          <a:p>
            <a:fld id="{B0BF0C2C-5718-43CF-A507-CFE29FEACA51}" type="slidenum">
              <a:rPr lang="en-US" smtClean="0"/>
              <a:t>32</a:t>
            </a:fld>
            <a:endParaRPr lang="en-US"/>
          </a:p>
        </p:txBody>
      </p:sp>
    </p:spTree>
    <p:custDataLst>
      <p:tags r:id="rId1"/>
    </p:custDataLst>
    <p:extLst>
      <p:ext uri="{BB962C8B-B14F-4D97-AF65-F5344CB8AC3E}">
        <p14:creationId xmlns:p14="http://schemas.microsoft.com/office/powerpoint/2010/main" val="17681136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2F5AB9-C60B-1A83-42CC-C9979B7D03BA}"/>
            </a:ext>
          </a:extLst>
        </p:cNvPr>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B4E0405A-F5D3-5209-04E1-13FAABF3F1A3}"/>
              </a:ext>
            </a:extLst>
          </p:cNvPr>
          <p:cNvGraphicFramePr>
            <a:graphicFrameLocks/>
          </p:cNvGraphicFramePr>
          <p:nvPr>
            <p:extLst>
              <p:ext uri="{D42A27DB-BD31-4B8C-83A1-F6EECF244321}">
                <p14:modId xmlns:p14="http://schemas.microsoft.com/office/powerpoint/2010/main" val="2259763393"/>
              </p:ext>
            </p:extLst>
          </p:nvPr>
        </p:nvGraphicFramePr>
        <p:xfrm>
          <a:off x="0" y="0"/>
          <a:ext cx="12191999" cy="3219855"/>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a14="http://schemas.microsoft.com/office/drawing/2010/main">
        <mc:Choice Requires="a14">
          <p:sp>
            <p:nvSpPr>
              <p:cNvPr id="3" name="TextBox 1">
                <a:extLst>
                  <a:ext uri="{FF2B5EF4-FFF2-40B4-BE49-F238E27FC236}">
                    <a16:creationId xmlns:a16="http://schemas.microsoft.com/office/drawing/2014/main" id="{69E79B5A-E61A-D00A-56A0-5A9B67FDB4FD}"/>
                  </a:ext>
                </a:extLst>
              </p:cNvPr>
              <p:cNvSpPr txBox="1"/>
              <p:nvPr/>
            </p:nvSpPr>
            <p:spPr>
              <a:xfrm>
                <a:off x="7973265" y="1041406"/>
                <a:ext cx="1551736" cy="499528"/>
              </a:xfrm>
              <a:prstGeom prst="rect">
                <a:avLst/>
              </a:prstGeom>
              <a:solidFill>
                <a:schemeClr val="bg1"/>
              </a:solid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14:m>
                  <m:oMathPara xmlns:m="http://schemas.openxmlformats.org/officeDocument/2006/math">
                    <m:oMathParaPr>
                      <m:jc m:val="centerGroup"/>
                    </m:oMathParaPr>
                    <m:oMath xmlns:m="http://schemas.openxmlformats.org/officeDocument/2006/math">
                      <m:sSub>
                        <m:sSubPr>
                          <m:ctrlPr>
                            <a:rPr lang="en-US" sz="1800" b="1" i="1" smtClean="0">
                              <a:solidFill>
                                <a:srgbClr val="7030A0"/>
                              </a:solidFill>
                              <a:latin typeface="Cambria Math" panose="02040503050406030204" pitchFamily="18" charset="0"/>
                            </a:rPr>
                          </m:ctrlPr>
                        </m:sSubPr>
                        <m:e>
                          <m:r>
                            <a:rPr lang="en-US" sz="1800" b="1" i="1" smtClean="0">
                              <a:solidFill>
                                <a:srgbClr val="7030A0"/>
                              </a:solidFill>
                              <a:latin typeface="Cambria Math" panose="02040503050406030204" pitchFamily="18" charset="0"/>
                            </a:rPr>
                            <m:t>𝒂</m:t>
                          </m:r>
                        </m:e>
                        <m:sub>
                          <m:r>
                            <a:rPr lang="en-US" sz="1800" b="1" i="1" smtClean="0">
                              <a:solidFill>
                                <a:srgbClr val="7030A0"/>
                              </a:solidFill>
                              <a:latin typeface="Cambria Math" panose="02040503050406030204" pitchFamily="18" charset="0"/>
                            </a:rPr>
                            <m:t>𝟐</m:t>
                          </m:r>
                        </m:sub>
                      </m:sSub>
                      <m:r>
                        <a:rPr lang="en-US" sz="1800" b="1" i="1" smtClean="0">
                          <a:solidFill>
                            <a:srgbClr val="7030A0"/>
                          </a:solidFill>
                          <a:latin typeface="Cambria Math" panose="02040503050406030204" pitchFamily="18" charset="0"/>
                        </a:rPr>
                        <m:t>≈</m:t>
                      </m:r>
                      <m:r>
                        <a:rPr lang="en-US" sz="1800" b="1" i="1" smtClean="0">
                          <a:solidFill>
                            <a:srgbClr val="7030A0"/>
                          </a:solidFill>
                          <a:latin typeface="Cambria Math" panose="02040503050406030204" pitchFamily="18" charset="0"/>
                        </a:rPr>
                        <m:t>𝟎</m:t>
                      </m:r>
                    </m:oMath>
                  </m:oMathPara>
                </a14:m>
                <a:endParaRPr lang="en-US" sz="1800" b="1" dirty="0">
                  <a:solidFill>
                    <a:srgbClr val="7030A0"/>
                  </a:solidFill>
                </a:endParaRPr>
              </a:p>
            </p:txBody>
          </p:sp>
        </mc:Choice>
        <mc:Fallback xmlns="">
          <p:sp>
            <p:nvSpPr>
              <p:cNvPr id="3" name="TextBox 1"/>
              <p:cNvSpPr txBox="1">
                <a:spLocks noRot="1" noChangeAspect="1" noMove="1" noResize="1" noEditPoints="1" noAdjustHandles="1" noChangeArrowheads="1" noChangeShapeType="1" noTextEdit="1"/>
              </p:cNvSpPr>
              <p:nvPr/>
            </p:nvSpPr>
            <p:spPr>
              <a:xfrm>
                <a:off x="7973265" y="1041406"/>
                <a:ext cx="1551736" cy="499528"/>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1">
                <a:extLst>
                  <a:ext uri="{FF2B5EF4-FFF2-40B4-BE49-F238E27FC236}">
                    <a16:creationId xmlns:a16="http://schemas.microsoft.com/office/drawing/2014/main" id="{119CF899-F4BA-A50C-4478-90FB5B327EF9}"/>
                  </a:ext>
                </a:extLst>
              </p:cNvPr>
              <p:cNvSpPr txBox="1"/>
              <p:nvPr/>
            </p:nvSpPr>
            <p:spPr>
              <a:xfrm>
                <a:off x="1924986" y="888098"/>
                <a:ext cx="2293750" cy="721829"/>
              </a:xfrm>
              <a:prstGeom prst="rect">
                <a:avLst/>
              </a:prstGeom>
              <a:no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14:m>
                  <m:oMathPara xmlns:m="http://schemas.openxmlformats.org/officeDocument/2006/math">
                    <m:oMathParaPr>
                      <m:jc m:val="centerGroup"/>
                    </m:oMathParaPr>
                    <m:oMath xmlns:m="http://schemas.openxmlformats.org/officeDocument/2006/math">
                      <m:sSub>
                        <m:sSubPr>
                          <m:ctrlPr>
                            <a:rPr lang="en-US" sz="1800" b="1" i="1" smtClean="0">
                              <a:solidFill>
                                <a:srgbClr val="FF0000"/>
                              </a:solidFill>
                              <a:latin typeface="Cambria Math" panose="02040503050406030204" pitchFamily="18" charset="0"/>
                            </a:rPr>
                          </m:ctrlPr>
                        </m:sSubPr>
                        <m:e>
                          <m:r>
                            <a:rPr lang="en-US" sz="1800" b="1" i="1" smtClean="0">
                              <a:solidFill>
                                <a:srgbClr val="FF0000"/>
                              </a:solidFill>
                              <a:latin typeface="Cambria Math" panose="02040503050406030204" pitchFamily="18" charset="0"/>
                            </a:rPr>
                            <m:t>𝒂</m:t>
                          </m:r>
                        </m:e>
                        <m:sub>
                          <m:r>
                            <a:rPr lang="en-US" sz="1800" b="1" i="1" smtClean="0">
                              <a:solidFill>
                                <a:srgbClr val="FF0000"/>
                              </a:solidFill>
                              <a:latin typeface="Cambria Math" panose="02040503050406030204" pitchFamily="18" charset="0"/>
                            </a:rPr>
                            <m:t>𝟏</m:t>
                          </m:r>
                        </m:sub>
                      </m:sSub>
                      <m:r>
                        <a:rPr lang="en-US" sz="1800" b="1" i="1" smtClean="0">
                          <a:solidFill>
                            <a:srgbClr val="FF0000"/>
                          </a:solidFill>
                          <a:latin typeface="Cambria Math" panose="02040503050406030204" pitchFamily="18" charset="0"/>
                        </a:rPr>
                        <m:t>=</m:t>
                      </m:r>
                      <m:r>
                        <a:rPr lang="en-US" sz="1800" b="1" i="1" smtClean="0">
                          <a:solidFill>
                            <a:srgbClr val="FF0000"/>
                          </a:solidFill>
                          <a:latin typeface="Cambria Math" panose="02040503050406030204" pitchFamily="18" charset="0"/>
                        </a:rPr>
                        <m:t>𝟗</m:t>
                      </m:r>
                      <m:r>
                        <a:rPr lang="en-US" sz="1800" b="1" i="1" smtClean="0">
                          <a:solidFill>
                            <a:srgbClr val="FF0000"/>
                          </a:solidFill>
                          <a:latin typeface="Cambria Math" panose="02040503050406030204" pitchFamily="18" charset="0"/>
                        </a:rPr>
                        <m:t>.</m:t>
                      </m:r>
                      <m:r>
                        <a:rPr lang="en-US" sz="1800" b="1" i="1" smtClean="0">
                          <a:solidFill>
                            <a:srgbClr val="FF0000"/>
                          </a:solidFill>
                          <a:latin typeface="Cambria Math" panose="02040503050406030204" pitchFamily="18" charset="0"/>
                        </a:rPr>
                        <m:t>𝟖</m:t>
                      </m:r>
                      <m:f>
                        <m:fPr>
                          <m:ctrlPr>
                            <a:rPr lang="en-US" sz="1800" b="1" i="1" smtClean="0">
                              <a:solidFill>
                                <a:srgbClr val="FF0000"/>
                              </a:solidFill>
                              <a:latin typeface="Cambria Math" panose="02040503050406030204" pitchFamily="18" charset="0"/>
                            </a:rPr>
                          </m:ctrlPr>
                        </m:fPr>
                        <m:num>
                          <m:r>
                            <a:rPr lang="en-US" sz="1800" b="1" i="0" smtClean="0">
                              <a:solidFill>
                                <a:srgbClr val="FF0000"/>
                              </a:solidFill>
                              <a:latin typeface="Cambria Math" panose="02040503050406030204" pitchFamily="18" charset="0"/>
                            </a:rPr>
                            <m:t>𝐜𝐦</m:t>
                          </m:r>
                        </m:num>
                        <m:den>
                          <m:sSup>
                            <m:sSupPr>
                              <m:ctrlPr>
                                <a:rPr lang="en-US" sz="1800" b="1" i="1" smtClean="0">
                                  <a:solidFill>
                                    <a:srgbClr val="FF0000"/>
                                  </a:solidFill>
                                  <a:latin typeface="Cambria Math" panose="02040503050406030204" pitchFamily="18" charset="0"/>
                                </a:rPr>
                              </m:ctrlPr>
                            </m:sSupPr>
                            <m:e>
                              <m:r>
                                <a:rPr lang="en-US" sz="1800" b="1" i="0" smtClean="0">
                                  <a:solidFill>
                                    <a:srgbClr val="FF0000"/>
                                  </a:solidFill>
                                  <a:latin typeface="Cambria Math" panose="02040503050406030204" pitchFamily="18" charset="0"/>
                                </a:rPr>
                                <m:t>𝐬</m:t>
                              </m:r>
                            </m:e>
                            <m:sup>
                              <m:r>
                                <a:rPr lang="en-US" sz="1800" b="1" i="0" smtClean="0">
                                  <a:solidFill>
                                    <a:srgbClr val="FF0000"/>
                                  </a:solidFill>
                                  <a:latin typeface="Cambria Math" panose="02040503050406030204" pitchFamily="18" charset="0"/>
                                </a:rPr>
                                <m:t>𝟐</m:t>
                              </m:r>
                            </m:sup>
                          </m:sSup>
                        </m:den>
                      </m:f>
                    </m:oMath>
                  </m:oMathPara>
                </a14:m>
                <a:endParaRPr lang="en-US" sz="1800" b="1" dirty="0"/>
              </a:p>
            </p:txBody>
          </p:sp>
        </mc:Choice>
        <mc:Fallback xmlns="">
          <p:sp>
            <p:nvSpPr>
              <p:cNvPr id="4" name="TextBox 1">
                <a:extLst>
                  <a:ext uri="{FF2B5EF4-FFF2-40B4-BE49-F238E27FC236}">
                    <a16:creationId xmlns:a16="http://schemas.microsoft.com/office/drawing/2014/main" id="{119CF899-F4BA-A50C-4478-90FB5B327EF9}"/>
                  </a:ext>
                </a:extLst>
              </p:cNvPr>
              <p:cNvSpPr txBox="1">
                <a:spLocks noRot="1" noChangeAspect="1" noMove="1" noResize="1" noEditPoints="1" noAdjustHandles="1" noChangeArrowheads="1" noChangeShapeType="1" noTextEdit="1"/>
              </p:cNvSpPr>
              <p:nvPr/>
            </p:nvSpPr>
            <p:spPr>
              <a:xfrm>
                <a:off x="1924986" y="888098"/>
                <a:ext cx="2293750" cy="721829"/>
              </a:xfrm>
              <a:prstGeom prst="rect">
                <a:avLst/>
              </a:prstGeom>
              <a:blipFill>
                <a:blip r:embed="rId5"/>
                <a:stretch>
                  <a:fillRect/>
                </a:stretch>
              </a:blipFill>
            </p:spPr>
            <p:txBody>
              <a:bodyPr/>
              <a:lstStyle/>
              <a:p>
                <a:r>
                  <a:rPr lang="en-US">
                    <a:noFill/>
                  </a:rPr>
                  <a:t> </a:t>
                </a:r>
              </a:p>
            </p:txBody>
          </p:sp>
        </mc:Fallback>
      </mc:AlternateContent>
      <p:sp>
        <p:nvSpPr>
          <p:cNvPr id="5" name="Slide Number Placeholder 4">
            <a:extLst>
              <a:ext uri="{FF2B5EF4-FFF2-40B4-BE49-F238E27FC236}">
                <a16:creationId xmlns:a16="http://schemas.microsoft.com/office/drawing/2014/main" id="{DBAF96AC-17E8-7301-7748-911B0BFD28EF}"/>
              </a:ext>
            </a:extLst>
          </p:cNvPr>
          <p:cNvSpPr>
            <a:spLocks noGrp="1"/>
          </p:cNvSpPr>
          <p:nvPr>
            <p:ph type="sldNum" sz="quarter" idx="12"/>
          </p:nvPr>
        </p:nvSpPr>
        <p:spPr/>
        <p:txBody>
          <a:bodyPr/>
          <a:lstStyle/>
          <a:p>
            <a:fld id="{B0BF0C2C-5718-43CF-A507-CFE29FEACA51}" type="slidenum">
              <a:rPr lang="en-US" smtClean="0"/>
              <a:t>33</a:t>
            </a:fld>
            <a:endParaRPr lang="en-US"/>
          </a:p>
        </p:txBody>
      </p:sp>
      <p:graphicFrame>
        <p:nvGraphicFramePr>
          <p:cNvPr id="6" name="Chart 5">
            <a:extLst>
              <a:ext uri="{FF2B5EF4-FFF2-40B4-BE49-F238E27FC236}">
                <a16:creationId xmlns:a16="http://schemas.microsoft.com/office/drawing/2014/main" id="{613476AD-4E30-6C24-EDEF-314C3F7487C5}"/>
              </a:ext>
            </a:extLst>
          </p:cNvPr>
          <p:cNvGraphicFramePr>
            <a:graphicFrameLocks/>
          </p:cNvGraphicFramePr>
          <p:nvPr>
            <p:extLst>
              <p:ext uri="{D42A27DB-BD31-4B8C-83A1-F6EECF244321}">
                <p14:modId xmlns:p14="http://schemas.microsoft.com/office/powerpoint/2010/main" val="3388927227"/>
              </p:ext>
            </p:extLst>
          </p:nvPr>
        </p:nvGraphicFramePr>
        <p:xfrm>
          <a:off x="0" y="3326859"/>
          <a:ext cx="11974749" cy="3219855"/>
        </p:xfrm>
        <a:graphic>
          <a:graphicData uri="http://schemas.openxmlformats.org/drawingml/2006/chart">
            <c:chart xmlns:c="http://schemas.openxmlformats.org/drawingml/2006/chart" xmlns:r="http://schemas.openxmlformats.org/officeDocument/2006/relationships" r:id="rId6"/>
          </a:graphicData>
        </a:graphic>
      </p:graphicFrame>
    </p:spTree>
    <p:custDataLst>
      <p:tags r:id="rId1"/>
    </p:custDataLst>
    <p:extLst>
      <p:ext uri="{BB962C8B-B14F-4D97-AF65-F5344CB8AC3E}">
        <p14:creationId xmlns:p14="http://schemas.microsoft.com/office/powerpoint/2010/main" val="12918874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4185788833"/>
              </p:ext>
            </p:extLst>
          </p:nvPr>
        </p:nvGraphicFramePr>
        <p:xfrm>
          <a:off x="0" y="0"/>
          <a:ext cx="12192000" cy="6858000"/>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2"/>
          </p:nvPr>
        </p:nvSpPr>
        <p:spPr/>
        <p:txBody>
          <a:bodyPr/>
          <a:lstStyle/>
          <a:p>
            <a:fld id="{B0BF0C2C-5718-43CF-A507-CFE29FEACA51}" type="slidenum">
              <a:rPr lang="en-US" smtClean="0"/>
              <a:t>34</a:t>
            </a:fld>
            <a:endParaRPr lang="en-US"/>
          </a:p>
        </p:txBody>
      </p:sp>
    </p:spTree>
    <p:custDataLst>
      <p:tags r:id="rId1"/>
    </p:custDataLst>
    <p:extLst>
      <p:ext uri="{BB962C8B-B14F-4D97-AF65-F5344CB8AC3E}">
        <p14:creationId xmlns:p14="http://schemas.microsoft.com/office/powerpoint/2010/main" val="17260714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3262596379"/>
              </p:ext>
            </p:extLst>
          </p:nvPr>
        </p:nvGraphicFramePr>
        <p:xfrm>
          <a:off x="0" y="0"/>
          <a:ext cx="12192000" cy="6858000"/>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a14="http://schemas.microsoft.com/office/drawing/2010/main">
        <mc:Choice Requires="a14">
          <p:sp>
            <p:nvSpPr>
              <p:cNvPr id="3" name="Rectangle 2"/>
              <p:cNvSpPr/>
              <p:nvPr/>
            </p:nvSpPr>
            <p:spPr>
              <a:xfrm>
                <a:off x="5843664" y="3145742"/>
                <a:ext cx="3812954" cy="523220"/>
              </a:xfrm>
              <a:prstGeom prst="rect">
                <a:avLst/>
              </a:prstGeom>
              <a:solidFill>
                <a:schemeClr val="bg1"/>
              </a:solidFill>
            </p:spPr>
            <p:txBody>
              <a:bodyPr wrap="square">
                <a:spAutoFit/>
              </a:bodyPr>
              <a:lstStyle/>
              <a:p>
                <a:pPr/>
                <a14:m>
                  <m:oMathPara xmlns:m="http://schemas.openxmlformats.org/officeDocument/2006/math">
                    <m:oMathParaPr>
                      <m:jc m:val="centerGroup"/>
                    </m:oMathParaPr>
                    <m:oMath xmlns:m="http://schemas.openxmlformats.org/officeDocument/2006/math">
                      <m:r>
                        <a:rPr lang="en-US" sz="2800" b="1" i="1" smtClean="0">
                          <a:solidFill>
                            <a:srgbClr val="FF0000"/>
                          </a:solidFill>
                          <a:latin typeface="Cambria Math" panose="02040503050406030204" pitchFamily="18" charset="0"/>
                        </a:rPr>
                        <m:t>𝒗</m:t>
                      </m:r>
                      <m:d>
                        <m:dPr>
                          <m:ctrlPr>
                            <a:rPr lang="en-US" sz="2800" b="1" i="1" smtClean="0">
                              <a:solidFill>
                                <a:srgbClr val="FF0000"/>
                              </a:solidFill>
                              <a:latin typeface="Cambria Math" panose="02040503050406030204" pitchFamily="18" charset="0"/>
                            </a:rPr>
                          </m:ctrlPr>
                        </m:dPr>
                        <m:e>
                          <m:r>
                            <a:rPr lang="en-US" sz="2800" b="1" i="1" smtClean="0">
                              <a:solidFill>
                                <a:srgbClr val="FF0000"/>
                              </a:solidFill>
                              <a:latin typeface="Cambria Math" panose="02040503050406030204" pitchFamily="18" charset="0"/>
                            </a:rPr>
                            <m:t>𝒕</m:t>
                          </m:r>
                        </m:e>
                      </m:d>
                      <m:r>
                        <a:rPr lang="en-US" sz="2800" b="1" i="1" smtClean="0">
                          <a:solidFill>
                            <a:srgbClr val="FF0000"/>
                          </a:solidFill>
                          <a:latin typeface="Cambria Math" panose="02040503050406030204" pitchFamily="18" charset="0"/>
                        </a:rPr>
                        <m:t>=</m:t>
                      </m:r>
                      <m:sSub>
                        <m:sSubPr>
                          <m:ctrlPr>
                            <a:rPr lang="en-US" sz="2800" b="1" i="1" smtClean="0">
                              <a:solidFill>
                                <a:srgbClr val="FF0000"/>
                              </a:solidFill>
                              <a:latin typeface="Cambria Math" panose="02040503050406030204" pitchFamily="18" charset="0"/>
                            </a:rPr>
                          </m:ctrlPr>
                        </m:sSubPr>
                        <m:e>
                          <m:r>
                            <a:rPr lang="en-US" sz="2800" b="1" i="1" smtClean="0">
                              <a:solidFill>
                                <a:srgbClr val="FF0000"/>
                              </a:solidFill>
                              <a:latin typeface="Cambria Math" panose="02040503050406030204" pitchFamily="18" charset="0"/>
                            </a:rPr>
                            <m:t>𝒗</m:t>
                          </m:r>
                        </m:e>
                        <m:sub>
                          <m:r>
                            <a:rPr lang="en-US" sz="2800" b="1" i="1" smtClean="0">
                              <a:solidFill>
                                <a:srgbClr val="FF0000"/>
                              </a:solidFill>
                              <a:latin typeface="Cambria Math" panose="02040503050406030204" pitchFamily="18" charset="0"/>
                            </a:rPr>
                            <m:t>𝑻</m:t>
                          </m:r>
                        </m:sub>
                      </m:sSub>
                      <m:d>
                        <m:dPr>
                          <m:ctrlPr>
                            <a:rPr lang="en-US" sz="2800" b="1" i="1" smtClean="0">
                              <a:solidFill>
                                <a:srgbClr val="FF0000"/>
                              </a:solidFill>
                              <a:latin typeface="Cambria Math" panose="02040503050406030204" pitchFamily="18" charset="0"/>
                            </a:rPr>
                          </m:ctrlPr>
                        </m:dPr>
                        <m:e>
                          <m:r>
                            <a:rPr lang="en-US" sz="2800" b="1" i="1" smtClean="0">
                              <a:solidFill>
                                <a:srgbClr val="FF0000"/>
                              </a:solidFill>
                              <a:latin typeface="Cambria Math" panose="02040503050406030204" pitchFamily="18" charset="0"/>
                            </a:rPr>
                            <m:t>𝟏</m:t>
                          </m:r>
                          <m:r>
                            <a:rPr lang="en-US" sz="2800" b="1" i="1" smtClean="0">
                              <a:solidFill>
                                <a:srgbClr val="FF0000"/>
                              </a:solidFill>
                              <a:latin typeface="Cambria Math" panose="02040503050406030204" pitchFamily="18" charset="0"/>
                            </a:rPr>
                            <m:t>−</m:t>
                          </m:r>
                          <m:sSup>
                            <m:sSupPr>
                              <m:ctrlPr>
                                <a:rPr lang="en-US" sz="2800" b="1" i="1" smtClean="0">
                                  <a:solidFill>
                                    <a:srgbClr val="FF0000"/>
                                  </a:solidFill>
                                  <a:latin typeface="Cambria Math" panose="02040503050406030204" pitchFamily="18" charset="0"/>
                                </a:rPr>
                              </m:ctrlPr>
                            </m:sSupPr>
                            <m:e>
                              <m:r>
                                <a:rPr lang="en-US" sz="2800" b="1" i="1" smtClean="0">
                                  <a:solidFill>
                                    <a:srgbClr val="FF0000"/>
                                  </a:solidFill>
                                  <a:latin typeface="Cambria Math" panose="02040503050406030204" pitchFamily="18" charset="0"/>
                                </a:rPr>
                                <m:t>𝒆</m:t>
                              </m:r>
                            </m:e>
                            <m:sup>
                              <m:r>
                                <a:rPr lang="en-US" sz="2800" b="1" i="1" smtClean="0">
                                  <a:solidFill>
                                    <a:srgbClr val="FF0000"/>
                                  </a:solidFill>
                                  <a:latin typeface="Cambria Math" panose="02040503050406030204" pitchFamily="18" charset="0"/>
                                </a:rPr>
                                <m:t>−</m:t>
                              </m:r>
                              <m:r>
                                <a:rPr lang="en-US" sz="2800" b="1" i="1" smtClean="0">
                                  <a:solidFill>
                                    <a:srgbClr val="FF0000"/>
                                  </a:solidFill>
                                  <a:latin typeface="Cambria Math" panose="02040503050406030204" pitchFamily="18" charset="0"/>
                                </a:rPr>
                                <m:t>𝜶</m:t>
                              </m:r>
                              <m:r>
                                <a:rPr lang="en-US" sz="2800" b="1" i="1" smtClean="0">
                                  <a:solidFill>
                                    <a:srgbClr val="FF0000"/>
                                  </a:solidFill>
                                  <a:latin typeface="Cambria Math" panose="02040503050406030204" pitchFamily="18" charset="0"/>
                                </a:rPr>
                                <m:t>𝒕</m:t>
                              </m:r>
                            </m:sup>
                          </m:sSup>
                        </m:e>
                      </m:d>
                    </m:oMath>
                  </m:oMathPara>
                </a14:m>
                <a:endParaRPr lang="en-US" sz="2800" b="1" dirty="0"/>
              </a:p>
            </p:txBody>
          </p:sp>
        </mc:Choice>
        <mc:Fallback xmlns="">
          <p:sp>
            <p:nvSpPr>
              <p:cNvPr id="3" name="Rectangle 2"/>
              <p:cNvSpPr>
                <a:spLocks noRot="1" noChangeAspect="1" noMove="1" noResize="1" noEditPoints="1" noAdjustHandles="1" noChangeArrowheads="1" noChangeShapeType="1" noTextEdit="1"/>
              </p:cNvSpPr>
              <p:nvPr/>
            </p:nvSpPr>
            <p:spPr>
              <a:xfrm>
                <a:off x="5843664" y="3145742"/>
                <a:ext cx="3812954" cy="523220"/>
              </a:xfrm>
              <a:prstGeom prst="rect">
                <a:avLst/>
              </a:prstGeom>
              <a:blipFill>
                <a:blip r:embed="rId4"/>
                <a:stretch>
                  <a:fillRect/>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B0BF0C2C-5718-43CF-A507-CFE29FEACA51}" type="slidenum">
              <a:rPr lang="en-US" smtClean="0"/>
              <a:t>35</a:t>
            </a:fld>
            <a:endParaRPr lang="en-US"/>
          </a:p>
        </p:txBody>
      </p:sp>
    </p:spTree>
    <p:custDataLst>
      <p:tags r:id="rId1"/>
    </p:custDataLst>
    <p:extLst>
      <p:ext uri="{BB962C8B-B14F-4D97-AF65-F5344CB8AC3E}">
        <p14:creationId xmlns:p14="http://schemas.microsoft.com/office/powerpoint/2010/main" val="7165627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969527522"/>
              </p:ext>
            </p:extLst>
          </p:nvPr>
        </p:nvGraphicFramePr>
        <p:xfrm>
          <a:off x="0" y="0"/>
          <a:ext cx="12192000" cy="6858000"/>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a14="http://schemas.microsoft.com/office/drawing/2010/main">
        <mc:Choice Requires="a14">
          <p:sp>
            <p:nvSpPr>
              <p:cNvPr id="3" name="Rectangle 2"/>
              <p:cNvSpPr/>
              <p:nvPr/>
            </p:nvSpPr>
            <p:spPr>
              <a:xfrm>
                <a:off x="5843664" y="3145742"/>
                <a:ext cx="3812954" cy="523220"/>
              </a:xfrm>
              <a:prstGeom prst="rect">
                <a:avLst/>
              </a:prstGeom>
              <a:solidFill>
                <a:schemeClr val="bg1"/>
              </a:solidFill>
            </p:spPr>
            <p:txBody>
              <a:bodyPr wrap="square">
                <a:spAutoFit/>
              </a:bodyPr>
              <a:lstStyle/>
              <a:p>
                <a:pPr/>
                <a14:m>
                  <m:oMathPara xmlns:m="http://schemas.openxmlformats.org/officeDocument/2006/math">
                    <m:oMathParaPr>
                      <m:jc m:val="centerGroup"/>
                    </m:oMathParaPr>
                    <m:oMath xmlns:m="http://schemas.openxmlformats.org/officeDocument/2006/math">
                      <m:r>
                        <a:rPr lang="en-US" sz="2800" b="1" i="1" smtClean="0">
                          <a:solidFill>
                            <a:srgbClr val="FF0000"/>
                          </a:solidFill>
                          <a:latin typeface="Cambria Math" panose="02040503050406030204" pitchFamily="18" charset="0"/>
                        </a:rPr>
                        <m:t>𝒗</m:t>
                      </m:r>
                      <m:d>
                        <m:dPr>
                          <m:ctrlPr>
                            <a:rPr lang="en-US" sz="2800" b="1" i="1" smtClean="0">
                              <a:solidFill>
                                <a:srgbClr val="FF0000"/>
                              </a:solidFill>
                              <a:latin typeface="Cambria Math" panose="02040503050406030204" pitchFamily="18" charset="0"/>
                            </a:rPr>
                          </m:ctrlPr>
                        </m:dPr>
                        <m:e>
                          <m:r>
                            <a:rPr lang="en-US" sz="2800" b="1" i="1" smtClean="0">
                              <a:solidFill>
                                <a:srgbClr val="FF0000"/>
                              </a:solidFill>
                              <a:latin typeface="Cambria Math" panose="02040503050406030204" pitchFamily="18" charset="0"/>
                            </a:rPr>
                            <m:t>𝒕</m:t>
                          </m:r>
                        </m:e>
                      </m:d>
                      <m:r>
                        <a:rPr lang="en-US" sz="2800" b="1" i="1" smtClean="0">
                          <a:solidFill>
                            <a:srgbClr val="FF0000"/>
                          </a:solidFill>
                          <a:latin typeface="Cambria Math" panose="02040503050406030204" pitchFamily="18" charset="0"/>
                        </a:rPr>
                        <m:t>=</m:t>
                      </m:r>
                      <m:sSub>
                        <m:sSubPr>
                          <m:ctrlPr>
                            <a:rPr lang="en-US" sz="2800" b="1" i="1" smtClean="0">
                              <a:solidFill>
                                <a:srgbClr val="FF0000"/>
                              </a:solidFill>
                              <a:latin typeface="Cambria Math" panose="02040503050406030204" pitchFamily="18" charset="0"/>
                            </a:rPr>
                          </m:ctrlPr>
                        </m:sSubPr>
                        <m:e>
                          <m:r>
                            <a:rPr lang="en-US" sz="2800" b="1" i="1" smtClean="0">
                              <a:solidFill>
                                <a:srgbClr val="FF0000"/>
                              </a:solidFill>
                              <a:latin typeface="Cambria Math" panose="02040503050406030204" pitchFamily="18" charset="0"/>
                            </a:rPr>
                            <m:t>𝒗</m:t>
                          </m:r>
                        </m:e>
                        <m:sub>
                          <m:r>
                            <a:rPr lang="en-US" sz="2800" b="1" i="1" smtClean="0">
                              <a:solidFill>
                                <a:srgbClr val="FF0000"/>
                              </a:solidFill>
                              <a:latin typeface="Cambria Math" panose="02040503050406030204" pitchFamily="18" charset="0"/>
                            </a:rPr>
                            <m:t>𝑻</m:t>
                          </m:r>
                        </m:sub>
                      </m:sSub>
                      <m:d>
                        <m:dPr>
                          <m:ctrlPr>
                            <a:rPr lang="en-US" sz="2800" b="1" i="1" smtClean="0">
                              <a:solidFill>
                                <a:srgbClr val="FF0000"/>
                              </a:solidFill>
                              <a:latin typeface="Cambria Math" panose="02040503050406030204" pitchFamily="18" charset="0"/>
                            </a:rPr>
                          </m:ctrlPr>
                        </m:dPr>
                        <m:e>
                          <m:r>
                            <a:rPr lang="en-US" sz="2800" b="1" i="1" smtClean="0">
                              <a:solidFill>
                                <a:srgbClr val="FF0000"/>
                              </a:solidFill>
                              <a:latin typeface="Cambria Math" panose="02040503050406030204" pitchFamily="18" charset="0"/>
                            </a:rPr>
                            <m:t>𝟏</m:t>
                          </m:r>
                          <m:r>
                            <a:rPr lang="en-US" sz="2800" b="1" i="1" smtClean="0">
                              <a:solidFill>
                                <a:srgbClr val="FF0000"/>
                              </a:solidFill>
                              <a:latin typeface="Cambria Math" panose="02040503050406030204" pitchFamily="18" charset="0"/>
                            </a:rPr>
                            <m:t>−</m:t>
                          </m:r>
                          <m:sSup>
                            <m:sSupPr>
                              <m:ctrlPr>
                                <a:rPr lang="en-US" sz="2800" b="1" i="1" smtClean="0">
                                  <a:solidFill>
                                    <a:srgbClr val="FF0000"/>
                                  </a:solidFill>
                                  <a:latin typeface="Cambria Math" panose="02040503050406030204" pitchFamily="18" charset="0"/>
                                </a:rPr>
                              </m:ctrlPr>
                            </m:sSupPr>
                            <m:e>
                              <m:r>
                                <a:rPr lang="en-US" sz="2800" b="1" i="1" smtClean="0">
                                  <a:solidFill>
                                    <a:srgbClr val="FF0000"/>
                                  </a:solidFill>
                                  <a:latin typeface="Cambria Math" panose="02040503050406030204" pitchFamily="18" charset="0"/>
                                </a:rPr>
                                <m:t>𝒆</m:t>
                              </m:r>
                            </m:e>
                            <m:sup>
                              <m:r>
                                <a:rPr lang="en-US" sz="2800" b="1" i="1" smtClean="0">
                                  <a:solidFill>
                                    <a:srgbClr val="FF0000"/>
                                  </a:solidFill>
                                  <a:latin typeface="Cambria Math" panose="02040503050406030204" pitchFamily="18" charset="0"/>
                                </a:rPr>
                                <m:t>−</m:t>
                              </m:r>
                              <m:r>
                                <a:rPr lang="en-US" sz="2800" b="1" i="1" smtClean="0">
                                  <a:solidFill>
                                    <a:srgbClr val="FF0000"/>
                                  </a:solidFill>
                                  <a:latin typeface="Cambria Math" panose="02040503050406030204" pitchFamily="18" charset="0"/>
                                </a:rPr>
                                <m:t>𝜶</m:t>
                              </m:r>
                              <m:r>
                                <a:rPr lang="en-US" sz="2800" b="1" i="1" smtClean="0">
                                  <a:solidFill>
                                    <a:srgbClr val="FF0000"/>
                                  </a:solidFill>
                                  <a:latin typeface="Cambria Math" panose="02040503050406030204" pitchFamily="18" charset="0"/>
                                </a:rPr>
                                <m:t>𝒕</m:t>
                              </m:r>
                            </m:sup>
                          </m:sSup>
                        </m:e>
                      </m:d>
                    </m:oMath>
                  </m:oMathPara>
                </a14:m>
                <a:endParaRPr lang="en-US" sz="2800" b="1" dirty="0"/>
              </a:p>
            </p:txBody>
          </p:sp>
        </mc:Choice>
        <mc:Fallback xmlns="">
          <p:sp>
            <p:nvSpPr>
              <p:cNvPr id="3" name="Rectangle 2"/>
              <p:cNvSpPr>
                <a:spLocks noRot="1" noChangeAspect="1" noMove="1" noResize="1" noEditPoints="1" noAdjustHandles="1" noChangeArrowheads="1" noChangeShapeType="1" noTextEdit="1"/>
              </p:cNvSpPr>
              <p:nvPr/>
            </p:nvSpPr>
            <p:spPr>
              <a:xfrm>
                <a:off x="5843664" y="3145742"/>
                <a:ext cx="3812954" cy="523220"/>
              </a:xfrm>
              <a:prstGeom prst="rect">
                <a:avLst/>
              </a:prstGeom>
              <a:blipFill rotWithShape="0">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Rectangle 3"/>
              <p:cNvSpPr/>
              <p:nvPr/>
            </p:nvSpPr>
            <p:spPr>
              <a:xfrm>
                <a:off x="5299053" y="4113703"/>
                <a:ext cx="4902176" cy="836383"/>
              </a:xfrm>
              <a:prstGeom prst="rect">
                <a:avLst/>
              </a:prstGeom>
              <a:solidFill>
                <a:schemeClr val="bg1"/>
              </a:solidFill>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sz="2800" b="1" i="1" smtClean="0">
                              <a:solidFill>
                                <a:srgbClr val="FF0000"/>
                              </a:solidFill>
                              <a:latin typeface="Cambria Math" panose="02040503050406030204" pitchFamily="18" charset="0"/>
                            </a:rPr>
                          </m:ctrlPr>
                        </m:sSubPr>
                        <m:e>
                          <m:r>
                            <a:rPr lang="en-US" sz="2800" b="1" i="1" smtClean="0">
                              <a:solidFill>
                                <a:srgbClr val="FF0000"/>
                              </a:solidFill>
                              <a:latin typeface="Cambria Math" panose="02040503050406030204" pitchFamily="18" charset="0"/>
                            </a:rPr>
                            <m:t>𝒗</m:t>
                          </m:r>
                        </m:e>
                        <m:sub>
                          <m:r>
                            <a:rPr lang="en-US" sz="2800" b="1" i="1" smtClean="0">
                              <a:solidFill>
                                <a:srgbClr val="FF0000"/>
                              </a:solidFill>
                              <a:latin typeface="Cambria Math" panose="02040503050406030204" pitchFamily="18" charset="0"/>
                            </a:rPr>
                            <m:t>𝑻</m:t>
                          </m:r>
                        </m:sub>
                      </m:sSub>
                      <m:r>
                        <a:rPr lang="en-US" sz="2800" b="1" i="1" smtClean="0">
                          <a:solidFill>
                            <a:srgbClr val="FF0000"/>
                          </a:solidFill>
                          <a:latin typeface="Cambria Math" panose="02040503050406030204" pitchFamily="18" charset="0"/>
                        </a:rPr>
                        <m:t>=</m:t>
                      </m:r>
                      <m:r>
                        <a:rPr lang="en-US" sz="2800" b="1" i="1" smtClean="0">
                          <a:solidFill>
                            <a:srgbClr val="FF0000"/>
                          </a:solidFill>
                          <a:latin typeface="Cambria Math" panose="02040503050406030204" pitchFamily="18" charset="0"/>
                        </a:rPr>
                        <m:t>𝟒</m:t>
                      </m:r>
                      <m:r>
                        <a:rPr lang="en-US" sz="2800" b="1" i="1" smtClean="0">
                          <a:solidFill>
                            <a:srgbClr val="FF0000"/>
                          </a:solidFill>
                          <a:latin typeface="Cambria Math" panose="02040503050406030204" pitchFamily="18" charset="0"/>
                        </a:rPr>
                        <m:t>.</m:t>
                      </m:r>
                      <m:r>
                        <a:rPr lang="en-US" sz="2800" b="1" i="1" smtClean="0">
                          <a:solidFill>
                            <a:srgbClr val="FF0000"/>
                          </a:solidFill>
                          <a:latin typeface="Cambria Math" panose="02040503050406030204" pitchFamily="18" charset="0"/>
                        </a:rPr>
                        <m:t>𝟓</m:t>
                      </m:r>
                      <m:f>
                        <m:fPr>
                          <m:ctrlPr>
                            <a:rPr lang="en-US" sz="2800" b="1" i="1" smtClean="0">
                              <a:solidFill>
                                <a:srgbClr val="FF0000"/>
                              </a:solidFill>
                              <a:latin typeface="Cambria Math" panose="02040503050406030204" pitchFamily="18" charset="0"/>
                            </a:rPr>
                          </m:ctrlPr>
                        </m:fPr>
                        <m:num>
                          <m:r>
                            <a:rPr lang="en-US" sz="2800" b="1" i="0" smtClean="0">
                              <a:solidFill>
                                <a:srgbClr val="FF0000"/>
                              </a:solidFill>
                              <a:latin typeface="Cambria Math" panose="02040503050406030204" pitchFamily="18" charset="0"/>
                            </a:rPr>
                            <m:t>𝐜𝐦</m:t>
                          </m:r>
                        </m:num>
                        <m:den>
                          <m:r>
                            <a:rPr lang="en-US" sz="2800" b="1" i="0" smtClean="0">
                              <a:solidFill>
                                <a:srgbClr val="FF0000"/>
                              </a:solidFill>
                              <a:latin typeface="Cambria Math" panose="02040503050406030204" pitchFamily="18" charset="0"/>
                            </a:rPr>
                            <m:t>𝐬</m:t>
                          </m:r>
                        </m:den>
                      </m:f>
                      <m:r>
                        <a:rPr lang="en-US" sz="2800" b="1" i="1" smtClean="0">
                          <a:solidFill>
                            <a:srgbClr val="FF0000"/>
                          </a:solidFill>
                          <a:latin typeface="Cambria Math" panose="02040503050406030204" pitchFamily="18" charset="0"/>
                        </a:rPr>
                        <m:t>   &amp;   </m:t>
                      </m:r>
                      <m:r>
                        <a:rPr lang="en-US" sz="2800" b="1" i="1" smtClean="0">
                          <a:solidFill>
                            <a:srgbClr val="FF0000"/>
                          </a:solidFill>
                          <a:latin typeface="Cambria Math" panose="02040503050406030204" pitchFamily="18" charset="0"/>
                        </a:rPr>
                        <m:t>𝜶</m:t>
                      </m:r>
                      <m:r>
                        <a:rPr lang="en-US" sz="2800" b="1" i="1" smtClean="0">
                          <a:solidFill>
                            <a:srgbClr val="FF0000"/>
                          </a:solidFill>
                          <a:latin typeface="Cambria Math" panose="02040503050406030204" pitchFamily="18" charset="0"/>
                        </a:rPr>
                        <m:t>=</m:t>
                      </m:r>
                      <m:r>
                        <a:rPr lang="en-US" sz="2800" b="1" i="1" smtClean="0">
                          <a:solidFill>
                            <a:srgbClr val="FF0000"/>
                          </a:solidFill>
                          <a:latin typeface="Cambria Math" panose="02040503050406030204" pitchFamily="18" charset="0"/>
                        </a:rPr>
                        <m:t>𝟓</m:t>
                      </m:r>
                      <m:r>
                        <a:rPr lang="en-US" sz="2800" b="1" i="1" smtClean="0">
                          <a:solidFill>
                            <a:srgbClr val="FF0000"/>
                          </a:solidFill>
                          <a:latin typeface="Cambria Math" panose="02040503050406030204" pitchFamily="18" charset="0"/>
                        </a:rPr>
                        <m:t>.</m:t>
                      </m:r>
                      <m:r>
                        <a:rPr lang="en-US" sz="2800" b="1" i="1" smtClean="0">
                          <a:solidFill>
                            <a:srgbClr val="FF0000"/>
                          </a:solidFill>
                          <a:latin typeface="Cambria Math" panose="02040503050406030204" pitchFamily="18" charset="0"/>
                        </a:rPr>
                        <m:t>𝟎</m:t>
                      </m:r>
                      <m:r>
                        <a:rPr lang="en-US" sz="2800" b="1" i="1" smtClean="0">
                          <a:solidFill>
                            <a:srgbClr val="FF0000"/>
                          </a:solidFill>
                          <a:latin typeface="Cambria Math" panose="02040503050406030204" pitchFamily="18" charset="0"/>
                        </a:rPr>
                        <m:t> </m:t>
                      </m:r>
                      <m:sSup>
                        <m:sSupPr>
                          <m:ctrlPr>
                            <a:rPr lang="en-US" sz="2800" b="1" i="1" smtClean="0">
                              <a:solidFill>
                                <a:srgbClr val="FF0000"/>
                              </a:solidFill>
                              <a:latin typeface="Cambria Math" panose="02040503050406030204" pitchFamily="18" charset="0"/>
                            </a:rPr>
                          </m:ctrlPr>
                        </m:sSupPr>
                        <m:e>
                          <m:r>
                            <m:rPr>
                              <m:nor/>
                            </m:rPr>
                            <a:rPr lang="en-US" sz="2800" b="1" i="0" smtClean="0">
                              <a:solidFill>
                                <a:srgbClr val="FF0000"/>
                              </a:solidFill>
                              <a:latin typeface="Cambria Math" panose="02040503050406030204" pitchFamily="18" charset="0"/>
                            </a:rPr>
                            <m:t>s</m:t>
                          </m:r>
                        </m:e>
                        <m:sup>
                          <m:r>
                            <a:rPr lang="en-US" sz="2800" b="1" i="1" smtClean="0">
                              <a:solidFill>
                                <a:srgbClr val="FF0000"/>
                              </a:solidFill>
                              <a:latin typeface="Cambria Math" panose="02040503050406030204" pitchFamily="18" charset="0"/>
                            </a:rPr>
                            <m:t>−</m:t>
                          </m:r>
                          <m:r>
                            <a:rPr lang="en-US" sz="2800" b="1" i="1" smtClean="0">
                              <a:solidFill>
                                <a:srgbClr val="FF0000"/>
                              </a:solidFill>
                              <a:latin typeface="Cambria Math" panose="02040503050406030204" pitchFamily="18" charset="0"/>
                            </a:rPr>
                            <m:t>𝟏</m:t>
                          </m:r>
                        </m:sup>
                      </m:sSup>
                    </m:oMath>
                  </m:oMathPara>
                </a14:m>
                <a:endParaRPr lang="en-US" sz="2800" b="1" dirty="0"/>
              </a:p>
            </p:txBody>
          </p:sp>
        </mc:Choice>
        <mc:Fallback xmlns="">
          <p:sp>
            <p:nvSpPr>
              <p:cNvPr id="4" name="Rectangle 3"/>
              <p:cNvSpPr>
                <a:spLocks noRot="1" noChangeAspect="1" noMove="1" noResize="1" noEditPoints="1" noAdjustHandles="1" noChangeArrowheads="1" noChangeShapeType="1" noTextEdit="1"/>
              </p:cNvSpPr>
              <p:nvPr/>
            </p:nvSpPr>
            <p:spPr>
              <a:xfrm>
                <a:off x="5299053" y="4113703"/>
                <a:ext cx="4902176" cy="836383"/>
              </a:xfrm>
              <a:prstGeom prst="rect">
                <a:avLst/>
              </a:prstGeom>
              <a:blipFill rotWithShape="0">
                <a:blip r:embed="rId5"/>
                <a:stretch>
                  <a:fillRect/>
                </a:stretch>
              </a:blipFill>
            </p:spPr>
            <p:txBody>
              <a:bodyPr/>
              <a:lstStyle/>
              <a:p>
                <a:r>
                  <a:rPr lang="en-US">
                    <a:noFill/>
                  </a:rPr>
                  <a:t> </a:t>
                </a:r>
              </a:p>
            </p:txBody>
          </p:sp>
        </mc:Fallback>
      </mc:AlternateContent>
      <p:sp>
        <p:nvSpPr>
          <p:cNvPr id="5" name="Slide Number Placeholder 4"/>
          <p:cNvSpPr>
            <a:spLocks noGrp="1"/>
          </p:cNvSpPr>
          <p:nvPr>
            <p:ph type="sldNum" sz="quarter" idx="12"/>
          </p:nvPr>
        </p:nvSpPr>
        <p:spPr/>
        <p:txBody>
          <a:bodyPr/>
          <a:lstStyle/>
          <a:p>
            <a:fld id="{B0BF0C2C-5718-43CF-A507-CFE29FEACA51}" type="slidenum">
              <a:rPr lang="en-US" smtClean="0"/>
              <a:t>36</a:t>
            </a:fld>
            <a:endParaRPr lang="en-US"/>
          </a:p>
        </p:txBody>
      </p:sp>
    </p:spTree>
    <p:custDataLst>
      <p:tags r:id="rId1"/>
    </p:custDataLst>
    <p:extLst>
      <p:ext uri="{BB962C8B-B14F-4D97-AF65-F5344CB8AC3E}">
        <p14:creationId xmlns:p14="http://schemas.microsoft.com/office/powerpoint/2010/main" val="18072437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3731287712"/>
              </p:ext>
            </p:extLst>
          </p:nvPr>
        </p:nvGraphicFramePr>
        <p:xfrm>
          <a:off x="0" y="0"/>
          <a:ext cx="12191999" cy="6858000"/>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2"/>
          </p:nvPr>
        </p:nvSpPr>
        <p:spPr/>
        <p:txBody>
          <a:bodyPr/>
          <a:lstStyle/>
          <a:p>
            <a:fld id="{B0BF0C2C-5718-43CF-A507-CFE29FEACA51}" type="slidenum">
              <a:rPr lang="en-US" smtClean="0"/>
              <a:t>37</a:t>
            </a:fld>
            <a:endParaRPr lang="en-US"/>
          </a:p>
        </p:txBody>
      </p:sp>
    </p:spTree>
    <p:custDataLst>
      <p:tags r:id="rId1"/>
    </p:custDataLst>
    <p:extLst>
      <p:ext uri="{BB962C8B-B14F-4D97-AF65-F5344CB8AC3E}">
        <p14:creationId xmlns:p14="http://schemas.microsoft.com/office/powerpoint/2010/main" val="31352234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3187038913"/>
              </p:ext>
            </p:extLst>
          </p:nvPr>
        </p:nvGraphicFramePr>
        <p:xfrm>
          <a:off x="0" y="0"/>
          <a:ext cx="12191999" cy="6858000"/>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a14="http://schemas.microsoft.com/office/drawing/2010/main">
        <mc:Choice Requires="a14">
          <p:sp>
            <p:nvSpPr>
              <p:cNvPr id="3" name="TextBox 2"/>
              <p:cNvSpPr txBox="1"/>
              <p:nvPr/>
            </p:nvSpPr>
            <p:spPr>
              <a:xfrm>
                <a:off x="4986866" y="3242733"/>
                <a:ext cx="5943601" cy="153272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400" b="1" i="1" dirty="0" smtClean="0">
                          <a:solidFill>
                            <a:srgbClr val="FF0000"/>
                          </a:solidFill>
                          <a:latin typeface="Cambria Math" panose="02040503050406030204" pitchFamily="18" charset="0"/>
                        </a:rPr>
                        <m:t>𝑨𝒓𝒆𝒂</m:t>
                      </m:r>
                    </m:oMath>
                  </m:oMathPara>
                </a14:m>
                <a:endParaRPr lang="en-US" sz="2400" b="1" i="1" dirty="0">
                  <a:solidFill>
                    <a:srgbClr val="FF0000"/>
                  </a:solidFill>
                  <a:latin typeface="Cambria Math" panose="02040503050406030204" pitchFamily="18" charset="0"/>
                </a:endParaRPr>
              </a:p>
              <a:p>
                <a:endParaRPr lang="en-US" sz="2400" b="1" i="1" dirty="0">
                  <a:solidFill>
                    <a:srgbClr val="FF0000"/>
                  </a:solidFill>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sz="2400" b="1" i="1" dirty="0" smtClean="0">
                          <a:solidFill>
                            <a:srgbClr val="FF0000"/>
                          </a:solidFill>
                          <a:latin typeface="Cambria Math" panose="02040503050406030204" pitchFamily="18" charset="0"/>
                        </a:rPr>
                        <m:t>𝚫</m:t>
                      </m:r>
                      <m:r>
                        <a:rPr lang="en-US" sz="2400" b="1" i="1" dirty="0" smtClean="0">
                          <a:solidFill>
                            <a:srgbClr val="FF0000"/>
                          </a:solidFill>
                          <a:latin typeface="Cambria Math" panose="02040503050406030204" pitchFamily="18" charset="0"/>
                        </a:rPr>
                        <m:t>𝒙</m:t>
                      </m:r>
                      <m:r>
                        <a:rPr lang="en-US" sz="2400" b="1" i="1" dirty="0" smtClean="0">
                          <a:solidFill>
                            <a:srgbClr val="FF0000"/>
                          </a:solidFill>
                          <a:latin typeface="Cambria Math" panose="02040503050406030204" pitchFamily="18" charset="0"/>
                        </a:rPr>
                        <m:t>≈</m:t>
                      </m:r>
                      <m:f>
                        <m:fPr>
                          <m:ctrlPr>
                            <a:rPr lang="en-US" sz="2400" b="1" i="1" dirty="0" smtClean="0">
                              <a:solidFill>
                                <a:srgbClr val="FF0000"/>
                              </a:solidFill>
                              <a:latin typeface="Cambria Math" panose="02040503050406030204" pitchFamily="18" charset="0"/>
                            </a:rPr>
                          </m:ctrlPr>
                        </m:fPr>
                        <m:num>
                          <m:r>
                            <a:rPr lang="en-US" sz="2400" b="1" i="1" dirty="0" smtClean="0">
                              <a:solidFill>
                                <a:srgbClr val="FF0000"/>
                              </a:solidFill>
                              <a:latin typeface="Cambria Math" panose="02040503050406030204" pitchFamily="18" charset="0"/>
                            </a:rPr>
                            <m:t>𝟏</m:t>
                          </m:r>
                        </m:num>
                        <m:den>
                          <m:r>
                            <a:rPr lang="en-US" sz="2400" b="1" i="1" dirty="0" smtClean="0">
                              <a:solidFill>
                                <a:srgbClr val="FF0000"/>
                              </a:solidFill>
                              <a:latin typeface="Cambria Math" panose="02040503050406030204" pitchFamily="18" charset="0"/>
                            </a:rPr>
                            <m:t>𝟐</m:t>
                          </m:r>
                        </m:den>
                      </m:f>
                      <m:r>
                        <a:rPr lang="en-US" sz="2400" b="1" i="1" dirty="0" smtClean="0">
                          <a:solidFill>
                            <a:srgbClr val="FF0000"/>
                          </a:solidFill>
                          <a:latin typeface="Cambria Math" panose="02040503050406030204" pitchFamily="18" charset="0"/>
                        </a:rPr>
                        <m:t> </m:t>
                      </m:r>
                      <m:d>
                        <m:dPr>
                          <m:ctrlPr>
                            <a:rPr lang="en-US" sz="2400" b="1" i="1" dirty="0" smtClean="0">
                              <a:solidFill>
                                <a:srgbClr val="FF0000"/>
                              </a:solidFill>
                              <a:latin typeface="Cambria Math" panose="02040503050406030204" pitchFamily="18" charset="0"/>
                            </a:rPr>
                          </m:ctrlPr>
                        </m:dPr>
                        <m:e>
                          <m:r>
                            <a:rPr lang="en-US" sz="2400" b="1" i="1" dirty="0" smtClean="0">
                              <a:solidFill>
                                <a:srgbClr val="FF0000"/>
                              </a:solidFill>
                              <a:latin typeface="Cambria Math" panose="02040503050406030204" pitchFamily="18" charset="0"/>
                            </a:rPr>
                            <m:t>𝟎</m:t>
                          </m:r>
                          <m:r>
                            <a:rPr lang="en-US" sz="2400" b="1" i="1" dirty="0" smtClean="0">
                              <a:solidFill>
                                <a:srgbClr val="FF0000"/>
                              </a:solidFill>
                              <a:latin typeface="Cambria Math" panose="02040503050406030204" pitchFamily="18" charset="0"/>
                            </a:rPr>
                            <m:t>.</m:t>
                          </m:r>
                          <m:r>
                            <a:rPr lang="en-US" sz="2400" b="1" i="1" dirty="0" smtClean="0">
                              <a:solidFill>
                                <a:srgbClr val="FF0000"/>
                              </a:solidFill>
                              <a:latin typeface="Cambria Math" panose="02040503050406030204" pitchFamily="18" charset="0"/>
                            </a:rPr>
                            <m:t>𝟒𝟎</m:t>
                          </m:r>
                          <m:r>
                            <a:rPr lang="en-US" sz="2400" b="1" i="1" dirty="0" smtClean="0">
                              <a:solidFill>
                                <a:srgbClr val="FF0000"/>
                              </a:solidFill>
                              <a:latin typeface="Cambria Math" panose="02040503050406030204" pitchFamily="18" charset="0"/>
                            </a:rPr>
                            <m:t> </m:t>
                          </m:r>
                          <m:r>
                            <m:rPr>
                              <m:nor/>
                            </m:rPr>
                            <a:rPr lang="en-US" sz="2400" b="1" i="0" dirty="0" smtClean="0">
                              <a:solidFill>
                                <a:srgbClr val="FF0000"/>
                              </a:solidFill>
                              <a:latin typeface="Cambria Math" panose="02040503050406030204" pitchFamily="18" charset="0"/>
                            </a:rPr>
                            <m:t>s</m:t>
                          </m:r>
                        </m:e>
                      </m:d>
                      <m:d>
                        <m:dPr>
                          <m:ctrlPr>
                            <a:rPr lang="en-US" sz="2400" b="1" i="1" dirty="0" smtClean="0">
                              <a:solidFill>
                                <a:srgbClr val="FF0000"/>
                              </a:solidFill>
                              <a:latin typeface="Cambria Math" panose="02040503050406030204" pitchFamily="18" charset="0"/>
                            </a:rPr>
                          </m:ctrlPr>
                        </m:dPr>
                        <m:e>
                          <m:r>
                            <a:rPr lang="en-US" sz="2400" b="1" i="1" dirty="0" smtClean="0">
                              <a:solidFill>
                                <a:srgbClr val="FF0000"/>
                              </a:solidFill>
                              <a:latin typeface="Cambria Math" panose="02040503050406030204" pitchFamily="18" charset="0"/>
                            </a:rPr>
                            <m:t>𝟒</m:t>
                          </m:r>
                          <m:r>
                            <a:rPr lang="en-US" sz="2400" b="1" i="1" dirty="0" smtClean="0">
                              <a:solidFill>
                                <a:srgbClr val="FF0000"/>
                              </a:solidFill>
                              <a:latin typeface="Cambria Math" panose="02040503050406030204" pitchFamily="18" charset="0"/>
                            </a:rPr>
                            <m:t>.</m:t>
                          </m:r>
                          <m:r>
                            <a:rPr lang="en-US" sz="2400" b="1" i="1" dirty="0" smtClean="0">
                              <a:solidFill>
                                <a:srgbClr val="FF0000"/>
                              </a:solidFill>
                              <a:latin typeface="Cambria Math" panose="02040503050406030204" pitchFamily="18" charset="0"/>
                            </a:rPr>
                            <m:t>𝟒</m:t>
                          </m:r>
                          <m:f>
                            <m:fPr>
                              <m:ctrlPr>
                                <a:rPr lang="en-US" sz="2400" b="1" i="1" dirty="0" smtClean="0">
                                  <a:solidFill>
                                    <a:srgbClr val="FF0000"/>
                                  </a:solidFill>
                                  <a:latin typeface="Cambria Math" panose="02040503050406030204" pitchFamily="18" charset="0"/>
                                </a:rPr>
                              </m:ctrlPr>
                            </m:fPr>
                            <m:num>
                              <m:r>
                                <a:rPr lang="en-US" sz="2400" b="1" i="1" dirty="0" smtClean="0">
                                  <a:solidFill>
                                    <a:srgbClr val="FF0000"/>
                                  </a:solidFill>
                                  <a:latin typeface="Cambria Math" panose="02040503050406030204" pitchFamily="18" charset="0"/>
                                </a:rPr>
                                <m:t>𝐜𝐦</m:t>
                              </m:r>
                            </m:num>
                            <m:den>
                              <m:r>
                                <a:rPr lang="en-US" sz="2400" b="1" i="1" dirty="0" smtClean="0">
                                  <a:solidFill>
                                    <a:srgbClr val="FF0000"/>
                                  </a:solidFill>
                                  <a:latin typeface="Cambria Math" panose="02040503050406030204" pitchFamily="18" charset="0"/>
                                </a:rPr>
                                <m:t>𝐬</m:t>
                              </m:r>
                            </m:den>
                          </m:f>
                        </m:e>
                      </m:d>
                      <m:r>
                        <a:rPr lang="en-US" sz="2400" b="1" i="1" dirty="0" smtClean="0">
                          <a:solidFill>
                            <a:srgbClr val="FF0000"/>
                          </a:solidFill>
                          <a:latin typeface="Cambria Math" panose="02040503050406030204" pitchFamily="18" charset="0"/>
                        </a:rPr>
                        <m:t>=</m:t>
                      </m:r>
                      <m:r>
                        <a:rPr lang="en-US" sz="2400" b="1" i="1" dirty="0" smtClean="0">
                          <a:solidFill>
                            <a:srgbClr val="FF0000"/>
                          </a:solidFill>
                          <a:latin typeface="Cambria Math" panose="02040503050406030204" pitchFamily="18" charset="0"/>
                        </a:rPr>
                        <m:t>𝟎</m:t>
                      </m:r>
                      <m:r>
                        <a:rPr lang="en-US" sz="2400" b="1" i="1" dirty="0" smtClean="0">
                          <a:solidFill>
                            <a:srgbClr val="FF0000"/>
                          </a:solidFill>
                          <a:latin typeface="Cambria Math" panose="02040503050406030204" pitchFamily="18" charset="0"/>
                        </a:rPr>
                        <m:t>.</m:t>
                      </m:r>
                      <m:r>
                        <a:rPr lang="en-US" sz="2400" b="1" i="1" dirty="0" smtClean="0">
                          <a:solidFill>
                            <a:srgbClr val="FF0000"/>
                          </a:solidFill>
                          <a:latin typeface="Cambria Math" panose="02040503050406030204" pitchFamily="18" charset="0"/>
                        </a:rPr>
                        <m:t>𝟖𝟖</m:t>
                      </m:r>
                      <m:r>
                        <a:rPr lang="en-US" sz="2400" b="1" i="1" dirty="0" smtClean="0">
                          <a:solidFill>
                            <a:srgbClr val="FF0000"/>
                          </a:solidFill>
                          <a:latin typeface="Cambria Math" panose="02040503050406030204" pitchFamily="18" charset="0"/>
                        </a:rPr>
                        <m:t> </m:t>
                      </m:r>
                      <m:r>
                        <a:rPr lang="en-US" sz="2400" b="1" i="1" dirty="0" smtClean="0">
                          <a:solidFill>
                            <a:srgbClr val="FF0000"/>
                          </a:solidFill>
                          <a:latin typeface="Cambria Math" panose="02040503050406030204" pitchFamily="18" charset="0"/>
                        </a:rPr>
                        <m:t>𝐜𝐦</m:t>
                      </m:r>
                    </m:oMath>
                  </m:oMathPara>
                </a14:m>
                <a:endParaRPr lang="en-US" sz="2400" b="1" dirty="0"/>
              </a:p>
            </p:txBody>
          </p:sp>
        </mc:Choice>
        <mc:Fallback xmlns="">
          <p:sp>
            <p:nvSpPr>
              <p:cNvPr id="3" name="TextBox 2"/>
              <p:cNvSpPr txBox="1">
                <a:spLocks noRot="1" noChangeAspect="1" noMove="1" noResize="1" noEditPoints="1" noAdjustHandles="1" noChangeArrowheads="1" noChangeShapeType="1" noTextEdit="1"/>
              </p:cNvSpPr>
              <p:nvPr/>
            </p:nvSpPr>
            <p:spPr>
              <a:xfrm>
                <a:off x="4986866" y="3242733"/>
                <a:ext cx="5943601" cy="1532727"/>
              </a:xfrm>
              <a:prstGeom prst="rect">
                <a:avLst/>
              </a:prstGeom>
              <a:blipFill>
                <a:blip r:embed="rId4"/>
                <a:stretch>
                  <a:fillRect/>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B0BF0C2C-5718-43CF-A507-CFE29FEACA51}" type="slidenum">
              <a:rPr lang="en-US" smtClean="0"/>
              <a:t>38</a:t>
            </a:fld>
            <a:endParaRPr lang="en-US"/>
          </a:p>
        </p:txBody>
      </p:sp>
    </p:spTree>
    <p:custDataLst>
      <p:tags r:id="rId1"/>
    </p:custDataLst>
    <p:extLst>
      <p:ext uri="{BB962C8B-B14F-4D97-AF65-F5344CB8AC3E}">
        <p14:creationId xmlns:p14="http://schemas.microsoft.com/office/powerpoint/2010/main" val="39798208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992487253"/>
              </p:ext>
            </p:extLst>
          </p:nvPr>
        </p:nvGraphicFramePr>
        <p:xfrm>
          <a:off x="0" y="3235141"/>
          <a:ext cx="11604812" cy="334754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p:cNvGraphicFramePr>
            <a:graphicFrameLocks/>
          </p:cNvGraphicFramePr>
          <p:nvPr>
            <p:extLst>
              <p:ext uri="{D42A27DB-BD31-4B8C-83A1-F6EECF244321}">
                <p14:modId xmlns:p14="http://schemas.microsoft.com/office/powerpoint/2010/main" val="3419845037"/>
              </p:ext>
            </p:extLst>
          </p:nvPr>
        </p:nvGraphicFramePr>
        <p:xfrm>
          <a:off x="0" y="-145915"/>
          <a:ext cx="11604812" cy="3419856"/>
        </p:xfrm>
        <a:graphic>
          <a:graphicData uri="http://schemas.openxmlformats.org/drawingml/2006/chart">
            <c:chart xmlns:c="http://schemas.openxmlformats.org/drawingml/2006/chart" xmlns:r="http://schemas.openxmlformats.org/officeDocument/2006/relationships" r:id="rId4"/>
          </a:graphicData>
        </a:graphic>
      </p:graphicFrame>
      <p:sp>
        <p:nvSpPr>
          <p:cNvPr id="4" name="Slide Number Placeholder 3"/>
          <p:cNvSpPr>
            <a:spLocks noGrp="1"/>
          </p:cNvSpPr>
          <p:nvPr>
            <p:ph type="sldNum" sz="quarter" idx="12"/>
          </p:nvPr>
        </p:nvSpPr>
        <p:spPr/>
        <p:txBody>
          <a:bodyPr/>
          <a:lstStyle/>
          <a:p>
            <a:fld id="{B0BF0C2C-5718-43CF-A507-CFE29FEACA51}" type="slidenum">
              <a:rPr lang="en-US" smtClean="0"/>
              <a:t>39</a:t>
            </a:fld>
            <a:endParaRPr lang="en-US"/>
          </a:p>
        </p:txBody>
      </p:sp>
    </p:spTree>
    <p:custDataLst>
      <p:tags r:id="rId1"/>
    </p:custDataLst>
    <p:extLst>
      <p:ext uri="{BB962C8B-B14F-4D97-AF65-F5344CB8AC3E}">
        <p14:creationId xmlns:p14="http://schemas.microsoft.com/office/powerpoint/2010/main" val="3649490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07963"/>
            <a:ext cx="9144000" cy="2699830"/>
          </a:xfrm>
        </p:spPr>
        <p:txBody>
          <a:bodyPr>
            <a:normAutofit/>
          </a:bodyPr>
          <a:lstStyle/>
          <a:p>
            <a:r>
              <a:rPr lang="en-US" b="1" dirty="0"/>
              <a:t>Characterizing the motion of a zombie during an attack</a:t>
            </a:r>
            <a:br>
              <a:rPr lang="en-US" b="1" dirty="0"/>
            </a:br>
            <a:r>
              <a:rPr lang="en-US" sz="1800" dirty="0">
                <a:solidFill>
                  <a:schemeClr val="bg1"/>
                </a:solidFill>
              </a:rPr>
              <a:t>title should be meaningful but as concise as possible</a:t>
            </a:r>
            <a:endParaRPr lang="en-US" sz="7200" dirty="0">
              <a:solidFill>
                <a:schemeClr val="bg1"/>
              </a:solidFill>
            </a:endParaRPr>
          </a:p>
        </p:txBody>
      </p:sp>
      <p:sp>
        <p:nvSpPr>
          <p:cNvPr id="3" name="Subtitle 2"/>
          <p:cNvSpPr>
            <a:spLocks noGrp="1"/>
          </p:cNvSpPr>
          <p:nvPr>
            <p:ph type="subTitle" idx="1"/>
          </p:nvPr>
        </p:nvSpPr>
        <p:spPr>
          <a:xfrm>
            <a:off x="832104" y="3163126"/>
            <a:ext cx="10369296" cy="3255962"/>
          </a:xfrm>
        </p:spPr>
        <p:txBody>
          <a:bodyPr>
            <a:normAutofit/>
          </a:bodyPr>
          <a:lstStyle/>
          <a:p>
            <a:r>
              <a:rPr lang="en-US" dirty="0"/>
              <a:t>Queen Zebra X &amp; A. Large Fish</a:t>
            </a:r>
          </a:p>
          <a:p>
            <a:r>
              <a:rPr lang="en-US" dirty="0"/>
              <a:t>2/22/22</a:t>
            </a:r>
          </a:p>
          <a:p>
            <a:r>
              <a:rPr lang="en-US" sz="1800" dirty="0">
                <a:solidFill>
                  <a:schemeClr val="bg1"/>
                </a:solidFill>
              </a:rPr>
              <a:t>(use the date of the presentation)</a:t>
            </a:r>
          </a:p>
          <a:p>
            <a:endParaRPr lang="en-US" sz="1800" dirty="0"/>
          </a:p>
          <a:p>
            <a:r>
              <a:rPr lang="en-US" sz="1800" dirty="0">
                <a:solidFill>
                  <a:srgbClr val="FF0000"/>
                </a:solidFill>
              </a:rPr>
              <a:t>gee…a photo would look nice here…</a:t>
            </a:r>
          </a:p>
          <a:p>
            <a:r>
              <a:rPr lang="en-US" sz="1800" dirty="0">
                <a:solidFill>
                  <a:srgbClr val="FF0000"/>
                </a:solidFill>
              </a:rPr>
              <a:t>if you use an internet image, always cite your source</a:t>
            </a:r>
          </a:p>
          <a:p>
            <a:r>
              <a:rPr lang="en-US" sz="1800" dirty="0">
                <a:solidFill>
                  <a:srgbClr val="FF0000"/>
                </a:solidFill>
              </a:rPr>
              <a:t>I usually accept a web link on the same page as the image in 14 point font </a:t>
            </a:r>
          </a:p>
          <a:p>
            <a:r>
              <a:rPr lang="en-US" sz="1800" dirty="0">
                <a:solidFill>
                  <a:srgbClr val="FF0000"/>
                </a:solidFill>
              </a:rPr>
              <a:t>everything else should be 18 </a:t>
            </a:r>
            <a:r>
              <a:rPr lang="en-US" sz="1800" dirty="0" err="1">
                <a:solidFill>
                  <a:srgbClr val="FF0000"/>
                </a:solidFill>
              </a:rPr>
              <a:t>pnt</a:t>
            </a:r>
            <a:r>
              <a:rPr lang="en-US" sz="1800" dirty="0">
                <a:solidFill>
                  <a:srgbClr val="FF0000"/>
                </a:solidFill>
              </a:rPr>
              <a:t> font or larger</a:t>
            </a:r>
          </a:p>
        </p:txBody>
      </p:sp>
    </p:spTree>
    <p:custDataLst>
      <p:tags r:id="rId1"/>
    </p:custDataLst>
    <p:extLst>
      <p:ext uri="{BB962C8B-B14F-4D97-AF65-F5344CB8AC3E}">
        <p14:creationId xmlns:p14="http://schemas.microsoft.com/office/powerpoint/2010/main" val="251081465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Box 1"/>
              <p:cNvSpPr txBox="1"/>
              <p:nvPr/>
            </p:nvSpPr>
            <p:spPr>
              <a:xfrm>
                <a:off x="1082566" y="851337"/>
                <a:ext cx="10468303" cy="1477328"/>
              </a:xfrm>
              <a:prstGeom prst="rect">
                <a:avLst/>
              </a:prstGeom>
              <a:noFill/>
            </p:spPr>
            <p:txBody>
              <a:bodyPr wrap="square" rtlCol="0">
                <a:spAutoFit/>
              </a:bodyPr>
              <a:lstStyle/>
              <a:p>
                <a:r>
                  <a:rPr lang="en-US" dirty="0"/>
                  <a:t>This might be a good spot for a “fun” slide</a:t>
                </a:r>
              </a:p>
              <a:p>
                <a:r>
                  <a:rPr lang="en-US" dirty="0"/>
                  <a:t>Could relate the experiment to real life</a:t>
                </a:r>
              </a:p>
              <a:p>
                <a:r>
                  <a:rPr lang="en-US" dirty="0"/>
                  <a:t>Could relate to real life running speeds, animal or vehicle speeds</a:t>
                </a:r>
              </a:p>
              <a:p>
                <a:r>
                  <a:rPr lang="en-US" dirty="0"/>
                  <a:t>Could discuss coefficient of restitution (COR)</a:t>
                </a:r>
              </a:p>
              <a:p>
                <a:r>
                  <a:rPr lang="en-US" dirty="0"/>
                  <a:t>Could discuss forces (include an FBD and force equation, get acceleration from slope of </a:t>
                </a:r>
                <a14:m>
                  <m:oMath xmlns:m="http://schemas.openxmlformats.org/officeDocument/2006/math">
                    <m:r>
                      <a:rPr lang="en-US" i="1" dirty="0" smtClean="0">
                        <a:latin typeface="Cambria Math" panose="02040503050406030204" pitchFamily="18" charset="0"/>
                      </a:rPr>
                      <m:t>𝑣𝑡</m:t>
                    </m:r>
                  </m:oMath>
                </a14:m>
                <a:r>
                  <a:rPr lang="en-US" dirty="0"/>
                  <a:t>-plot)</a:t>
                </a:r>
              </a:p>
            </p:txBody>
          </p:sp>
        </mc:Choice>
        <mc:Fallback xmlns="">
          <p:sp>
            <p:nvSpPr>
              <p:cNvPr id="2" name="TextBox 1"/>
              <p:cNvSpPr txBox="1">
                <a:spLocks noRot="1" noChangeAspect="1" noMove="1" noResize="1" noEditPoints="1" noAdjustHandles="1" noChangeArrowheads="1" noChangeShapeType="1" noTextEdit="1"/>
              </p:cNvSpPr>
              <p:nvPr/>
            </p:nvSpPr>
            <p:spPr>
              <a:xfrm>
                <a:off x="1082566" y="851337"/>
                <a:ext cx="10468303" cy="1477328"/>
              </a:xfrm>
              <a:prstGeom prst="rect">
                <a:avLst/>
              </a:prstGeom>
              <a:blipFill>
                <a:blip r:embed="rId2"/>
                <a:stretch>
                  <a:fillRect l="-524" t="-2479" b="-5785"/>
                </a:stretch>
              </a:blipFill>
            </p:spPr>
            <p:txBody>
              <a:bodyPr/>
              <a:lstStyle/>
              <a:p>
                <a:r>
                  <a:rPr lang="en-US">
                    <a:noFill/>
                  </a:rPr>
                  <a:t> </a:t>
                </a:r>
              </a:p>
            </p:txBody>
          </p:sp>
        </mc:Fallback>
      </mc:AlternateContent>
      <p:sp>
        <p:nvSpPr>
          <p:cNvPr id="3" name="Slide Number Placeholder 2"/>
          <p:cNvSpPr>
            <a:spLocks noGrp="1"/>
          </p:cNvSpPr>
          <p:nvPr>
            <p:ph type="sldNum" sz="quarter" idx="12"/>
          </p:nvPr>
        </p:nvSpPr>
        <p:spPr/>
        <p:txBody>
          <a:bodyPr/>
          <a:lstStyle/>
          <a:p>
            <a:fld id="{B0BF0C2C-5718-43CF-A507-CFE29FEACA51}" type="slidenum">
              <a:rPr lang="en-US" smtClean="0"/>
              <a:t>40</a:t>
            </a:fld>
            <a:endParaRPr lang="en-US"/>
          </a:p>
        </p:txBody>
      </p:sp>
    </p:spTree>
    <p:extLst>
      <p:ext uri="{BB962C8B-B14F-4D97-AF65-F5344CB8AC3E}">
        <p14:creationId xmlns:p14="http://schemas.microsoft.com/office/powerpoint/2010/main" val="7462055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86"/>
            <a:ext cx="10515600" cy="1325563"/>
          </a:xfrm>
        </p:spPr>
        <p:txBody>
          <a:bodyPr/>
          <a:lstStyle/>
          <a:p>
            <a:r>
              <a:rPr lang="en-US" b="1" dirty="0"/>
              <a:t>Question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591312" y="929513"/>
                <a:ext cx="10515600" cy="5928487"/>
              </a:xfrm>
            </p:spPr>
            <p:txBody>
              <a:bodyPr>
                <a:normAutofit/>
              </a:bodyPr>
              <a:lstStyle/>
              <a:p>
                <a:pPr marL="0" indent="0">
                  <a:buNone/>
                </a:pPr>
                <a:r>
                  <a:rPr lang="en-US" sz="4000" dirty="0">
                    <a:solidFill>
                      <a:srgbClr val="7030A0"/>
                    </a:solidFill>
                  </a:rPr>
                  <a:t>Can we model a zombie’s motion as two-stage constant acceleration?</a:t>
                </a:r>
              </a:p>
              <a:p>
                <a:pPr marL="969963"/>
                <a14:m>
                  <m:oMath xmlns:m="http://schemas.openxmlformats.org/officeDocument/2006/math">
                    <m:sSub>
                      <m:sSubPr>
                        <m:ctrlPr>
                          <a:rPr lang="en-US" sz="2600" b="0" i="1" smtClean="0">
                            <a:solidFill>
                              <a:schemeClr val="bg1"/>
                            </a:solidFill>
                            <a:latin typeface="Cambria Math" panose="02040503050406030204" pitchFamily="18" charset="0"/>
                          </a:rPr>
                        </m:ctrlPr>
                      </m:sSubPr>
                      <m:e>
                        <m:r>
                          <a:rPr lang="en-US" sz="2600" b="0" i="1" smtClean="0">
                            <a:solidFill>
                              <a:schemeClr val="bg1"/>
                            </a:solidFill>
                            <a:latin typeface="Cambria Math" panose="02040503050406030204" pitchFamily="18" charset="0"/>
                          </a:rPr>
                          <m:t>𝑎</m:t>
                        </m:r>
                      </m:e>
                      <m:sub>
                        <m:r>
                          <a:rPr lang="en-US" sz="2600" b="0" i="1" smtClean="0">
                            <a:solidFill>
                              <a:schemeClr val="bg1"/>
                            </a:solidFill>
                            <a:latin typeface="Cambria Math" panose="02040503050406030204" pitchFamily="18" charset="0"/>
                          </a:rPr>
                          <m:t>1</m:t>
                        </m:r>
                      </m:sub>
                    </m:sSub>
                    <m:r>
                      <a:rPr lang="en-US" sz="2600" b="0" i="1" smtClean="0">
                        <a:solidFill>
                          <a:schemeClr val="bg1"/>
                        </a:solidFill>
                        <a:latin typeface="Cambria Math" panose="02040503050406030204" pitchFamily="18" charset="0"/>
                      </a:rPr>
                      <m:t>=8.9±0.8</m:t>
                    </m:r>
                    <m:f>
                      <m:fPr>
                        <m:ctrlPr>
                          <a:rPr lang="en-US" sz="2600" b="0" i="1" smtClean="0">
                            <a:solidFill>
                              <a:schemeClr val="bg1"/>
                            </a:solidFill>
                            <a:latin typeface="Cambria Math" panose="02040503050406030204" pitchFamily="18" charset="0"/>
                          </a:rPr>
                        </m:ctrlPr>
                      </m:fPr>
                      <m:num>
                        <m:r>
                          <m:rPr>
                            <m:sty m:val="p"/>
                          </m:rPr>
                          <a:rPr lang="en-US" sz="2600" b="0" i="0" smtClean="0">
                            <a:solidFill>
                              <a:schemeClr val="bg1"/>
                            </a:solidFill>
                            <a:latin typeface="Cambria Math" panose="02040503050406030204" pitchFamily="18" charset="0"/>
                          </a:rPr>
                          <m:t>m</m:t>
                        </m:r>
                      </m:num>
                      <m:den>
                        <m:sSup>
                          <m:sSupPr>
                            <m:ctrlPr>
                              <a:rPr lang="en-US" sz="2600" b="0" i="1" smtClean="0">
                                <a:solidFill>
                                  <a:schemeClr val="bg1"/>
                                </a:solidFill>
                                <a:latin typeface="Cambria Math" panose="02040503050406030204" pitchFamily="18" charset="0"/>
                              </a:rPr>
                            </m:ctrlPr>
                          </m:sSupPr>
                          <m:e>
                            <m:r>
                              <m:rPr>
                                <m:sty m:val="p"/>
                              </m:rPr>
                              <a:rPr lang="en-US" sz="2600" b="0" i="0" smtClean="0">
                                <a:solidFill>
                                  <a:schemeClr val="bg1"/>
                                </a:solidFill>
                                <a:latin typeface="Cambria Math" panose="02040503050406030204" pitchFamily="18" charset="0"/>
                              </a:rPr>
                              <m:t>s</m:t>
                            </m:r>
                          </m:e>
                          <m:sup>
                            <m:r>
                              <a:rPr lang="en-US" sz="2600" b="0" i="0" smtClean="0">
                                <a:solidFill>
                                  <a:schemeClr val="bg1"/>
                                </a:solidFill>
                                <a:latin typeface="Cambria Math" panose="02040503050406030204" pitchFamily="18" charset="0"/>
                              </a:rPr>
                              <m:t>2</m:t>
                            </m:r>
                          </m:sup>
                        </m:sSup>
                      </m:den>
                    </m:f>
                  </m:oMath>
                </a14:m>
                <a:r>
                  <a:rPr lang="en-US" sz="2600" dirty="0">
                    <a:solidFill>
                      <a:schemeClr val="bg1"/>
                    </a:solidFill>
                  </a:rPr>
                  <a:t>       or      </a:t>
                </a:r>
                <a14:m>
                  <m:oMath xmlns:m="http://schemas.openxmlformats.org/officeDocument/2006/math">
                    <m:sSub>
                      <m:sSubPr>
                        <m:ctrlPr>
                          <a:rPr lang="en-US" sz="2600" i="1">
                            <a:solidFill>
                              <a:schemeClr val="bg1"/>
                            </a:solidFill>
                            <a:latin typeface="Cambria Math" panose="02040503050406030204" pitchFamily="18" charset="0"/>
                          </a:rPr>
                        </m:ctrlPr>
                      </m:sSubPr>
                      <m:e>
                        <m:r>
                          <a:rPr lang="en-US" sz="2600" i="1">
                            <a:solidFill>
                              <a:schemeClr val="bg1"/>
                            </a:solidFill>
                            <a:latin typeface="Cambria Math" panose="02040503050406030204" pitchFamily="18" charset="0"/>
                          </a:rPr>
                          <m:t>𝑎</m:t>
                        </m:r>
                      </m:e>
                      <m:sub>
                        <m:r>
                          <a:rPr lang="en-US" sz="2600" i="1">
                            <a:solidFill>
                              <a:schemeClr val="bg1"/>
                            </a:solidFill>
                            <a:latin typeface="Cambria Math" panose="02040503050406030204" pitchFamily="18" charset="0"/>
                          </a:rPr>
                          <m:t>1</m:t>
                        </m:r>
                      </m:sub>
                    </m:sSub>
                    <m:r>
                      <a:rPr lang="en-US" sz="2600" i="1">
                        <a:solidFill>
                          <a:schemeClr val="bg1"/>
                        </a:solidFill>
                        <a:latin typeface="Cambria Math" panose="02040503050406030204" pitchFamily="18" charset="0"/>
                      </a:rPr>
                      <m:t>=</m:t>
                    </m:r>
                    <m:r>
                      <a:rPr lang="en-US" sz="2600" b="0" i="1" smtClean="0">
                        <a:solidFill>
                          <a:schemeClr val="bg1"/>
                        </a:solidFill>
                        <a:latin typeface="Cambria Math" panose="02040503050406030204" pitchFamily="18" charset="0"/>
                      </a:rPr>
                      <m:t>8.9</m:t>
                    </m:r>
                    <m:f>
                      <m:fPr>
                        <m:ctrlPr>
                          <a:rPr lang="en-US" sz="2600" i="1">
                            <a:solidFill>
                              <a:schemeClr val="bg1"/>
                            </a:solidFill>
                            <a:latin typeface="Cambria Math" panose="02040503050406030204" pitchFamily="18" charset="0"/>
                          </a:rPr>
                        </m:ctrlPr>
                      </m:fPr>
                      <m:num>
                        <m:r>
                          <m:rPr>
                            <m:sty m:val="p"/>
                          </m:rPr>
                          <a:rPr lang="en-US" sz="2600">
                            <a:solidFill>
                              <a:schemeClr val="bg1"/>
                            </a:solidFill>
                            <a:latin typeface="Cambria Math" panose="02040503050406030204" pitchFamily="18" charset="0"/>
                          </a:rPr>
                          <m:t>m</m:t>
                        </m:r>
                      </m:num>
                      <m:den>
                        <m:sSup>
                          <m:sSupPr>
                            <m:ctrlPr>
                              <a:rPr lang="en-US" sz="2600" i="1">
                                <a:solidFill>
                                  <a:schemeClr val="bg1"/>
                                </a:solidFill>
                                <a:latin typeface="Cambria Math" panose="02040503050406030204" pitchFamily="18" charset="0"/>
                              </a:rPr>
                            </m:ctrlPr>
                          </m:sSupPr>
                          <m:e>
                            <m:r>
                              <m:rPr>
                                <m:sty m:val="p"/>
                              </m:rPr>
                              <a:rPr lang="en-US" sz="2600">
                                <a:solidFill>
                                  <a:schemeClr val="bg1"/>
                                </a:solidFill>
                                <a:latin typeface="Cambria Math" panose="02040503050406030204" pitchFamily="18" charset="0"/>
                              </a:rPr>
                              <m:t>s</m:t>
                            </m:r>
                          </m:e>
                          <m:sup>
                            <m:r>
                              <a:rPr lang="en-US" sz="2600">
                                <a:solidFill>
                                  <a:schemeClr val="bg1"/>
                                </a:solidFill>
                                <a:latin typeface="Cambria Math" panose="02040503050406030204" pitchFamily="18" charset="0"/>
                              </a:rPr>
                              <m:t>2</m:t>
                            </m:r>
                          </m:sup>
                        </m:sSup>
                      </m:den>
                    </m:f>
                    <m:r>
                      <a:rPr lang="en-US" sz="2600" b="0" i="1" smtClean="0">
                        <a:solidFill>
                          <a:schemeClr val="bg1"/>
                        </a:solidFill>
                        <a:latin typeface="Cambria Math" panose="02040503050406030204" pitchFamily="18" charset="0"/>
                      </a:rPr>
                      <m:t>±9%</m:t>
                    </m:r>
                  </m:oMath>
                </a14:m>
                <a:endParaRPr lang="en-US" sz="2600" dirty="0">
                  <a:solidFill>
                    <a:schemeClr val="bg1"/>
                  </a:solidFill>
                </a:endParaRPr>
              </a:p>
              <a:p>
                <a:pPr marL="969963"/>
                <a:r>
                  <a:rPr lang="en-US" sz="2600" dirty="0">
                    <a:solidFill>
                      <a:schemeClr val="bg1"/>
                    </a:solidFill>
                  </a:rPr>
                  <a:t>Note: if you have a theory value, include both exp &amp; th with a % diff </a:t>
                </a:r>
              </a:p>
              <a:p>
                <a:pPr marL="969963"/>
                <a14:m>
                  <m:oMath xmlns:m="http://schemas.openxmlformats.org/officeDocument/2006/math">
                    <m:r>
                      <a:rPr lang="en-US" sz="2600" b="0" i="1" smtClean="0">
                        <a:solidFill>
                          <a:schemeClr val="bg1"/>
                        </a:solidFill>
                        <a:latin typeface="Cambria Math" panose="02040503050406030204" pitchFamily="18" charset="0"/>
                      </a:rPr>
                      <m:t>%</m:t>
                    </m:r>
                    <m:r>
                      <a:rPr lang="en-US" sz="2600" b="0" i="1" smtClean="0">
                        <a:solidFill>
                          <a:schemeClr val="bg1"/>
                        </a:solidFill>
                        <a:latin typeface="Cambria Math" panose="02040503050406030204" pitchFamily="18" charset="0"/>
                      </a:rPr>
                      <m:t>𝑑𝑖𝑓𝑓</m:t>
                    </m:r>
                    <m:r>
                      <a:rPr lang="en-US" sz="2600" b="0" i="1" smtClean="0">
                        <a:solidFill>
                          <a:schemeClr val="bg1"/>
                        </a:solidFill>
                        <a:latin typeface="Cambria Math" panose="02040503050406030204" pitchFamily="18" charset="0"/>
                      </a:rPr>
                      <m:t>=</m:t>
                    </m:r>
                    <m:f>
                      <m:fPr>
                        <m:ctrlPr>
                          <a:rPr lang="en-US" sz="2600" b="0" i="1" smtClean="0">
                            <a:solidFill>
                              <a:schemeClr val="bg1"/>
                            </a:solidFill>
                            <a:latin typeface="Cambria Math" panose="02040503050406030204" pitchFamily="18" charset="0"/>
                          </a:rPr>
                        </m:ctrlPr>
                      </m:fPr>
                      <m:num>
                        <m:r>
                          <a:rPr lang="en-US" sz="2600" b="0" i="1" smtClean="0">
                            <a:solidFill>
                              <a:schemeClr val="bg1"/>
                            </a:solidFill>
                            <a:latin typeface="Cambria Math" panose="02040503050406030204" pitchFamily="18" charset="0"/>
                          </a:rPr>
                          <m:t>𝑒𝑥𝑝</m:t>
                        </m:r>
                        <m:r>
                          <a:rPr lang="en-US" sz="2600" b="0" i="1" smtClean="0">
                            <a:solidFill>
                              <a:schemeClr val="bg1"/>
                            </a:solidFill>
                            <a:latin typeface="Cambria Math" panose="02040503050406030204" pitchFamily="18" charset="0"/>
                          </a:rPr>
                          <m:t>−</m:t>
                        </m:r>
                        <m:r>
                          <a:rPr lang="en-US" sz="2600" b="0" i="1" smtClean="0">
                            <a:solidFill>
                              <a:schemeClr val="bg1"/>
                            </a:solidFill>
                            <a:latin typeface="Cambria Math" panose="02040503050406030204" pitchFamily="18" charset="0"/>
                          </a:rPr>
                          <m:t>𝑡h</m:t>
                        </m:r>
                      </m:num>
                      <m:den>
                        <m:r>
                          <a:rPr lang="en-US" sz="2600" b="0" i="1" smtClean="0">
                            <a:solidFill>
                              <a:schemeClr val="bg1"/>
                            </a:solidFill>
                            <a:latin typeface="Cambria Math" panose="02040503050406030204" pitchFamily="18" charset="0"/>
                          </a:rPr>
                          <m:t>𝑡h</m:t>
                        </m:r>
                      </m:den>
                    </m:f>
                    <m:r>
                      <a:rPr lang="en-US" sz="2600" b="0" i="1" smtClean="0">
                        <a:solidFill>
                          <a:schemeClr val="bg1"/>
                        </a:solidFill>
                        <a:latin typeface="Cambria Math" panose="02040503050406030204" pitchFamily="18" charset="0"/>
                      </a:rPr>
                      <m:t>×100% </m:t>
                    </m:r>
                  </m:oMath>
                </a14:m>
                <a:endParaRPr lang="en-US" sz="2600" dirty="0">
                  <a:solidFill>
                    <a:schemeClr val="bg1"/>
                  </a:solidFill>
                </a:endParaRPr>
              </a:p>
              <a:p>
                <a:pPr marL="0" indent="0">
                  <a:buNone/>
                </a:pPr>
                <a:r>
                  <a:rPr lang="en-US" sz="4000" dirty="0">
                    <a:solidFill>
                      <a:srgbClr val="7030A0"/>
                    </a:solidFill>
                  </a:rPr>
                  <a:t>What force does a zombie exert while running?</a:t>
                </a:r>
              </a:p>
              <a:p>
                <a:pPr marL="969963"/>
                <a:r>
                  <a:rPr lang="en-US" b="0" dirty="0">
                    <a:solidFill>
                      <a:schemeClr val="bg1"/>
                    </a:solidFill>
                  </a:rPr>
                  <a:t> </a:t>
                </a:r>
                <a14:m>
                  <m:oMath xmlns:m="http://schemas.openxmlformats.org/officeDocument/2006/math">
                    <m:r>
                      <a:rPr lang="en-US" i="1">
                        <a:solidFill>
                          <a:schemeClr val="bg1"/>
                        </a:solidFill>
                        <a:latin typeface="Cambria Math" panose="02040503050406030204" pitchFamily="18" charset="0"/>
                      </a:rPr>
                      <m:t>𝐹</m:t>
                    </m:r>
                    <m:r>
                      <a:rPr lang="en-US" i="1">
                        <a:solidFill>
                          <a:schemeClr val="bg1"/>
                        </a:solidFill>
                        <a:latin typeface="Cambria Math" panose="02040503050406030204" pitchFamily="18" charset="0"/>
                      </a:rPr>
                      <m:t>≈940</m:t>
                    </m:r>
                    <m:r>
                      <a:rPr lang="en-US">
                        <a:solidFill>
                          <a:schemeClr val="bg1"/>
                        </a:solidFill>
                        <a:latin typeface="Cambria Math" panose="02040503050406030204" pitchFamily="18" charset="0"/>
                      </a:rPr>
                      <m:t>±</m:t>
                    </m:r>
                    <m:r>
                      <a:rPr lang="en-US" b="0" i="0" smtClean="0">
                        <a:solidFill>
                          <a:schemeClr val="bg1"/>
                        </a:solidFill>
                        <a:latin typeface="Cambria Math" panose="02040503050406030204" pitchFamily="18" charset="0"/>
                      </a:rPr>
                      <m:t>80 </m:t>
                    </m:r>
                    <m:r>
                      <m:rPr>
                        <m:sty m:val="p"/>
                      </m:rPr>
                      <a:rPr lang="en-US" b="0" i="0" smtClean="0">
                        <a:solidFill>
                          <a:schemeClr val="bg1"/>
                        </a:solidFill>
                        <a:latin typeface="Cambria Math" panose="02040503050406030204" pitchFamily="18" charset="0"/>
                      </a:rPr>
                      <m:t>N</m:t>
                    </m:r>
                  </m:oMath>
                </a14:m>
                <a:r>
                  <a:rPr lang="en-US" b="0" dirty="0">
                    <a:solidFill>
                      <a:schemeClr val="bg1"/>
                    </a:solidFill>
                  </a:rPr>
                  <a:t>     or      </a:t>
                </a:r>
                <a14:m>
                  <m:oMath xmlns:m="http://schemas.openxmlformats.org/officeDocument/2006/math">
                    <m:r>
                      <a:rPr lang="en-US" b="0" i="1" smtClean="0">
                        <a:solidFill>
                          <a:schemeClr val="bg1"/>
                        </a:solidFill>
                        <a:latin typeface="Cambria Math" panose="02040503050406030204" pitchFamily="18" charset="0"/>
                      </a:rPr>
                      <m:t>𝐹</m:t>
                    </m:r>
                    <m:r>
                      <a:rPr lang="en-US" b="0" i="1" smtClean="0">
                        <a:solidFill>
                          <a:schemeClr val="bg1"/>
                        </a:solidFill>
                        <a:latin typeface="Cambria Math" panose="02040503050406030204" pitchFamily="18" charset="0"/>
                      </a:rPr>
                      <m:t>≈935 </m:t>
                    </m:r>
                    <m:r>
                      <m:rPr>
                        <m:sty m:val="p"/>
                      </m:rPr>
                      <a:rPr lang="en-US" b="0" i="0" smtClean="0">
                        <a:solidFill>
                          <a:schemeClr val="bg1"/>
                        </a:solidFill>
                        <a:latin typeface="Cambria Math" panose="02040503050406030204" pitchFamily="18" charset="0"/>
                      </a:rPr>
                      <m:t>N</m:t>
                    </m:r>
                    <m:r>
                      <a:rPr lang="en-US" b="0" i="0" smtClean="0">
                        <a:solidFill>
                          <a:schemeClr val="bg1"/>
                        </a:solidFill>
                        <a:latin typeface="Cambria Math" panose="02040503050406030204" pitchFamily="18" charset="0"/>
                      </a:rPr>
                      <m:t>±9%</m:t>
                    </m:r>
                  </m:oMath>
                </a14:m>
                <a:endParaRPr lang="en-US" dirty="0">
                  <a:solidFill>
                    <a:schemeClr val="bg1"/>
                  </a:solidFill>
                </a:endParaRPr>
              </a:p>
              <a:p>
                <a:pPr marL="969963"/>
                <a:r>
                  <a:rPr lang="en-US" i="1" dirty="0">
                    <a:solidFill>
                      <a:schemeClr val="bg1"/>
                    </a:solidFill>
                  </a:rPr>
                  <a:t>Average</a:t>
                </a:r>
                <a:r>
                  <a:rPr lang="en-US" dirty="0">
                    <a:solidFill>
                      <a:schemeClr val="bg1"/>
                    </a:solidFill>
                  </a:rPr>
                  <a:t> horizontal force</a:t>
                </a:r>
              </a:p>
              <a:p>
                <a:pPr marL="969963"/>
                <a:r>
                  <a:rPr lang="en-US" dirty="0">
                    <a:solidFill>
                      <a:schemeClr val="bg1"/>
                    </a:solidFill>
                  </a:rPr>
                  <a:t>Ignores resistive forces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591312" y="929513"/>
                <a:ext cx="10515600" cy="5928487"/>
              </a:xfrm>
              <a:blipFill>
                <a:blip r:embed="rId3"/>
                <a:stretch>
                  <a:fillRect l="-2029" t="-2878"/>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B0BF0C2C-5718-43CF-A507-CFE29FEACA51}" type="slidenum">
              <a:rPr lang="en-US" smtClean="0"/>
              <a:t>41</a:t>
            </a:fld>
            <a:endParaRPr lang="en-US"/>
          </a:p>
        </p:txBody>
      </p:sp>
    </p:spTree>
    <p:custDataLst>
      <p:tags r:id="rId1"/>
    </p:custDataLst>
    <p:extLst>
      <p:ext uri="{BB962C8B-B14F-4D97-AF65-F5344CB8AC3E}">
        <p14:creationId xmlns:p14="http://schemas.microsoft.com/office/powerpoint/2010/main" val="23135900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86"/>
            <a:ext cx="10515600" cy="1325563"/>
          </a:xfrm>
        </p:spPr>
        <p:txBody>
          <a:bodyPr/>
          <a:lstStyle/>
          <a:p>
            <a:r>
              <a:rPr lang="en-US" b="1" dirty="0"/>
              <a:t>Question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591312" y="929513"/>
                <a:ext cx="10515600" cy="5928487"/>
              </a:xfrm>
            </p:spPr>
            <p:txBody>
              <a:bodyPr>
                <a:normAutofit/>
              </a:bodyPr>
              <a:lstStyle/>
              <a:p>
                <a:pPr marL="0" indent="0">
                  <a:buNone/>
                </a:pPr>
                <a:r>
                  <a:rPr lang="en-US" sz="4000" dirty="0">
                    <a:solidFill>
                      <a:srgbClr val="7030A0"/>
                    </a:solidFill>
                  </a:rPr>
                  <a:t>Can we model a zombie’s motion as two-stage constant acceleration?</a:t>
                </a:r>
              </a:p>
              <a:p>
                <a:pPr marL="969963"/>
                <a14:m>
                  <m:oMath xmlns:m="http://schemas.openxmlformats.org/officeDocument/2006/math">
                    <m:sSub>
                      <m:sSubPr>
                        <m:ctrlPr>
                          <a:rPr lang="en-US" sz="2600" b="0" i="1" smtClean="0">
                            <a:solidFill>
                              <a:srgbClr val="FF0000"/>
                            </a:solidFill>
                            <a:latin typeface="Cambria Math" panose="02040503050406030204" pitchFamily="18" charset="0"/>
                          </a:rPr>
                        </m:ctrlPr>
                      </m:sSubPr>
                      <m:e>
                        <m:r>
                          <a:rPr lang="en-US" sz="2600" b="0" i="1" smtClean="0">
                            <a:solidFill>
                              <a:srgbClr val="FF0000"/>
                            </a:solidFill>
                            <a:latin typeface="Cambria Math" panose="02040503050406030204" pitchFamily="18" charset="0"/>
                          </a:rPr>
                          <m:t>𝑎</m:t>
                        </m:r>
                      </m:e>
                      <m:sub>
                        <m:r>
                          <a:rPr lang="en-US" sz="2600" b="0" i="1" smtClean="0">
                            <a:solidFill>
                              <a:srgbClr val="FF0000"/>
                            </a:solidFill>
                            <a:latin typeface="Cambria Math" panose="02040503050406030204" pitchFamily="18" charset="0"/>
                          </a:rPr>
                          <m:t>1</m:t>
                        </m:r>
                      </m:sub>
                    </m:sSub>
                    <m:r>
                      <a:rPr lang="en-US" sz="2600" b="0" i="1" smtClean="0">
                        <a:solidFill>
                          <a:srgbClr val="FF0000"/>
                        </a:solidFill>
                        <a:latin typeface="Cambria Math" panose="02040503050406030204" pitchFamily="18" charset="0"/>
                      </a:rPr>
                      <m:t>=</m:t>
                    </m:r>
                    <m:d>
                      <m:dPr>
                        <m:ctrlPr>
                          <a:rPr lang="en-US" sz="2600" b="0" i="1" smtClean="0">
                            <a:solidFill>
                              <a:srgbClr val="FF0000"/>
                            </a:solidFill>
                            <a:latin typeface="Cambria Math" panose="02040503050406030204" pitchFamily="18" charset="0"/>
                          </a:rPr>
                        </m:ctrlPr>
                      </m:dPr>
                      <m:e>
                        <m:r>
                          <a:rPr lang="en-US" sz="2600" i="1">
                            <a:solidFill>
                              <a:srgbClr val="FF0000"/>
                            </a:solidFill>
                            <a:latin typeface="Cambria Math" panose="02040503050406030204" pitchFamily="18" charset="0"/>
                          </a:rPr>
                          <m:t>8.9±0.8</m:t>
                        </m:r>
                      </m:e>
                    </m:d>
                    <m:f>
                      <m:fPr>
                        <m:ctrlPr>
                          <a:rPr lang="en-US" sz="2600" b="0" i="1" smtClean="0">
                            <a:solidFill>
                              <a:srgbClr val="FF0000"/>
                            </a:solidFill>
                            <a:latin typeface="Cambria Math" panose="02040503050406030204" pitchFamily="18" charset="0"/>
                          </a:rPr>
                        </m:ctrlPr>
                      </m:fPr>
                      <m:num>
                        <m:r>
                          <m:rPr>
                            <m:sty m:val="p"/>
                          </m:rPr>
                          <a:rPr lang="en-US" sz="2600" b="0" i="0" smtClean="0">
                            <a:solidFill>
                              <a:srgbClr val="FF0000"/>
                            </a:solidFill>
                            <a:latin typeface="Cambria Math" panose="02040503050406030204" pitchFamily="18" charset="0"/>
                          </a:rPr>
                          <m:t>m</m:t>
                        </m:r>
                      </m:num>
                      <m:den>
                        <m:sSup>
                          <m:sSupPr>
                            <m:ctrlPr>
                              <a:rPr lang="en-US" sz="2600" b="0" i="1" smtClean="0">
                                <a:solidFill>
                                  <a:srgbClr val="FF0000"/>
                                </a:solidFill>
                                <a:latin typeface="Cambria Math" panose="02040503050406030204" pitchFamily="18" charset="0"/>
                              </a:rPr>
                            </m:ctrlPr>
                          </m:sSupPr>
                          <m:e>
                            <m:r>
                              <m:rPr>
                                <m:sty m:val="p"/>
                              </m:rPr>
                              <a:rPr lang="en-US" sz="2600" b="0" i="0" smtClean="0">
                                <a:solidFill>
                                  <a:srgbClr val="FF0000"/>
                                </a:solidFill>
                                <a:latin typeface="Cambria Math" panose="02040503050406030204" pitchFamily="18" charset="0"/>
                              </a:rPr>
                              <m:t>s</m:t>
                            </m:r>
                          </m:e>
                          <m:sup>
                            <m:r>
                              <a:rPr lang="en-US" sz="2600" b="0" i="0" smtClean="0">
                                <a:solidFill>
                                  <a:srgbClr val="FF0000"/>
                                </a:solidFill>
                                <a:latin typeface="Cambria Math" panose="02040503050406030204" pitchFamily="18" charset="0"/>
                              </a:rPr>
                              <m:t>2</m:t>
                            </m:r>
                          </m:sup>
                        </m:sSup>
                      </m:den>
                    </m:f>
                  </m:oMath>
                </a14:m>
                <a:r>
                  <a:rPr lang="en-US" sz="2600" dirty="0">
                    <a:solidFill>
                      <a:srgbClr val="FF0000"/>
                    </a:solidFill>
                  </a:rPr>
                  <a:t>       or      </a:t>
                </a:r>
                <a14:m>
                  <m:oMath xmlns:m="http://schemas.openxmlformats.org/officeDocument/2006/math">
                    <m:sSub>
                      <m:sSubPr>
                        <m:ctrlPr>
                          <a:rPr lang="en-US" sz="2600" i="1">
                            <a:solidFill>
                              <a:srgbClr val="FF0000"/>
                            </a:solidFill>
                            <a:latin typeface="Cambria Math" panose="02040503050406030204" pitchFamily="18" charset="0"/>
                          </a:rPr>
                        </m:ctrlPr>
                      </m:sSubPr>
                      <m:e>
                        <m:r>
                          <a:rPr lang="en-US" sz="2600" i="1">
                            <a:solidFill>
                              <a:srgbClr val="FF0000"/>
                            </a:solidFill>
                            <a:latin typeface="Cambria Math" panose="02040503050406030204" pitchFamily="18" charset="0"/>
                          </a:rPr>
                          <m:t>𝑎</m:t>
                        </m:r>
                      </m:e>
                      <m:sub>
                        <m:r>
                          <a:rPr lang="en-US" sz="2600" i="1">
                            <a:solidFill>
                              <a:srgbClr val="FF0000"/>
                            </a:solidFill>
                            <a:latin typeface="Cambria Math" panose="02040503050406030204" pitchFamily="18" charset="0"/>
                          </a:rPr>
                          <m:t>1</m:t>
                        </m:r>
                      </m:sub>
                    </m:sSub>
                    <m:r>
                      <a:rPr lang="en-US" sz="2600" i="1">
                        <a:solidFill>
                          <a:srgbClr val="FF0000"/>
                        </a:solidFill>
                        <a:latin typeface="Cambria Math" panose="02040503050406030204" pitchFamily="18" charset="0"/>
                      </a:rPr>
                      <m:t>=</m:t>
                    </m:r>
                    <m:r>
                      <a:rPr lang="en-US" sz="2600" b="0" i="1" smtClean="0">
                        <a:solidFill>
                          <a:srgbClr val="FF0000"/>
                        </a:solidFill>
                        <a:latin typeface="Cambria Math" panose="02040503050406030204" pitchFamily="18" charset="0"/>
                      </a:rPr>
                      <m:t>8.9</m:t>
                    </m:r>
                    <m:f>
                      <m:fPr>
                        <m:ctrlPr>
                          <a:rPr lang="en-US" sz="2600" i="1">
                            <a:solidFill>
                              <a:srgbClr val="FF0000"/>
                            </a:solidFill>
                            <a:latin typeface="Cambria Math" panose="02040503050406030204" pitchFamily="18" charset="0"/>
                          </a:rPr>
                        </m:ctrlPr>
                      </m:fPr>
                      <m:num>
                        <m:r>
                          <m:rPr>
                            <m:sty m:val="p"/>
                          </m:rPr>
                          <a:rPr lang="en-US" sz="2600">
                            <a:solidFill>
                              <a:srgbClr val="FF0000"/>
                            </a:solidFill>
                            <a:latin typeface="Cambria Math" panose="02040503050406030204" pitchFamily="18" charset="0"/>
                          </a:rPr>
                          <m:t>m</m:t>
                        </m:r>
                      </m:num>
                      <m:den>
                        <m:sSup>
                          <m:sSupPr>
                            <m:ctrlPr>
                              <a:rPr lang="en-US" sz="2600" i="1">
                                <a:solidFill>
                                  <a:srgbClr val="FF0000"/>
                                </a:solidFill>
                                <a:latin typeface="Cambria Math" panose="02040503050406030204" pitchFamily="18" charset="0"/>
                              </a:rPr>
                            </m:ctrlPr>
                          </m:sSupPr>
                          <m:e>
                            <m:r>
                              <m:rPr>
                                <m:sty m:val="p"/>
                              </m:rPr>
                              <a:rPr lang="en-US" sz="2600">
                                <a:solidFill>
                                  <a:srgbClr val="FF0000"/>
                                </a:solidFill>
                                <a:latin typeface="Cambria Math" panose="02040503050406030204" pitchFamily="18" charset="0"/>
                              </a:rPr>
                              <m:t>s</m:t>
                            </m:r>
                          </m:e>
                          <m:sup>
                            <m:r>
                              <a:rPr lang="en-US" sz="2600">
                                <a:solidFill>
                                  <a:srgbClr val="FF0000"/>
                                </a:solidFill>
                                <a:latin typeface="Cambria Math" panose="02040503050406030204" pitchFamily="18" charset="0"/>
                              </a:rPr>
                              <m:t>2</m:t>
                            </m:r>
                          </m:sup>
                        </m:sSup>
                      </m:den>
                    </m:f>
                    <m:r>
                      <a:rPr lang="en-US" sz="2600" b="0" i="1" smtClean="0">
                        <a:solidFill>
                          <a:srgbClr val="FF0000"/>
                        </a:solidFill>
                        <a:latin typeface="Cambria Math" panose="02040503050406030204" pitchFamily="18" charset="0"/>
                      </a:rPr>
                      <m:t>±9%</m:t>
                    </m:r>
                  </m:oMath>
                </a14:m>
                <a:endParaRPr lang="en-US" sz="2600" dirty="0">
                  <a:solidFill>
                    <a:srgbClr val="FF0000"/>
                  </a:solidFill>
                </a:endParaRPr>
              </a:p>
              <a:p>
                <a:pPr marL="969963"/>
                <a:r>
                  <a:rPr lang="en-US" sz="2600" dirty="0">
                    <a:solidFill>
                      <a:srgbClr val="FF0000"/>
                    </a:solidFill>
                  </a:rPr>
                  <a:t>Note: if you have a theory value, include both exp &amp; th with a % diff </a:t>
                </a:r>
              </a:p>
              <a:p>
                <a:pPr marL="969963"/>
                <a14:m>
                  <m:oMath xmlns:m="http://schemas.openxmlformats.org/officeDocument/2006/math">
                    <m:r>
                      <a:rPr lang="en-US" sz="2600" b="0" i="1" smtClean="0">
                        <a:solidFill>
                          <a:srgbClr val="FF0000"/>
                        </a:solidFill>
                        <a:latin typeface="Cambria Math" panose="02040503050406030204" pitchFamily="18" charset="0"/>
                      </a:rPr>
                      <m:t>%</m:t>
                    </m:r>
                    <m:r>
                      <a:rPr lang="en-US" sz="2600" b="0" i="1" smtClean="0">
                        <a:solidFill>
                          <a:srgbClr val="FF0000"/>
                        </a:solidFill>
                        <a:latin typeface="Cambria Math" panose="02040503050406030204" pitchFamily="18" charset="0"/>
                      </a:rPr>
                      <m:t>𝑑𝑖𝑓𝑓</m:t>
                    </m:r>
                    <m:r>
                      <a:rPr lang="en-US" sz="2600" b="0" i="1" smtClean="0">
                        <a:solidFill>
                          <a:srgbClr val="FF0000"/>
                        </a:solidFill>
                        <a:latin typeface="Cambria Math" panose="02040503050406030204" pitchFamily="18" charset="0"/>
                      </a:rPr>
                      <m:t>=</m:t>
                    </m:r>
                    <m:f>
                      <m:fPr>
                        <m:ctrlPr>
                          <a:rPr lang="en-US" sz="2600" b="0" i="1" smtClean="0">
                            <a:solidFill>
                              <a:srgbClr val="FF0000"/>
                            </a:solidFill>
                            <a:latin typeface="Cambria Math" panose="02040503050406030204" pitchFamily="18" charset="0"/>
                          </a:rPr>
                        </m:ctrlPr>
                      </m:fPr>
                      <m:num>
                        <m:r>
                          <a:rPr lang="en-US" sz="2600" b="0" i="1" smtClean="0">
                            <a:solidFill>
                              <a:srgbClr val="FF0000"/>
                            </a:solidFill>
                            <a:latin typeface="Cambria Math" panose="02040503050406030204" pitchFamily="18" charset="0"/>
                          </a:rPr>
                          <m:t>𝑒𝑥𝑝</m:t>
                        </m:r>
                        <m:r>
                          <a:rPr lang="en-US" sz="2600" b="0" i="1" smtClean="0">
                            <a:solidFill>
                              <a:srgbClr val="FF0000"/>
                            </a:solidFill>
                            <a:latin typeface="Cambria Math" panose="02040503050406030204" pitchFamily="18" charset="0"/>
                          </a:rPr>
                          <m:t>−</m:t>
                        </m:r>
                        <m:r>
                          <a:rPr lang="en-US" sz="2600" b="0" i="1" smtClean="0">
                            <a:solidFill>
                              <a:srgbClr val="FF0000"/>
                            </a:solidFill>
                            <a:latin typeface="Cambria Math" panose="02040503050406030204" pitchFamily="18" charset="0"/>
                          </a:rPr>
                          <m:t>𝑡h</m:t>
                        </m:r>
                      </m:num>
                      <m:den>
                        <m:r>
                          <a:rPr lang="en-US" sz="2600" b="0" i="1" smtClean="0">
                            <a:solidFill>
                              <a:srgbClr val="FF0000"/>
                            </a:solidFill>
                            <a:latin typeface="Cambria Math" panose="02040503050406030204" pitchFamily="18" charset="0"/>
                          </a:rPr>
                          <m:t>𝑡h</m:t>
                        </m:r>
                      </m:den>
                    </m:f>
                    <m:r>
                      <a:rPr lang="en-US" sz="2600" b="0" i="1" smtClean="0">
                        <a:solidFill>
                          <a:srgbClr val="FF0000"/>
                        </a:solidFill>
                        <a:latin typeface="Cambria Math" panose="02040503050406030204" pitchFamily="18" charset="0"/>
                      </a:rPr>
                      <m:t>×100% </m:t>
                    </m:r>
                  </m:oMath>
                </a14:m>
                <a:endParaRPr lang="en-US" sz="2600" dirty="0">
                  <a:solidFill>
                    <a:srgbClr val="FF0000"/>
                  </a:solidFill>
                </a:endParaRPr>
              </a:p>
              <a:p>
                <a:pPr marL="0" indent="0">
                  <a:buNone/>
                </a:pPr>
                <a:r>
                  <a:rPr lang="en-US" sz="4000" dirty="0">
                    <a:solidFill>
                      <a:srgbClr val="7030A0"/>
                    </a:solidFill>
                  </a:rPr>
                  <a:t>What force does a zombie exert while running?</a:t>
                </a:r>
              </a:p>
              <a:p>
                <a:pPr marL="969963"/>
                <a:r>
                  <a:rPr lang="en-US" b="0" dirty="0">
                    <a:solidFill>
                      <a:schemeClr val="bg1"/>
                    </a:solidFill>
                  </a:rPr>
                  <a:t> </a:t>
                </a:r>
                <a14:m>
                  <m:oMath xmlns:m="http://schemas.openxmlformats.org/officeDocument/2006/math">
                    <m:r>
                      <a:rPr lang="en-US" i="1">
                        <a:solidFill>
                          <a:schemeClr val="bg1"/>
                        </a:solidFill>
                        <a:latin typeface="Cambria Math" panose="02040503050406030204" pitchFamily="18" charset="0"/>
                      </a:rPr>
                      <m:t>𝐹</m:t>
                    </m:r>
                    <m:r>
                      <a:rPr lang="en-US" i="1">
                        <a:solidFill>
                          <a:schemeClr val="bg1"/>
                        </a:solidFill>
                        <a:latin typeface="Cambria Math" panose="02040503050406030204" pitchFamily="18" charset="0"/>
                      </a:rPr>
                      <m:t>≈940</m:t>
                    </m:r>
                    <m:r>
                      <a:rPr lang="en-US">
                        <a:solidFill>
                          <a:schemeClr val="bg1"/>
                        </a:solidFill>
                        <a:latin typeface="Cambria Math" panose="02040503050406030204" pitchFamily="18" charset="0"/>
                      </a:rPr>
                      <m:t>±</m:t>
                    </m:r>
                    <m:r>
                      <a:rPr lang="en-US" b="0" i="0" smtClean="0">
                        <a:solidFill>
                          <a:schemeClr val="bg1"/>
                        </a:solidFill>
                        <a:latin typeface="Cambria Math" panose="02040503050406030204" pitchFamily="18" charset="0"/>
                      </a:rPr>
                      <m:t>80 </m:t>
                    </m:r>
                    <m:r>
                      <m:rPr>
                        <m:sty m:val="p"/>
                      </m:rPr>
                      <a:rPr lang="en-US" b="0" i="0" smtClean="0">
                        <a:solidFill>
                          <a:schemeClr val="bg1"/>
                        </a:solidFill>
                        <a:latin typeface="Cambria Math" panose="02040503050406030204" pitchFamily="18" charset="0"/>
                      </a:rPr>
                      <m:t>N</m:t>
                    </m:r>
                  </m:oMath>
                </a14:m>
                <a:r>
                  <a:rPr lang="en-US" b="0" dirty="0">
                    <a:solidFill>
                      <a:schemeClr val="bg1"/>
                    </a:solidFill>
                  </a:rPr>
                  <a:t>     or      </a:t>
                </a:r>
                <a14:m>
                  <m:oMath xmlns:m="http://schemas.openxmlformats.org/officeDocument/2006/math">
                    <m:r>
                      <a:rPr lang="en-US" b="0" i="1" smtClean="0">
                        <a:solidFill>
                          <a:schemeClr val="bg1"/>
                        </a:solidFill>
                        <a:latin typeface="Cambria Math" panose="02040503050406030204" pitchFamily="18" charset="0"/>
                      </a:rPr>
                      <m:t>𝐹</m:t>
                    </m:r>
                    <m:r>
                      <a:rPr lang="en-US" b="0" i="1" smtClean="0">
                        <a:solidFill>
                          <a:schemeClr val="bg1"/>
                        </a:solidFill>
                        <a:latin typeface="Cambria Math" panose="02040503050406030204" pitchFamily="18" charset="0"/>
                      </a:rPr>
                      <m:t>≈935 </m:t>
                    </m:r>
                    <m:r>
                      <m:rPr>
                        <m:sty m:val="p"/>
                      </m:rPr>
                      <a:rPr lang="en-US" b="0" i="0" smtClean="0">
                        <a:solidFill>
                          <a:schemeClr val="bg1"/>
                        </a:solidFill>
                        <a:latin typeface="Cambria Math" panose="02040503050406030204" pitchFamily="18" charset="0"/>
                      </a:rPr>
                      <m:t>N</m:t>
                    </m:r>
                    <m:r>
                      <a:rPr lang="en-US" b="0" i="0" smtClean="0">
                        <a:solidFill>
                          <a:schemeClr val="bg1"/>
                        </a:solidFill>
                        <a:latin typeface="Cambria Math" panose="02040503050406030204" pitchFamily="18" charset="0"/>
                      </a:rPr>
                      <m:t>±9%</m:t>
                    </m:r>
                  </m:oMath>
                </a14:m>
                <a:endParaRPr lang="en-US" dirty="0">
                  <a:solidFill>
                    <a:schemeClr val="bg1"/>
                  </a:solidFill>
                </a:endParaRPr>
              </a:p>
              <a:p>
                <a:pPr marL="969963"/>
                <a:r>
                  <a:rPr lang="en-US" i="1" dirty="0">
                    <a:solidFill>
                      <a:schemeClr val="bg1"/>
                    </a:solidFill>
                  </a:rPr>
                  <a:t>Average</a:t>
                </a:r>
                <a:r>
                  <a:rPr lang="en-US" dirty="0">
                    <a:solidFill>
                      <a:schemeClr val="bg1"/>
                    </a:solidFill>
                  </a:rPr>
                  <a:t> horizontal force</a:t>
                </a:r>
              </a:p>
              <a:p>
                <a:pPr marL="969963"/>
                <a:r>
                  <a:rPr lang="en-US" dirty="0">
                    <a:solidFill>
                      <a:schemeClr val="bg1"/>
                    </a:solidFill>
                  </a:rPr>
                  <a:t>Ignores resistive forces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591312" y="929513"/>
                <a:ext cx="10515600" cy="5928487"/>
              </a:xfrm>
              <a:blipFill>
                <a:blip r:embed="rId3"/>
                <a:stretch>
                  <a:fillRect l="-2029" t="-2878"/>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B0BF0C2C-5718-43CF-A507-CFE29FEACA51}" type="slidenum">
              <a:rPr lang="en-US" smtClean="0"/>
              <a:t>42</a:t>
            </a:fld>
            <a:endParaRPr lang="en-US"/>
          </a:p>
        </p:txBody>
      </p:sp>
    </p:spTree>
    <p:custDataLst>
      <p:tags r:id="rId1"/>
    </p:custDataLst>
    <p:extLst>
      <p:ext uri="{BB962C8B-B14F-4D97-AF65-F5344CB8AC3E}">
        <p14:creationId xmlns:p14="http://schemas.microsoft.com/office/powerpoint/2010/main" val="27849197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86"/>
            <a:ext cx="10515600" cy="1325563"/>
          </a:xfrm>
        </p:spPr>
        <p:txBody>
          <a:bodyPr/>
          <a:lstStyle/>
          <a:p>
            <a:r>
              <a:rPr lang="en-US" b="1" dirty="0"/>
              <a:t>Question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591312" y="929513"/>
                <a:ext cx="10515600" cy="5928487"/>
              </a:xfrm>
            </p:spPr>
            <p:txBody>
              <a:bodyPr>
                <a:normAutofit/>
              </a:bodyPr>
              <a:lstStyle/>
              <a:p>
                <a:pPr marL="0" indent="0">
                  <a:buNone/>
                </a:pPr>
                <a:r>
                  <a:rPr lang="en-US" sz="4000" dirty="0">
                    <a:solidFill>
                      <a:srgbClr val="7030A0"/>
                    </a:solidFill>
                  </a:rPr>
                  <a:t>Can we model a zombie’s motion as two-stage constant acceleration?</a:t>
                </a:r>
              </a:p>
              <a:p>
                <a:pPr marL="969963"/>
                <a14:m>
                  <m:oMath xmlns:m="http://schemas.openxmlformats.org/officeDocument/2006/math">
                    <m:sSub>
                      <m:sSubPr>
                        <m:ctrlPr>
                          <a:rPr lang="en-US" sz="2600" b="0" i="1" smtClean="0">
                            <a:solidFill>
                              <a:srgbClr val="FF0000"/>
                            </a:solidFill>
                            <a:latin typeface="Cambria Math" panose="02040503050406030204" pitchFamily="18" charset="0"/>
                          </a:rPr>
                        </m:ctrlPr>
                      </m:sSubPr>
                      <m:e>
                        <m:r>
                          <a:rPr lang="en-US" sz="2600" b="0" i="1" smtClean="0">
                            <a:solidFill>
                              <a:srgbClr val="FF0000"/>
                            </a:solidFill>
                            <a:latin typeface="Cambria Math" panose="02040503050406030204" pitchFamily="18" charset="0"/>
                          </a:rPr>
                          <m:t>𝑎</m:t>
                        </m:r>
                      </m:e>
                      <m:sub>
                        <m:r>
                          <a:rPr lang="en-US" sz="2600" b="0" i="1" smtClean="0">
                            <a:solidFill>
                              <a:srgbClr val="FF0000"/>
                            </a:solidFill>
                            <a:latin typeface="Cambria Math" panose="02040503050406030204" pitchFamily="18" charset="0"/>
                          </a:rPr>
                          <m:t>1</m:t>
                        </m:r>
                      </m:sub>
                    </m:sSub>
                    <m:r>
                      <a:rPr lang="en-US" sz="2600" b="0" i="1" smtClean="0">
                        <a:solidFill>
                          <a:srgbClr val="FF0000"/>
                        </a:solidFill>
                        <a:latin typeface="Cambria Math" panose="02040503050406030204" pitchFamily="18" charset="0"/>
                      </a:rPr>
                      <m:t>=</m:t>
                    </m:r>
                    <m:d>
                      <m:dPr>
                        <m:ctrlPr>
                          <a:rPr lang="en-US" sz="2600" b="0" i="1" smtClean="0">
                            <a:solidFill>
                              <a:srgbClr val="FF0000"/>
                            </a:solidFill>
                            <a:latin typeface="Cambria Math" panose="02040503050406030204" pitchFamily="18" charset="0"/>
                          </a:rPr>
                        </m:ctrlPr>
                      </m:dPr>
                      <m:e>
                        <m:r>
                          <a:rPr lang="en-US" sz="2600" i="1">
                            <a:solidFill>
                              <a:srgbClr val="FF0000"/>
                            </a:solidFill>
                            <a:latin typeface="Cambria Math" panose="02040503050406030204" pitchFamily="18" charset="0"/>
                          </a:rPr>
                          <m:t>8.9±0.8</m:t>
                        </m:r>
                      </m:e>
                    </m:d>
                    <m:f>
                      <m:fPr>
                        <m:ctrlPr>
                          <a:rPr lang="en-US" sz="2600" b="0" i="1" smtClean="0">
                            <a:solidFill>
                              <a:srgbClr val="FF0000"/>
                            </a:solidFill>
                            <a:latin typeface="Cambria Math" panose="02040503050406030204" pitchFamily="18" charset="0"/>
                          </a:rPr>
                        </m:ctrlPr>
                      </m:fPr>
                      <m:num>
                        <m:r>
                          <m:rPr>
                            <m:sty m:val="p"/>
                          </m:rPr>
                          <a:rPr lang="en-US" sz="2600" b="0" i="0" smtClean="0">
                            <a:solidFill>
                              <a:srgbClr val="FF0000"/>
                            </a:solidFill>
                            <a:latin typeface="Cambria Math" panose="02040503050406030204" pitchFamily="18" charset="0"/>
                          </a:rPr>
                          <m:t>m</m:t>
                        </m:r>
                      </m:num>
                      <m:den>
                        <m:sSup>
                          <m:sSupPr>
                            <m:ctrlPr>
                              <a:rPr lang="en-US" sz="2600" b="0" i="1" smtClean="0">
                                <a:solidFill>
                                  <a:srgbClr val="FF0000"/>
                                </a:solidFill>
                                <a:latin typeface="Cambria Math" panose="02040503050406030204" pitchFamily="18" charset="0"/>
                              </a:rPr>
                            </m:ctrlPr>
                          </m:sSupPr>
                          <m:e>
                            <m:r>
                              <m:rPr>
                                <m:sty m:val="p"/>
                              </m:rPr>
                              <a:rPr lang="en-US" sz="2600" b="0" i="0" smtClean="0">
                                <a:solidFill>
                                  <a:srgbClr val="FF0000"/>
                                </a:solidFill>
                                <a:latin typeface="Cambria Math" panose="02040503050406030204" pitchFamily="18" charset="0"/>
                              </a:rPr>
                              <m:t>s</m:t>
                            </m:r>
                          </m:e>
                          <m:sup>
                            <m:r>
                              <a:rPr lang="en-US" sz="2600" b="0" i="0" smtClean="0">
                                <a:solidFill>
                                  <a:srgbClr val="FF0000"/>
                                </a:solidFill>
                                <a:latin typeface="Cambria Math" panose="02040503050406030204" pitchFamily="18" charset="0"/>
                              </a:rPr>
                              <m:t>2</m:t>
                            </m:r>
                          </m:sup>
                        </m:sSup>
                      </m:den>
                    </m:f>
                  </m:oMath>
                </a14:m>
                <a:r>
                  <a:rPr lang="en-US" sz="2600" dirty="0">
                    <a:solidFill>
                      <a:srgbClr val="FF0000"/>
                    </a:solidFill>
                  </a:rPr>
                  <a:t>       or      </a:t>
                </a:r>
                <a14:m>
                  <m:oMath xmlns:m="http://schemas.openxmlformats.org/officeDocument/2006/math">
                    <m:sSub>
                      <m:sSubPr>
                        <m:ctrlPr>
                          <a:rPr lang="en-US" sz="2600" i="1">
                            <a:solidFill>
                              <a:srgbClr val="FF0000"/>
                            </a:solidFill>
                            <a:latin typeface="Cambria Math" panose="02040503050406030204" pitchFamily="18" charset="0"/>
                          </a:rPr>
                        </m:ctrlPr>
                      </m:sSubPr>
                      <m:e>
                        <m:r>
                          <a:rPr lang="en-US" sz="2600" i="1">
                            <a:solidFill>
                              <a:srgbClr val="FF0000"/>
                            </a:solidFill>
                            <a:latin typeface="Cambria Math" panose="02040503050406030204" pitchFamily="18" charset="0"/>
                          </a:rPr>
                          <m:t>𝑎</m:t>
                        </m:r>
                      </m:e>
                      <m:sub>
                        <m:r>
                          <a:rPr lang="en-US" sz="2600" i="1">
                            <a:solidFill>
                              <a:srgbClr val="FF0000"/>
                            </a:solidFill>
                            <a:latin typeface="Cambria Math" panose="02040503050406030204" pitchFamily="18" charset="0"/>
                          </a:rPr>
                          <m:t>1</m:t>
                        </m:r>
                      </m:sub>
                    </m:sSub>
                    <m:r>
                      <a:rPr lang="en-US" sz="2600" i="1">
                        <a:solidFill>
                          <a:srgbClr val="FF0000"/>
                        </a:solidFill>
                        <a:latin typeface="Cambria Math" panose="02040503050406030204" pitchFamily="18" charset="0"/>
                      </a:rPr>
                      <m:t>=</m:t>
                    </m:r>
                    <m:r>
                      <a:rPr lang="en-US" sz="2600" b="0" i="1" smtClean="0">
                        <a:solidFill>
                          <a:srgbClr val="FF0000"/>
                        </a:solidFill>
                        <a:latin typeface="Cambria Math" panose="02040503050406030204" pitchFamily="18" charset="0"/>
                      </a:rPr>
                      <m:t>8.9</m:t>
                    </m:r>
                    <m:f>
                      <m:fPr>
                        <m:ctrlPr>
                          <a:rPr lang="en-US" sz="2600" i="1">
                            <a:solidFill>
                              <a:srgbClr val="FF0000"/>
                            </a:solidFill>
                            <a:latin typeface="Cambria Math" panose="02040503050406030204" pitchFamily="18" charset="0"/>
                          </a:rPr>
                        </m:ctrlPr>
                      </m:fPr>
                      <m:num>
                        <m:r>
                          <m:rPr>
                            <m:sty m:val="p"/>
                          </m:rPr>
                          <a:rPr lang="en-US" sz="2600">
                            <a:solidFill>
                              <a:srgbClr val="FF0000"/>
                            </a:solidFill>
                            <a:latin typeface="Cambria Math" panose="02040503050406030204" pitchFamily="18" charset="0"/>
                          </a:rPr>
                          <m:t>m</m:t>
                        </m:r>
                      </m:num>
                      <m:den>
                        <m:sSup>
                          <m:sSupPr>
                            <m:ctrlPr>
                              <a:rPr lang="en-US" sz="2600" i="1">
                                <a:solidFill>
                                  <a:srgbClr val="FF0000"/>
                                </a:solidFill>
                                <a:latin typeface="Cambria Math" panose="02040503050406030204" pitchFamily="18" charset="0"/>
                              </a:rPr>
                            </m:ctrlPr>
                          </m:sSupPr>
                          <m:e>
                            <m:r>
                              <m:rPr>
                                <m:sty m:val="p"/>
                              </m:rPr>
                              <a:rPr lang="en-US" sz="2600">
                                <a:solidFill>
                                  <a:srgbClr val="FF0000"/>
                                </a:solidFill>
                                <a:latin typeface="Cambria Math" panose="02040503050406030204" pitchFamily="18" charset="0"/>
                              </a:rPr>
                              <m:t>s</m:t>
                            </m:r>
                          </m:e>
                          <m:sup>
                            <m:r>
                              <a:rPr lang="en-US" sz="2600">
                                <a:solidFill>
                                  <a:srgbClr val="FF0000"/>
                                </a:solidFill>
                                <a:latin typeface="Cambria Math" panose="02040503050406030204" pitchFamily="18" charset="0"/>
                              </a:rPr>
                              <m:t>2</m:t>
                            </m:r>
                          </m:sup>
                        </m:sSup>
                      </m:den>
                    </m:f>
                    <m:r>
                      <a:rPr lang="en-US" sz="2600" b="0" i="1" smtClean="0">
                        <a:solidFill>
                          <a:srgbClr val="FF0000"/>
                        </a:solidFill>
                        <a:latin typeface="Cambria Math" panose="02040503050406030204" pitchFamily="18" charset="0"/>
                      </a:rPr>
                      <m:t>±9%</m:t>
                    </m:r>
                  </m:oMath>
                </a14:m>
                <a:endParaRPr lang="en-US" sz="2600" dirty="0">
                  <a:solidFill>
                    <a:srgbClr val="FF0000"/>
                  </a:solidFill>
                </a:endParaRPr>
              </a:p>
              <a:p>
                <a:pPr marL="969963"/>
                <a:r>
                  <a:rPr lang="en-US" sz="2600" dirty="0">
                    <a:solidFill>
                      <a:srgbClr val="FF0000"/>
                    </a:solidFill>
                  </a:rPr>
                  <a:t>Note: if you have a theory value, include both exp &amp; th with a % diff </a:t>
                </a:r>
              </a:p>
              <a:p>
                <a:pPr marL="969963"/>
                <a14:m>
                  <m:oMath xmlns:m="http://schemas.openxmlformats.org/officeDocument/2006/math">
                    <m:r>
                      <a:rPr lang="en-US" sz="2600" b="0" i="1" smtClean="0">
                        <a:solidFill>
                          <a:srgbClr val="FF0000"/>
                        </a:solidFill>
                        <a:latin typeface="Cambria Math" panose="02040503050406030204" pitchFamily="18" charset="0"/>
                      </a:rPr>
                      <m:t>%</m:t>
                    </m:r>
                    <m:r>
                      <a:rPr lang="en-US" sz="2600" b="0" i="1" smtClean="0">
                        <a:solidFill>
                          <a:srgbClr val="FF0000"/>
                        </a:solidFill>
                        <a:latin typeface="Cambria Math" panose="02040503050406030204" pitchFamily="18" charset="0"/>
                      </a:rPr>
                      <m:t>𝑑𝑖𝑓𝑓</m:t>
                    </m:r>
                    <m:r>
                      <a:rPr lang="en-US" sz="2600" b="0" i="1" smtClean="0">
                        <a:solidFill>
                          <a:srgbClr val="FF0000"/>
                        </a:solidFill>
                        <a:latin typeface="Cambria Math" panose="02040503050406030204" pitchFamily="18" charset="0"/>
                      </a:rPr>
                      <m:t>=</m:t>
                    </m:r>
                    <m:f>
                      <m:fPr>
                        <m:ctrlPr>
                          <a:rPr lang="en-US" sz="2600" b="0" i="1" smtClean="0">
                            <a:solidFill>
                              <a:srgbClr val="FF0000"/>
                            </a:solidFill>
                            <a:latin typeface="Cambria Math" panose="02040503050406030204" pitchFamily="18" charset="0"/>
                          </a:rPr>
                        </m:ctrlPr>
                      </m:fPr>
                      <m:num>
                        <m:r>
                          <a:rPr lang="en-US" sz="2600" b="0" i="1" smtClean="0">
                            <a:solidFill>
                              <a:srgbClr val="FF0000"/>
                            </a:solidFill>
                            <a:latin typeface="Cambria Math" panose="02040503050406030204" pitchFamily="18" charset="0"/>
                          </a:rPr>
                          <m:t>𝑒𝑥𝑝</m:t>
                        </m:r>
                        <m:r>
                          <a:rPr lang="en-US" sz="2600" b="0" i="1" smtClean="0">
                            <a:solidFill>
                              <a:srgbClr val="FF0000"/>
                            </a:solidFill>
                            <a:latin typeface="Cambria Math" panose="02040503050406030204" pitchFamily="18" charset="0"/>
                          </a:rPr>
                          <m:t>−</m:t>
                        </m:r>
                        <m:r>
                          <a:rPr lang="en-US" sz="2600" b="0" i="1" smtClean="0">
                            <a:solidFill>
                              <a:srgbClr val="FF0000"/>
                            </a:solidFill>
                            <a:latin typeface="Cambria Math" panose="02040503050406030204" pitchFamily="18" charset="0"/>
                          </a:rPr>
                          <m:t>𝑡h</m:t>
                        </m:r>
                      </m:num>
                      <m:den>
                        <m:r>
                          <a:rPr lang="en-US" sz="2600" b="0" i="1" smtClean="0">
                            <a:solidFill>
                              <a:srgbClr val="FF0000"/>
                            </a:solidFill>
                            <a:latin typeface="Cambria Math" panose="02040503050406030204" pitchFamily="18" charset="0"/>
                          </a:rPr>
                          <m:t>𝑡h</m:t>
                        </m:r>
                      </m:den>
                    </m:f>
                    <m:r>
                      <a:rPr lang="en-US" sz="2600" b="0" i="1" smtClean="0">
                        <a:solidFill>
                          <a:srgbClr val="FF0000"/>
                        </a:solidFill>
                        <a:latin typeface="Cambria Math" panose="02040503050406030204" pitchFamily="18" charset="0"/>
                      </a:rPr>
                      <m:t>×100% </m:t>
                    </m:r>
                  </m:oMath>
                </a14:m>
                <a:endParaRPr lang="en-US" sz="2600" dirty="0">
                  <a:solidFill>
                    <a:srgbClr val="FF0000"/>
                  </a:solidFill>
                </a:endParaRPr>
              </a:p>
              <a:p>
                <a:pPr marL="0" indent="0">
                  <a:buNone/>
                </a:pPr>
                <a:r>
                  <a:rPr lang="en-US" sz="4000" dirty="0">
                    <a:solidFill>
                      <a:srgbClr val="7030A0"/>
                    </a:solidFill>
                  </a:rPr>
                  <a:t>What force does a zombie exert while running?</a:t>
                </a:r>
              </a:p>
              <a:p>
                <a:pPr marL="969963"/>
                <a:r>
                  <a:rPr lang="en-US" b="0" dirty="0">
                    <a:solidFill>
                      <a:srgbClr val="FF0000"/>
                    </a:solidFill>
                  </a:rPr>
                  <a:t> </a:t>
                </a:r>
                <a14:m>
                  <m:oMath xmlns:m="http://schemas.openxmlformats.org/officeDocument/2006/math">
                    <m:r>
                      <a:rPr lang="en-US" i="1">
                        <a:solidFill>
                          <a:srgbClr val="FF0000"/>
                        </a:solidFill>
                        <a:latin typeface="Cambria Math" panose="02040503050406030204" pitchFamily="18" charset="0"/>
                      </a:rPr>
                      <m:t>𝐹</m:t>
                    </m:r>
                    <m:r>
                      <a:rPr lang="en-US" i="1">
                        <a:solidFill>
                          <a:srgbClr val="FF0000"/>
                        </a:solidFill>
                        <a:latin typeface="Cambria Math" panose="02040503050406030204" pitchFamily="18" charset="0"/>
                      </a:rPr>
                      <m:t>≈</m:t>
                    </m:r>
                    <m:d>
                      <m:dPr>
                        <m:ctrlPr>
                          <a:rPr lang="en-US" b="0" i="1" smtClean="0">
                            <a:solidFill>
                              <a:srgbClr val="FF0000"/>
                            </a:solidFill>
                            <a:latin typeface="Cambria Math" panose="02040503050406030204" pitchFamily="18" charset="0"/>
                          </a:rPr>
                        </m:ctrlPr>
                      </m:dPr>
                      <m:e>
                        <m:r>
                          <a:rPr lang="en-US" i="1">
                            <a:solidFill>
                              <a:srgbClr val="FF0000"/>
                            </a:solidFill>
                            <a:latin typeface="Cambria Math" panose="02040503050406030204" pitchFamily="18" charset="0"/>
                          </a:rPr>
                          <m:t>940</m:t>
                        </m:r>
                        <m:r>
                          <a:rPr lang="en-US">
                            <a:solidFill>
                              <a:srgbClr val="FF0000"/>
                            </a:solidFill>
                            <a:latin typeface="Cambria Math" panose="02040503050406030204" pitchFamily="18" charset="0"/>
                          </a:rPr>
                          <m:t>±</m:t>
                        </m:r>
                        <m:r>
                          <a:rPr lang="en-US" b="0" i="0" smtClean="0">
                            <a:solidFill>
                              <a:srgbClr val="FF0000"/>
                            </a:solidFill>
                            <a:latin typeface="Cambria Math" panose="02040503050406030204" pitchFamily="18" charset="0"/>
                          </a:rPr>
                          <m:t>80</m:t>
                        </m:r>
                      </m:e>
                    </m:d>
                    <m:r>
                      <a:rPr lang="en-US" b="0" i="0" smtClean="0">
                        <a:solidFill>
                          <a:srgbClr val="FF0000"/>
                        </a:solidFill>
                        <a:latin typeface="Cambria Math" panose="02040503050406030204" pitchFamily="18" charset="0"/>
                      </a:rPr>
                      <m:t> </m:t>
                    </m:r>
                    <m:r>
                      <m:rPr>
                        <m:sty m:val="p"/>
                      </m:rPr>
                      <a:rPr lang="en-US" b="0" i="0" smtClean="0">
                        <a:solidFill>
                          <a:srgbClr val="FF0000"/>
                        </a:solidFill>
                        <a:latin typeface="Cambria Math" panose="02040503050406030204" pitchFamily="18" charset="0"/>
                      </a:rPr>
                      <m:t>N</m:t>
                    </m:r>
                  </m:oMath>
                </a14:m>
                <a:r>
                  <a:rPr lang="en-US" b="0" dirty="0">
                    <a:solidFill>
                      <a:srgbClr val="FF0000"/>
                    </a:solidFill>
                  </a:rPr>
                  <a:t>     or      </a:t>
                </a:r>
                <a14:m>
                  <m:oMath xmlns:m="http://schemas.openxmlformats.org/officeDocument/2006/math">
                    <m:r>
                      <a:rPr lang="en-US" b="0" i="1" smtClean="0">
                        <a:solidFill>
                          <a:srgbClr val="FF0000"/>
                        </a:solidFill>
                        <a:latin typeface="Cambria Math" panose="02040503050406030204" pitchFamily="18" charset="0"/>
                      </a:rPr>
                      <m:t>𝐹</m:t>
                    </m:r>
                    <m:r>
                      <a:rPr lang="en-US" b="0" i="1" smtClean="0">
                        <a:solidFill>
                          <a:srgbClr val="FF0000"/>
                        </a:solidFill>
                        <a:latin typeface="Cambria Math" panose="02040503050406030204" pitchFamily="18" charset="0"/>
                      </a:rPr>
                      <m:t>≈935 </m:t>
                    </m:r>
                    <m:r>
                      <m:rPr>
                        <m:sty m:val="p"/>
                      </m:rPr>
                      <a:rPr lang="en-US" b="0" i="0" smtClean="0">
                        <a:solidFill>
                          <a:srgbClr val="FF0000"/>
                        </a:solidFill>
                        <a:latin typeface="Cambria Math" panose="02040503050406030204" pitchFamily="18" charset="0"/>
                      </a:rPr>
                      <m:t>N</m:t>
                    </m:r>
                    <m:r>
                      <a:rPr lang="en-US" b="0" i="0" smtClean="0">
                        <a:solidFill>
                          <a:srgbClr val="FF0000"/>
                        </a:solidFill>
                        <a:latin typeface="Cambria Math" panose="02040503050406030204" pitchFamily="18" charset="0"/>
                      </a:rPr>
                      <m:t>±9%</m:t>
                    </m:r>
                  </m:oMath>
                </a14:m>
                <a:endParaRPr lang="en-US" dirty="0">
                  <a:solidFill>
                    <a:srgbClr val="FF0000"/>
                  </a:solidFill>
                </a:endParaRPr>
              </a:p>
              <a:p>
                <a:pPr marL="969963"/>
                <a:r>
                  <a:rPr lang="en-US" i="1" dirty="0">
                    <a:solidFill>
                      <a:srgbClr val="FF0000"/>
                    </a:solidFill>
                  </a:rPr>
                  <a:t>Average</a:t>
                </a:r>
                <a:r>
                  <a:rPr lang="en-US" dirty="0">
                    <a:solidFill>
                      <a:srgbClr val="FF0000"/>
                    </a:solidFill>
                  </a:rPr>
                  <a:t> horizontal force</a:t>
                </a:r>
              </a:p>
              <a:p>
                <a:pPr marL="969963"/>
                <a:r>
                  <a:rPr lang="en-US" dirty="0">
                    <a:solidFill>
                      <a:srgbClr val="FF0000"/>
                    </a:solidFill>
                  </a:rPr>
                  <a:t>Ignores resistive forces</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591312" y="929513"/>
                <a:ext cx="10515600" cy="5928487"/>
              </a:xfrm>
              <a:blipFill>
                <a:blip r:embed="rId3"/>
                <a:stretch>
                  <a:fillRect l="-2029" t="-2878"/>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B0BF0C2C-5718-43CF-A507-CFE29FEACA51}" type="slidenum">
              <a:rPr lang="en-US" smtClean="0"/>
              <a:t>43</a:t>
            </a:fld>
            <a:endParaRPr lang="en-US"/>
          </a:p>
        </p:txBody>
      </p:sp>
    </p:spTree>
    <p:custDataLst>
      <p:tags r:id="rId1"/>
    </p:custDataLst>
    <p:extLst>
      <p:ext uri="{BB962C8B-B14F-4D97-AF65-F5344CB8AC3E}">
        <p14:creationId xmlns:p14="http://schemas.microsoft.com/office/powerpoint/2010/main" val="149210247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Check over your presentation</a:t>
            </a:r>
          </a:p>
        </p:txBody>
      </p:sp>
      <p:sp>
        <p:nvSpPr>
          <p:cNvPr id="3" name="Content Placeholder 2"/>
          <p:cNvSpPr>
            <a:spLocks noGrp="1"/>
          </p:cNvSpPr>
          <p:nvPr>
            <p:ph idx="1"/>
          </p:nvPr>
        </p:nvSpPr>
        <p:spPr>
          <a:xfrm>
            <a:off x="422786" y="1474840"/>
            <a:ext cx="11238271" cy="4984954"/>
          </a:xfrm>
        </p:spPr>
        <p:txBody>
          <a:bodyPr>
            <a:normAutofit/>
          </a:bodyPr>
          <a:lstStyle/>
          <a:p>
            <a:r>
              <a:rPr lang="en-US" dirty="0"/>
              <a:t>Once the rough draft of your presentation is put together, read the manual again to see if you missed anything. This might help you find some things to talk about if you are worried your talk is too short.</a:t>
            </a:r>
          </a:p>
          <a:p>
            <a:endParaRPr lang="en-US" sz="1800" dirty="0"/>
          </a:p>
          <a:p>
            <a:r>
              <a:rPr lang="en-US" dirty="0"/>
              <a:t>Grade yourself using the rubric</a:t>
            </a:r>
          </a:p>
          <a:p>
            <a:pPr marL="0" indent="0">
              <a:buNone/>
            </a:pPr>
            <a:r>
              <a:rPr lang="en-US" sz="1800" dirty="0"/>
              <a:t>	</a:t>
            </a:r>
            <a:r>
              <a:rPr lang="en-US" sz="1800" dirty="0">
                <a:hlinkClick r:id="rId2"/>
              </a:rPr>
              <a:t>http://www.robjorstad.com/Phys161/161Lab/161-1stPresGradingForm.pdf</a:t>
            </a:r>
            <a:r>
              <a:rPr lang="en-US" sz="1800" dirty="0"/>
              <a:t> </a:t>
            </a:r>
          </a:p>
          <a:p>
            <a:pPr marL="0" indent="0">
              <a:buNone/>
            </a:pPr>
            <a:endParaRPr lang="en-US" sz="1800" dirty="0"/>
          </a:p>
          <a:p>
            <a:r>
              <a:rPr lang="en-US" dirty="0"/>
              <a:t>Skim the student feedback form and self-critique your talk</a:t>
            </a:r>
          </a:p>
          <a:p>
            <a:pPr marL="0" indent="0">
              <a:buNone/>
            </a:pPr>
            <a:r>
              <a:rPr lang="en-US" sz="1800" dirty="0"/>
              <a:t>	</a:t>
            </a:r>
            <a:r>
              <a:rPr lang="en-US" sz="1800" dirty="0">
                <a:hlinkClick r:id="rId3"/>
              </a:rPr>
              <a:t>http://www.robjorstad.com/OralPresStudentFeedbackForm.pdf</a:t>
            </a:r>
            <a:r>
              <a:rPr lang="en-US" sz="1800" dirty="0"/>
              <a:t> </a:t>
            </a:r>
          </a:p>
        </p:txBody>
      </p:sp>
      <p:sp>
        <p:nvSpPr>
          <p:cNvPr id="4" name="Slide Number Placeholder 3"/>
          <p:cNvSpPr>
            <a:spLocks noGrp="1"/>
          </p:cNvSpPr>
          <p:nvPr>
            <p:ph type="sldNum" sz="quarter" idx="12"/>
          </p:nvPr>
        </p:nvSpPr>
        <p:spPr/>
        <p:txBody>
          <a:bodyPr/>
          <a:lstStyle/>
          <a:p>
            <a:fld id="{8087436F-369A-404F-8EF3-44BA662BE423}" type="slidenum">
              <a:rPr lang="en-US" smtClean="0"/>
              <a:t>44</a:t>
            </a:fld>
            <a:endParaRPr lang="en-US"/>
          </a:p>
        </p:txBody>
      </p:sp>
    </p:spTree>
    <p:extLst>
      <p:ext uri="{BB962C8B-B14F-4D97-AF65-F5344CB8AC3E}">
        <p14:creationId xmlns:p14="http://schemas.microsoft.com/office/powerpoint/2010/main" val="419586928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5320" y="0"/>
            <a:ext cx="10515600" cy="1325563"/>
          </a:xfrm>
        </p:spPr>
        <p:txBody>
          <a:bodyPr/>
          <a:lstStyle/>
          <a:p>
            <a:r>
              <a:rPr lang="en-US" b="1" dirty="0"/>
              <a:t>Practice</a:t>
            </a:r>
          </a:p>
        </p:txBody>
      </p:sp>
      <p:sp>
        <p:nvSpPr>
          <p:cNvPr id="3" name="Content Placeholder 2"/>
          <p:cNvSpPr>
            <a:spLocks noGrp="1"/>
          </p:cNvSpPr>
          <p:nvPr>
            <p:ph idx="1"/>
          </p:nvPr>
        </p:nvSpPr>
        <p:spPr>
          <a:xfrm>
            <a:off x="838200" y="1088136"/>
            <a:ext cx="10515600" cy="5248656"/>
          </a:xfrm>
        </p:spPr>
        <p:txBody>
          <a:bodyPr>
            <a:normAutofit fontScale="85000" lnSpcReduction="20000"/>
          </a:bodyPr>
          <a:lstStyle/>
          <a:p>
            <a:r>
              <a:rPr lang="en-US" dirty="0"/>
              <a:t>Ensure each person gets </a:t>
            </a:r>
            <a:r>
              <a:rPr lang="en-US" i="1" dirty="0"/>
              <a:t>approximately</a:t>
            </a:r>
            <a:r>
              <a:rPr lang="en-US" dirty="0"/>
              <a:t> equal speaking time (or lose points).</a:t>
            </a:r>
          </a:p>
          <a:p>
            <a:pPr marL="0" indent="0">
              <a:buNone/>
            </a:pPr>
            <a:endParaRPr lang="en-US" dirty="0"/>
          </a:p>
          <a:p>
            <a:r>
              <a:rPr lang="en-US" dirty="0"/>
              <a:t>You will probably use a ruler as a pointer.  Think about what you will be saying and where you should be pointing at the images/plots in your slides.  That said, it is generally better to use well-done animations and highlighting in a modern talk.  </a:t>
            </a:r>
            <a:r>
              <a:rPr lang="en-US" dirty="0">
                <a:solidFill>
                  <a:srgbClr val="FF0000"/>
                </a:solidFill>
              </a:rPr>
              <a:t>Many modern talks are simultaneously in-person &amp; online making pointers ineffective.</a:t>
            </a:r>
          </a:p>
          <a:p>
            <a:pPr marL="0" indent="0">
              <a:buNone/>
            </a:pPr>
            <a:endParaRPr lang="en-US" dirty="0"/>
          </a:p>
          <a:p>
            <a:r>
              <a:rPr lang="en-US" dirty="0"/>
              <a:t>Actually give the talk (out loud) and time it AT LEAST TWICE.</a:t>
            </a:r>
          </a:p>
          <a:p>
            <a:endParaRPr lang="en-US" dirty="0"/>
          </a:p>
          <a:p>
            <a:r>
              <a:rPr lang="en-US" dirty="0"/>
              <a:t>Regarding timing: you lose up to 5 points if you can’t stay within time limits.  Most people speak slightly faster.  You can include an extra slide or two to fill time or skip as needed during the actual talk. </a:t>
            </a:r>
          </a:p>
          <a:p>
            <a:pPr marL="0" indent="0">
              <a:buNone/>
            </a:pPr>
            <a:r>
              <a:rPr lang="en-US" dirty="0"/>
              <a:t> </a:t>
            </a:r>
          </a:p>
          <a:p>
            <a:r>
              <a:rPr lang="en-US" dirty="0"/>
              <a:t>Perhaps your group’s best speaker should cover the last few slides to ensure she or he can speed up or stretch the time as needed?</a:t>
            </a:r>
          </a:p>
        </p:txBody>
      </p:sp>
      <p:sp>
        <p:nvSpPr>
          <p:cNvPr id="4" name="Slide Number Placeholder 3"/>
          <p:cNvSpPr>
            <a:spLocks noGrp="1"/>
          </p:cNvSpPr>
          <p:nvPr>
            <p:ph type="sldNum" sz="quarter" idx="12"/>
          </p:nvPr>
        </p:nvSpPr>
        <p:spPr/>
        <p:txBody>
          <a:bodyPr/>
          <a:lstStyle/>
          <a:p>
            <a:fld id="{8087436F-369A-404F-8EF3-44BA662BE423}" type="slidenum">
              <a:rPr lang="en-US" smtClean="0"/>
              <a:t>45</a:t>
            </a:fld>
            <a:endParaRPr lang="en-US"/>
          </a:p>
        </p:txBody>
      </p:sp>
    </p:spTree>
    <p:extLst>
      <p:ext uri="{BB962C8B-B14F-4D97-AF65-F5344CB8AC3E}">
        <p14:creationId xmlns:p14="http://schemas.microsoft.com/office/powerpoint/2010/main" val="277675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41670" y="308456"/>
            <a:ext cx="3581401" cy="2308324"/>
          </a:xfrm>
          <a:prstGeom prst="rect">
            <a:avLst/>
          </a:prstGeom>
          <a:noFill/>
        </p:spPr>
        <p:txBody>
          <a:bodyPr wrap="square" numCol="2" rtlCol="0">
            <a:spAutoFit/>
          </a:bodyPr>
          <a:lstStyle/>
          <a:p>
            <a:pPr lvl="0"/>
            <a:r>
              <a:rPr lang="en-US" b="1" dirty="0"/>
              <a:t>Fonts for </a:t>
            </a:r>
            <a:r>
              <a:rPr lang="en-US" b="1" i="1" dirty="0"/>
              <a:t>text</a:t>
            </a:r>
            <a:r>
              <a:rPr lang="en-US" b="1" dirty="0"/>
              <a:t>:</a:t>
            </a:r>
          </a:p>
          <a:p>
            <a:pPr lvl="0"/>
            <a:r>
              <a:rPr lang="en-US" dirty="0">
                <a:solidFill>
                  <a:srgbClr val="FF0000"/>
                </a:solidFill>
              </a:rPr>
              <a:t>Calibri</a:t>
            </a:r>
          </a:p>
          <a:p>
            <a:pPr lvl="0"/>
            <a:r>
              <a:rPr lang="en-US" dirty="0">
                <a:solidFill>
                  <a:srgbClr val="00B050"/>
                </a:solidFill>
                <a:latin typeface="Corbel" panose="020B0503020204020204" pitchFamily="34" charset="0"/>
              </a:rPr>
              <a:t>Corbel</a:t>
            </a:r>
          </a:p>
          <a:p>
            <a:pPr lvl="0"/>
            <a:r>
              <a:rPr lang="en-US" dirty="0">
                <a:solidFill>
                  <a:srgbClr val="1010FF"/>
                </a:solidFill>
                <a:latin typeface="Candara" panose="020E0502030303020204" pitchFamily="34" charset="0"/>
              </a:rPr>
              <a:t>Candara</a:t>
            </a:r>
          </a:p>
          <a:p>
            <a:pPr lvl="0"/>
            <a:r>
              <a:rPr lang="en-US" dirty="0">
                <a:solidFill>
                  <a:srgbClr val="7030A0"/>
                </a:solidFill>
                <a:latin typeface="Consolas" panose="020B0609020204030204" pitchFamily="49" charset="0"/>
                <a:cs typeface="Consolas" panose="020B0609020204030204" pitchFamily="49" charset="0"/>
              </a:rPr>
              <a:t>Consolas</a:t>
            </a:r>
          </a:p>
          <a:p>
            <a:pPr lvl="0"/>
            <a:r>
              <a:rPr lang="en-US" dirty="0">
                <a:solidFill>
                  <a:srgbClr val="FF6600"/>
                </a:solidFill>
                <a:latin typeface="Constantia" panose="02030602050306030303" pitchFamily="18" charset="0"/>
              </a:rPr>
              <a:t>Constantia</a:t>
            </a:r>
          </a:p>
          <a:p>
            <a:pPr lvl="0"/>
            <a:r>
              <a:rPr lang="en-US" dirty="0">
                <a:solidFill>
                  <a:srgbClr val="00B0F0"/>
                </a:solidFill>
                <a:latin typeface="Cambria" panose="02040503050406030204" pitchFamily="18" charset="0"/>
              </a:rPr>
              <a:t>Cambria</a:t>
            </a:r>
          </a:p>
          <a:p>
            <a:endParaRPr lang="en-US" dirty="0"/>
          </a:p>
          <a:p>
            <a:r>
              <a:rPr lang="en-US" b="1" dirty="0"/>
              <a:t>Fonts for </a:t>
            </a:r>
            <a:r>
              <a:rPr lang="en-US" b="1" i="1" dirty="0"/>
              <a:t>code</a:t>
            </a:r>
            <a:r>
              <a:rPr lang="en-US" b="1" dirty="0"/>
              <a:t>:</a:t>
            </a:r>
          </a:p>
          <a:p>
            <a:pPr lvl="0"/>
            <a:r>
              <a:rPr lang="en-US" dirty="0">
                <a:solidFill>
                  <a:schemeClr val="accent1">
                    <a:lumMod val="50000"/>
                  </a:schemeClr>
                </a:solidFill>
                <a:latin typeface="Courier New" panose="02070309020205020404" pitchFamily="49" charset="0"/>
                <a:cs typeface="Courier New" panose="02070309020205020404" pitchFamily="49" charset="0"/>
              </a:rPr>
              <a:t>Courier New</a:t>
            </a:r>
          </a:p>
          <a:p>
            <a:pPr lvl="0"/>
            <a:r>
              <a:rPr lang="en-US" dirty="0">
                <a:solidFill>
                  <a:schemeClr val="tx1">
                    <a:lumMod val="50000"/>
                    <a:lumOff val="50000"/>
                  </a:schemeClr>
                </a:solidFill>
                <a:latin typeface="Lucida Sans Typewriter" panose="020B0509030504030204" pitchFamily="49" charset="0"/>
              </a:rPr>
              <a:t>Lucida Sans Typewriter</a:t>
            </a:r>
          </a:p>
          <a:p>
            <a:endParaRPr lang="en-US" dirty="0"/>
          </a:p>
        </p:txBody>
      </p:sp>
      <p:sp>
        <p:nvSpPr>
          <p:cNvPr id="5" name="Rectangle 4"/>
          <p:cNvSpPr/>
          <p:nvPr/>
        </p:nvSpPr>
        <p:spPr>
          <a:xfrm>
            <a:off x="1" y="3420532"/>
            <a:ext cx="6095999" cy="343746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 name="Rectangle 5"/>
          <p:cNvSpPr/>
          <p:nvPr/>
        </p:nvSpPr>
        <p:spPr>
          <a:xfrm>
            <a:off x="6096001" y="-16935"/>
            <a:ext cx="6095999" cy="343746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 name="TextBox 6"/>
          <p:cNvSpPr txBox="1"/>
          <p:nvPr/>
        </p:nvSpPr>
        <p:spPr>
          <a:xfrm>
            <a:off x="381750" y="3740223"/>
            <a:ext cx="3581401" cy="2308324"/>
          </a:xfrm>
          <a:prstGeom prst="rect">
            <a:avLst/>
          </a:prstGeom>
          <a:noFill/>
        </p:spPr>
        <p:txBody>
          <a:bodyPr wrap="square" numCol="2" rtlCol="0">
            <a:spAutoFit/>
          </a:bodyPr>
          <a:lstStyle/>
          <a:p>
            <a:pPr lvl="0"/>
            <a:r>
              <a:rPr lang="en-US" b="1" dirty="0">
                <a:solidFill>
                  <a:schemeClr val="bg1"/>
                </a:solidFill>
              </a:rPr>
              <a:t>Fonts for </a:t>
            </a:r>
            <a:r>
              <a:rPr lang="en-US" b="1" i="1" dirty="0">
                <a:solidFill>
                  <a:schemeClr val="bg1"/>
                </a:solidFill>
              </a:rPr>
              <a:t>text</a:t>
            </a:r>
            <a:r>
              <a:rPr lang="en-US" b="1" dirty="0">
                <a:solidFill>
                  <a:schemeClr val="bg1"/>
                </a:solidFill>
              </a:rPr>
              <a:t>:</a:t>
            </a:r>
          </a:p>
          <a:p>
            <a:pPr lvl="0"/>
            <a:r>
              <a:rPr lang="en-US" dirty="0">
                <a:solidFill>
                  <a:srgbClr val="FF0000"/>
                </a:solidFill>
              </a:rPr>
              <a:t>Calibri</a:t>
            </a:r>
          </a:p>
          <a:p>
            <a:pPr lvl="0"/>
            <a:r>
              <a:rPr lang="en-US" dirty="0">
                <a:solidFill>
                  <a:srgbClr val="00B050"/>
                </a:solidFill>
                <a:latin typeface="Corbel" panose="020B0503020204020204" pitchFamily="34" charset="0"/>
              </a:rPr>
              <a:t>Corbel</a:t>
            </a:r>
          </a:p>
          <a:p>
            <a:pPr lvl="0"/>
            <a:r>
              <a:rPr lang="en-US" dirty="0">
                <a:solidFill>
                  <a:srgbClr val="1010FF"/>
                </a:solidFill>
                <a:latin typeface="Candara" panose="020E0502030303020204" pitchFamily="34" charset="0"/>
              </a:rPr>
              <a:t>Candara</a:t>
            </a:r>
          </a:p>
          <a:p>
            <a:pPr lvl="0"/>
            <a:r>
              <a:rPr lang="en-US" dirty="0">
                <a:solidFill>
                  <a:srgbClr val="7030A0"/>
                </a:solidFill>
                <a:latin typeface="Consolas" panose="020B0609020204030204" pitchFamily="49" charset="0"/>
                <a:cs typeface="Consolas" panose="020B0609020204030204" pitchFamily="49" charset="0"/>
              </a:rPr>
              <a:t>Consolas</a:t>
            </a:r>
          </a:p>
          <a:p>
            <a:pPr lvl="0"/>
            <a:r>
              <a:rPr lang="en-US" dirty="0">
                <a:solidFill>
                  <a:srgbClr val="FF6600"/>
                </a:solidFill>
                <a:latin typeface="Constantia" panose="02030602050306030303" pitchFamily="18" charset="0"/>
              </a:rPr>
              <a:t>Constantia</a:t>
            </a:r>
          </a:p>
          <a:p>
            <a:pPr lvl="0"/>
            <a:r>
              <a:rPr lang="en-US" dirty="0">
                <a:solidFill>
                  <a:srgbClr val="00B0F0"/>
                </a:solidFill>
                <a:latin typeface="Cambria" panose="02040503050406030204" pitchFamily="18" charset="0"/>
              </a:rPr>
              <a:t>Cambria</a:t>
            </a:r>
          </a:p>
          <a:p>
            <a:endParaRPr lang="en-US" dirty="0"/>
          </a:p>
          <a:p>
            <a:r>
              <a:rPr lang="en-US" b="1" dirty="0">
                <a:solidFill>
                  <a:schemeClr val="bg1"/>
                </a:solidFill>
              </a:rPr>
              <a:t>Fonts for </a:t>
            </a:r>
            <a:r>
              <a:rPr lang="en-US" b="1" i="1" dirty="0">
                <a:solidFill>
                  <a:schemeClr val="bg1"/>
                </a:solidFill>
              </a:rPr>
              <a:t>code</a:t>
            </a:r>
            <a:r>
              <a:rPr lang="en-US" b="1" dirty="0">
                <a:solidFill>
                  <a:schemeClr val="bg1"/>
                </a:solidFill>
              </a:rPr>
              <a:t>:</a:t>
            </a:r>
          </a:p>
          <a:p>
            <a:pPr lvl="0"/>
            <a:r>
              <a:rPr lang="en-US" dirty="0">
                <a:solidFill>
                  <a:schemeClr val="accent1">
                    <a:lumMod val="50000"/>
                  </a:schemeClr>
                </a:solidFill>
                <a:latin typeface="Courier New" panose="02070309020205020404" pitchFamily="49" charset="0"/>
                <a:cs typeface="Courier New" panose="02070309020205020404" pitchFamily="49" charset="0"/>
              </a:rPr>
              <a:t>Courier New</a:t>
            </a:r>
          </a:p>
          <a:p>
            <a:pPr lvl="0"/>
            <a:r>
              <a:rPr lang="en-US" dirty="0">
                <a:solidFill>
                  <a:schemeClr val="tx1">
                    <a:lumMod val="50000"/>
                    <a:lumOff val="50000"/>
                  </a:schemeClr>
                </a:solidFill>
                <a:latin typeface="Lucida Sans Typewriter" panose="020B0509030504030204" pitchFamily="49" charset="0"/>
              </a:rPr>
              <a:t>Lucida Sans Typewriter</a:t>
            </a:r>
          </a:p>
          <a:p>
            <a:endParaRPr lang="en-US" dirty="0"/>
          </a:p>
        </p:txBody>
      </p:sp>
      <p:sp>
        <p:nvSpPr>
          <p:cNvPr id="8" name="TextBox 7"/>
          <p:cNvSpPr txBox="1"/>
          <p:nvPr/>
        </p:nvSpPr>
        <p:spPr>
          <a:xfrm>
            <a:off x="6484781" y="3740223"/>
            <a:ext cx="3581401" cy="2308324"/>
          </a:xfrm>
          <a:prstGeom prst="rect">
            <a:avLst/>
          </a:prstGeom>
          <a:noFill/>
        </p:spPr>
        <p:txBody>
          <a:bodyPr wrap="square" numCol="2" rtlCol="0">
            <a:spAutoFit/>
          </a:bodyPr>
          <a:lstStyle/>
          <a:p>
            <a:pPr lvl="0"/>
            <a:r>
              <a:rPr lang="en-US" b="1" dirty="0"/>
              <a:t>Fonts for </a:t>
            </a:r>
            <a:r>
              <a:rPr lang="en-US" b="1" i="1" dirty="0"/>
              <a:t>text</a:t>
            </a:r>
            <a:r>
              <a:rPr lang="en-US" b="1" dirty="0"/>
              <a:t>:</a:t>
            </a:r>
          </a:p>
          <a:p>
            <a:pPr lvl="0"/>
            <a:r>
              <a:rPr lang="en-US" dirty="0">
                <a:solidFill>
                  <a:srgbClr val="FF66FF"/>
                </a:solidFill>
              </a:rPr>
              <a:t>Calibri</a:t>
            </a:r>
          </a:p>
          <a:p>
            <a:pPr lvl="0"/>
            <a:r>
              <a:rPr lang="en-US" dirty="0">
                <a:solidFill>
                  <a:schemeClr val="accent5">
                    <a:lumMod val="40000"/>
                    <a:lumOff val="60000"/>
                  </a:schemeClr>
                </a:solidFill>
                <a:latin typeface="Corbel" panose="020B0503020204020204" pitchFamily="34" charset="0"/>
              </a:rPr>
              <a:t>Corbel</a:t>
            </a:r>
          </a:p>
          <a:p>
            <a:pPr lvl="0"/>
            <a:r>
              <a:rPr lang="en-US" dirty="0">
                <a:solidFill>
                  <a:srgbClr val="FFC000"/>
                </a:solidFill>
                <a:latin typeface="Candara" panose="020E0502030303020204" pitchFamily="34" charset="0"/>
              </a:rPr>
              <a:t>Candara</a:t>
            </a:r>
          </a:p>
          <a:p>
            <a:pPr lvl="0"/>
            <a:r>
              <a:rPr lang="en-US" dirty="0">
                <a:solidFill>
                  <a:schemeClr val="accent6">
                    <a:lumMod val="20000"/>
                    <a:lumOff val="80000"/>
                  </a:schemeClr>
                </a:solidFill>
                <a:latin typeface="Consolas" panose="020B0609020204030204" pitchFamily="49" charset="0"/>
                <a:cs typeface="Consolas" panose="020B0609020204030204" pitchFamily="49" charset="0"/>
              </a:rPr>
              <a:t>Consolas</a:t>
            </a:r>
          </a:p>
          <a:p>
            <a:pPr lvl="0"/>
            <a:r>
              <a:rPr lang="en-US" dirty="0">
                <a:solidFill>
                  <a:srgbClr val="FFFF00"/>
                </a:solidFill>
                <a:latin typeface="Constantia" panose="02030602050306030303" pitchFamily="18" charset="0"/>
              </a:rPr>
              <a:t>Constantia</a:t>
            </a:r>
          </a:p>
          <a:p>
            <a:pPr lvl="0"/>
            <a:r>
              <a:rPr lang="en-US" dirty="0">
                <a:solidFill>
                  <a:schemeClr val="bg1">
                    <a:lumMod val="85000"/>
                  </a:schemeClr>
                </a:solidFill>
                <a:latin typeface="Cambria" panose="02040503050406030204" pitchFamily="18" charset="0"/>
              </a:rPr>
              <a:t>Cambria</a:t>
            </a:r>
          </a:p>
          <a:p>
            <a:endParaRPr lang="en-US" dirty="0"/>
          </a:p>
          <a:p>
            <a:r>
              <a:rPr lang="en-US" b="1" dirty="0"/>
              <a:t>Fonts for </a:t>
            </a:r>
            <a:r>
              <a:rPr lang="en-US" b="1" i="1" dirty="0"/>
              <a:t>code</a:t>
            </a:r>
            <a:r>
              <a:rPr lang="en-US" b="1" dirty="0"/>
              <a:t>:</a:t>
            </a:r>
          </a:p>
          <a:p>
            <a:pPr lvl="0"/>
            <a:r>
              <a:rPr lang="en-US" dirty="0">
                <a:solidFill>
                  <a:srgbClr val="FE8A66"/>
                </a:solidFill>
                <a:latin typeface="Courier New" panose="02070309020205020404" pitchFamily="49" charset="0"/>
                <a:cs typeface="Courier New" panose="02070309020205020404" pitchFamily="49" charset="0"/>
              </a:rPr>
              <a:t>Courier New</a:t>
            </a:r>
          </a:p>
          <a:p>
            <a:pPr lvl="0"/>
            <a:r>
              <a:rPr lang="en-US" dirty="0">
                <a:solidFill>
                  <a:srgbClr val="5CFB03"/>
                </a:solidFill>
                <a:latin typeface="Lucida Sans Typewriter" panose="020B0509030504030204" pitchFamily="49" charset="0"/>
              </a:rPr>
              <a:t>Lucida Sans Typewriter</a:t>
            </a:r>
          </a:p>
          <a:p>
            <a:endParaRPr lang="en-US" dirty="0"/>
          </a:p>
        </p:txBody>
      </p:sp>
      <p:sp>
        <p:nvSpPr>
          <p:cNvPr id="9" name="TextBox 8"/>
          <p:cNvSpPr txBox="1"/>
          <p:nvPr/>
        </p:nvSpPr>
        <p:spPr>
          <a:xfrm>
            <a:off x="6484782" y="308456"/>
            <a:ext cx="3581401" cy="2308324"/>
          </a:xfrm>
          <a:prstGeom prst="rect">
            <a:avLst/>
          </a:prstGeom>
          <a:noFill/>
        </p:spPr>
        <p:txBody>
          <a:bodyPr wrap="square" numCol="2" rtlCol="0">
            <a:spAutoFit/>
          </a:bodyPr>
          <a:lstStyle/>
          <a:p>
            <a:pPr lvl="0"/>
            <a:r>
              <a:rPr lang="en-US" b="1" dirty="0">
                <a:solidFill>
                  <a:schemeClr val="bg1"/>
                </a:solidFill>
              </a:rPr>
              <a:t>Fonts for </a:t>
            </a:r>
            <a:r>
              <a:rPr lang="en-US" b="1" i="1" dirty="0">
                <a:solidFill>
                  <a:schemeClr val="bg1"/>
                </a:solidFill>
              </a:rPr>
              <a:t>text</a:t>
            </a:r>
            <a:r>
              <a:rPr lang="en-US" b="1" dirty="0">
                <a:solidFill>
                  <a:schemeClr val="bg1"/>
                </a:solidFill>
              </a:rPr>
              <a:t>:</a:t>
            </a:r>
          </a:p>
          <a:p>
            <a:pPr lvl="0"/>
            <a:r>
              <a:rPr lang="en-US" dirty="0">
                <a:solidFill>
                  <a:srgbClr val="FF66FF"/>
                </a:solidFill>
              </a:rPr>
              <a:t>Calibri</a:t>
            </a:r>
          </a:p>
          <a:p>
            <a:pPr lvl="0"/>
            <a:r>
              <a:rPr lang="en-US" dirty="0">
                <a:solidFill>
                  <a:schemeClr val="accent5">
                    <a:lumMod val="40000"/>
                    <a:lumOff val="60000"/>
                  </a:schemeClr>
                </a:solidFill>
                <a:latin typeface="Corbel" panose="020B0503020204020204" pitchFamily="34" charset="0"/>
              </a:rPr>
              <a:t>Corbel</a:t>
            </a:r>
          </a:p>
          <a:p>
            <a:pPr lvl="0"/>
            <a:r>
              <a:rPr lang="en-US" dirty="0">
                <a:solidFill>
                  <a:srgbClr val="FFC000"/>
                </a:solidFill>
                <a:latin typeface="Candara" panose="020E0502030303020204" pitchFamily="34" charset="0"/>
              </a:rPr>
              <a:t>Candara</a:t>
            </a:r>
          </a:p>
          <a:p>
            <a:pPr lvl="0"/>
            <a:r>
              <a:rPr lang="en-US" dirty="0">
                <a:solidFill>
                  <a:schemeClr val="accent6">
                    <a:lumMod val="20000"/>
                    <a:lumOff val="80000"/>
                  </a:schemeClr>
                </a:solidFill>
                <a:latin typeface="Consolas" panose="020B0609020204030204" pitchFamily="49" charset="0"/>
                <a:cs typeface="Consolas" panose="020B0609020204030204" pitchFamily="49" charset="0"/>
              </a:rPr>
              <a:t>Consolas</a:t>
            </a:r>
          </a:p>
          <a:p>
            <a:pPr lvl="0"/>
            <a:r>
              <a:rPr lang="en-US" dirty="0">
                <a:solidFill>
                  <a:srgbClr val="FFFF00"/>
                </a:solidFill>
                <a:latin typeface="Constantia" panose="02030602050306030303" pitchFamily="18" charset="0"/>
              </a:rPr>
              <a:t>Constantia</a:t>
            </a:r>
          </a:p>
          <a:p>
            <a:pPr lvl="0"/>
            <a:r>
              <a:rPr lang="en-US" dirty="0">
                <a:solidFill>
                  <a:schemeClr val="bg1">
                    <a:lumMod val="85000"/>
                  </a:schemeClr>
                </a:solidFill>
                <a:latin typeface="Cambria" panose="02040503050406030204" pitchFamily="18" charset="0"/>
              </a:rPr>
              <a:t>Cambria</a:t>
            </a:r>
          </a:p>
          <a:p>
            <a:endParaRPr lang="en-US" dirty="0"/>
          </a:p>
          <a:p>
            <a:r>
              <a:rPr lang="en-US" b="1" dirty="0">
                <a:solidFill>
                  <a:schemeClr val="bg1"/>
                </a:solidFill>
              </a:rPr>
              <a:t>Fonts for </a:t>
            </a:r>
            <a:r>
              <a:rPr lang="en-US" b="1" i="1" dirty="0">
                <a:solidFill>
                  <a:schemeClr val="bg1"/>
                </a:solidFill>
              </a:rPr>
              <a:t>code</a:t>
            </a:r>
            <a:r>
              <a:rPr lang="en-US" b="1" dirty="0">
                <a:solidFill>
                  <a:schemeClr val="bg1"/>
                </a:solidFill>
              </a:rPr>
              <a:t>:</a:t>
            </a:r>
          </a:p>
          <a:p>
            <a:pPr lvl="0"/>
            <a:r>
              <a:rPr lang="en-US" dirty="0">
                <a:solidFill>
                  <a:srgbClr val="FE8A66"/>
                </a:solidFill>
                <a:latin typeface="Courier New" panose="02070309020205020404" pitchFamily="49" charset="0"/>
                <a:cs typeface="Courier New" panose="02070309020205020404" pitchFamily="49" charset="0"/>
              </a:rPr>
              <a:t>Courier New</a:t>
            </a:r>
          </a:p>
          <a:p>
            <a:pPr lvl="0"/>
            <a:r>
              <a:rPr lang="en-US" dirty="0">
                <a:solidFill>
                  <a:srgbClr val="5CFB03"/>
                </a:solidFill>
                <a:latin typeface="Lucida Sans Typewriter" panose="020B0509030504030204" pitchFamily="49" charset="0"/>
              </a:rPr>
              <a:t>Lucida Sans Typewriter</a:t>
            </a:r>
          </a:p>
          <a:p>
            <a:endParaRPr lang="en-US" dirty="0"/>
          </a:p>
        </p:txBody>
      </p:sp>
      <p:graphicFrame>
        <p:nvGraphicFramePr>
          <p:cNvPr id="12" name="Chart 11">
            <a:extLst>
              <a:ext uri="{FF2B5EF4-FFF2-40B4-BE49-F238E27FC236}">
                <a16:creationId xmlns:a16="http://schemas.microsoft.com/office/drawing/2014/main" id="{0484595F-A929-4C4C-B820-1F1E7058F124}"/>
              </a:ext>
            </a:extLst>
          </p:cNvPr>
          <p:cNvGraphicFramePr>
            <a:graphicFrameLocks/>
          </p:cNvGraphicFramePr>
          <p:nvPr/>
        </p:nvGraphicFramePr>
        <p:xfrm>
          <a:off x="1500577" y="1559064"/>
          <a:ext cx="3345702" cy="168022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4" name="Chart 13">
            <a:extLst>
              <a:ext uri="{FF2B5EF4-FFF2-40B4-BE49-F238E27FC236}">
                <a16:creationId xmlns:a16="http://schemas.microsoft.com/office/drawing/2014/main" id="{0484595F-A929-4C4C-B820-1F1E7058F124}"/>
              </a:ext>
            </a:extLst>
          </p:cNvPr>
          <p:cNvGraphicFramePr>
            <a:graphicFrameLocks/>
          </p:cNvGraphicFramePr>
          <p:nvPr/>
        </p:nvGraphicFramePr>
        <p:xfrm>
          <a:off x="7775745" y="4934512"/>
          <a:ext cx="3345702" cy="168022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Chart 14">
            <a:extLst>
              <a:ext uri="{FF2B5EF4-FFF2-40B4-BE49-F238E27FC236}">
                <a16:creationId xmlns:a16="http://schemas.microsoft.com/office/drawing/2014/main" id="{0484595F-A929-4C4C-B820-1F1E7058F124}"/>
              </a:ext>
            </a:extLst>
          </p:cNvPr>
          <p:cNvGraphicFramePr>
            <a:graphicFrameLocks/>
          </p:cNvGraphicFramePr>
          <p:nvPr/>
        </p:nvGraphicFramePr>
        <p:xfrm>
          <a:off x="7797117" y="1564354"/>
          <a:ext cx="3345702" cy="168022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6" name="Chart 15">
            <a:extLst>
              <a:ext uri="{FF2B5EF4-FFF2-40B4-BE49-F238E27FC236}">
                <a16:creationId xmlns:a16="http://schemas.microsoft.com/office/drawing/2014/main" id="{0484595F-A929-4C4C-B820-1F1E7058F124}"/>
              </a:ext>
            </a:extLst>
          </p:cNvPr>
          <p:cNvGraphicFramePr>
            <a:graphicFrameLocks/>
          </p:cNvGraphicFramePr>
          <p:nvPr/>
        </p:nvGraphicFramePr>
        <p:xfrm>
          <a:off x="1605080" y="4934511"/>
          <a:ext cx="3345702" cy="1680223"/>
        </p:xfrm>
        <a:graphic>
          <a:graphicData uri="http://schemas.openxmlformats.org/drawingml/2006/chart">
            <c:chart xmlns:c="http://schemas.openxmlformats.org/drawingml/2006/chart" xmlns:r="http://schemas.openxmlformats.org/officeDocument/2006/relationships" r:id="rId5"/>
          </a:graphicData>
        </a:graphic>
      </p:graphicFrame>
      <p:sp>
        <p:nvSpPr>
          <p:cNvPr id="2" name="Slide Number Placeholder 1"/>
          <p:cNvSpPr>
            <a:spLocks noGrp="1"/>
          </p:cNvSpPr>
          <p:nvPr>
            <p:ph type="sldNum" sz="quarter" idx="12"/>
          </p:nvPr>
        </p:nvSpPr>
        <p:spPr>
          <a:xfrm>
            <a:off x="8947030" y="6249609"/>
            <a:ext cx="2743200" cy="365125"/>
          </a:xfrm>
        </p:spPr>
        <p:txBody>
          <a:bodyPr/>
          <a:lstStyle/>
          <a:p>
            <a:fld id="{8087436F-369A-404F-8EF3-44BA662BE423}" type="slidenum">
              <a:rPr lang="en-US" sz="1800" smtClean="0"/>
              <a:t>5</a:t>
            </a:fld>
            <a:endParaRPr lang="en-US" sz="1800" dirty="0"/>
          </a:p>
        </p:txBody>
      </p:sp>
    </p:spTree>
    <p:extLst>
      <p:ext uri="{BB962C8B-B14F-4D97-AF65-F5344CB8AC3E}">
        <p14:creationId xmlns:p14="http://schemas.microsoft.com/office/powerpoint/2010/main" val="2252074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41670" y="308456"/>
            <a:ext cx="3581401" cy="2308324"/>
          </a:xfrm>
          <a:prstGeom prst="rect">
            <a:avLst/>
          </a:prstGeom>
          <a:noFill/>
        </p:spPr>
        <p:txBody>
          <a:bodyPr wrap="square" numCol="2" rtlCol="0">
            <a:spAutoFit/>
          </a:bodyPr>
          <a:lstStyle/>
          <a:p>
            <a:pPr lvl="0"/>
            <a:r>
              <a:rPr lang="en-US" b="1" dirty="0"/>
              <a:t>Fonts for </a:t>
            </a:r>
            <a:r>
              <a:rPr lang="en-US" b="1" i="1" dirty="0"/>
              <a:t>text</a:t>
            </a:r>
            <a:r>
              <a:rPr lang="en-US" b="1" dirty="0"/>
              <a:t>:</a:t>
            </a:r>
          </a:p>
          <a:p>
            <a:pPr lvl="0"/>
            <a:r>
              <a:rPr lang="en-US" dirty="0">
                <a:solidFill>
                  <a:srgbClr val="FF0000"/>
                </a:solidFill>
              </a:rPr>
              <a:t>Calibri</a:t>
            </a:r>
          </a:p>
          <a:p>
            <a:pPr lvl="0"/>
            <a:r>
              <a:rPr lang="en-US" dirty="0">
                <a:solidFill>
                  <a:srgbClr val="00B050"/>
                </a:solidFill>
                <a:latin typeface="Corbel" panose="020B0503020204020204" pitchFamily="34" charset="0"/>
              </a:rPr>
              <a:t>Corbel</a:t>
            </a:r>
          </a:p>
          <a:p>
            <a:pPr lvl="0"/>
            <a:r>
              <a:rPr lang="en-US" dirty="0">
                <a:solidFill>
                  <a:srgbClr val="1010FF"/>
                </a:solidFill>
                <a:latin typeface="Candara" panose="020E0502030303020204" pitchFamily="34" charset="0"/>
              </a:rPr>
              <a:t>Candara</a:t>
            </a:r>
          </a:p>
          <a:p>
            <a:pPr lvl="0"/>
            <a:r>
              <a:rPr lang="en-US" dirty="0">
                <a:solidFill>
                  <a:srgbClr val="7030A0"/>
                </a:solidFill>
                <a:latin typeface="Consolas" panose="020B0609020204030204" pitchFamily="49" charset="0"/>
                <a:cs typeface="Consolas" panose="020B0609020204030204" pitchFamily="49" charset="0"/>
              </a:rPr>
              <a:t>Consolas</a:t>
            </a:r>
          </a:p>
          <a:p>
            <a:pPr lvl="0"/>
            <a:r>
              <a:rPr lang="en-US" dirty="0">
                <a:solidFill>
                  <a:srgbClr val="FF6600"/>
                </a:solidFill>
                <a:latin typeface="Constantia" panose="02030602050306030303" pitchFamily="18" charset="0"/>
              </a:rPr>
              <a:t>Constantia</a:t>
            </a:r>
          </a:p>
          <a:p>
            <a:pPr lvl="0"/>
            <a:r>
              <a:rPr lang="en-US" dirty="0">
                <a:solidFill>
                  <a:srgbClr val="00B0F0"/>
                </a:solidFill>
                <a:latin typeface="Cambria" panose="02040503050406030204" pitchFamily="18" charset="0"/>
              </a:rPr>
              <a:t>Cambria</a:t>
            </a:r>
          </a:p>
          <a:p>
            <a:endParaRPr lang="en-US" dirty="0"/>
          </a:p>
          <a:p>
            <a:r>
              <a:rPr lang="en-US" b="1" dirty="0"/>
              <a:t>Fonts for </a:t>
            </a:r>
            <a:r>
              <a:rPr lang="en-US" b="1" i="1" dirty="0"/>
              <a:t>code</a:t>
            </a:r>
            <a:r>
              <a:rPr lang="en-US" b="1" dirty="0"/>
              <a:t>:</a:t>
            </a:r>
          </a:p>
          <a:p>
            <a:pPr lvl="0"/>
            <a:r>
              <a:rPr lang="en-US" dirty="0">
                <a:solidFill>
                  <a:schemeClr val="accent1">
                    <a:lumMod val="50000"/>
                  </a:schemeClr>
                </a:solidFill>
                <a:latin typeface="Courier New" panose="02070309020205020404" pitchFamily="49" charset="0"/>
                <a:cs typeface="Courier New" panose="02070309020205020404" pitchFamily="49" charset="0"/>
              </a:rPr>
              <a:t>Courier New</a:t>
            </a:r>
          </a:p>
          <a:p>
            <a:pPr lvl="0"/>
            <a:r>
              <a:rPr lang="en-US" dirty="0">
                <a:solidFill>
                  <a:schemeClr val="tx1">
                    <a:lumMod val="50000"/>
                    <a:lumOff val="50000"/>
                  </a:schemeClr>
                </a:solidFill>
                <a:latin typeface="Lucida Sans Typewriter" panose="020B0509030504030204" pitchFamily="49" charset="0"/>
              </a:rPr>
              <a:t>Lucida Sans Typewriter</a:t>
            </a:r>
          </a:p>
          <a:p>
            <a:endParaRPr lang="en-US" dirty="0"/>
          </a:p>
        </p:txBody>
      </p:sp>
      <p:sp>
        <p:nvSpPr>
          <p:cNvPr id="5" name="Rectangle 4"/>
          <p:cNvSpPr/>
          <p:nvPr/>
        </p:nvSpPr>
        <p:spPr>
          <a:xfrm>
            <a:off x="1" y="3420532"/>
            <a:ext cx="6095999" cy="343746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 name="Rectangle 5"/>
          <p:cNvSpPr/>
          <p:nvPr/>
        </p:nvSpPr>
        <p:spPr>
          <a:xfrm>
            <a:off x="6096001" y="-16935"/>
            <a:ext cx="6095999" cy="343746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 name="TextBox 6"/>
          <p:cNvSpPr txBox="1"/>
          <p:nvPr/>
        </p:nvSpPr>
        <p:spPr>
          <a:xfrm>
            <a:off x="381750" y="3740223"/>
            <a:ext cx="3581401" cy="2308324"/>
          </a:xfrm>
          <a:prstGeom prst="rect">
            <a:avLst/>
          </a:prstGeom>
          <a:noFill/>
        </p:spPr>
        <p:txBody>
          <a:bodyPr wrap="square" numCol="2" rtlCol="0">
            <a:spAutoFit/>
          </a:bodyPr>
          <a:lstStyle/>
          <a:p>
            <a:pPr lvl="0"/>
            <a:r>
              <a:rPr lang="en-US" b="1" dirty="0">
                <a:solidFill>
                  <a:schemeClr val="bg1"/>
                </a:solidFill>
              </a:rPr>
              <a:t>Fonts for </a:t>
            </a:r>
            <a:r>
              <a:rPr lang="en-US" b="1" i="1" dirty="0">
                <a:solidFill>
                  <a:schemeClr val="bg1"/>
                </a:solidFill>
              </a:rPr>
              <a:t>text</a:t>
            </a:r>
            <a:r>
              <a:rPr lang="en-US" b="1" dirty="0">
                <a:solidFill>
                  <a:schemeClr val="bg1"/>
                </a:solidFill>
              </a:rPr>
              <a:t>:</a:t>
            </a:r>
          </a:p>
          <a:p>
            <a:pPr lvl="0"/>
            <a:r>
              <a:rPr lang="en-US" dirty="0">
                <a:solidFill>
                  <a:srgbClr val="FF0000"/>
                </a:solidFill>
              </a:rPr>
              <a:t>Calibri</a:t>
            </a:r>
          </a:p>
          <a:p>
            <a:pPr lvl="0"/>
            <a:r>
              <a:rPr lang="en-US" dirty="0">
                <a:solidFill>
                  <a:srgbClr val="00B050"/>
                </a:solidFill>
                <a:latin typeface="Corbel" panose="020B0503020204020204" pitchFamily="34" charset="0"/>
              </a:rPr>
              <a:t>Corbel</a:t>
            </a:r>
          </a:p>
          <a:p>
            <a:pPr lvl="0"/>
            <a:r>
              <a:rPr lang="en-US" dirty="0">
                <a:solidFill>
                  <a:srgbClr val="1010FF"/>
                </a:solidFill>
                <a:latin typeface="Candara" panose="020E0502030303020204" pitchFamily="34" charset="0"/>
              </a:rPr>
              <a:t>Candara</a:t>
            </a:r>
          </a:p>
          <a:p>
            <a:pPr lvl="0"/>
            <a:r>
              <a:rPr lang="en-US" dirty="0">
                <a:solidFill>
                  <a:srgbClr val="7030A0"/>
                </a:solidFill>
                <a:latin typeface="Consolas" panose="020B0609020204030204" pitchFamily="49" charset="0"/>
                <a:cs typeface="Consolas" panose="020B0609020204030204" pitchFamily="49" charset="0"/>
              </a:rPr>
              <a:t>Consolas</a:t>
            </a:r>
          </a:p>
          <a:p>
            <a:pPr lvl="0"/>
            <a:r>
              <a:rPr lang="en-US" dirty="0">
                <a:solidFill>
                  <a:srgbClr val="FF6600"/>
                </a:solidFill>
                <a:latin typeface="Constantia" panose="02030602050306030303" pitchFamily="18" charset="0"/>
              </a:rPr>
              <a:t>Constantia</a:t>
            </a:r>
          </a:p>
          <a:p>
            <a:pPr lvl="0"/>
            <a:r>
              <a:rPr lang="en-US" dirty="0">
                <a:solidFill>
                  <a:srgbClr val="00B0F0"/>
                </a:solidFill>
                <a:latin typeface="Cambria" panose="02040503050406030204" pitchFamily="18" charset="0"/>
              </a:rPr>
              <a:t>Cambria</a:t>
            </a:r>
          </a:p>
          <a:p>
            <a:endParaRPr lang="en-US" dirty="0"/>
          </a:p>
          <a:p>
            <a:r>
              <a:rPr lang="en-US" b="1" dirty="0">
                <a:solidFill>
                  <a:schemeClr val="bg1"/>
                </a:solidFill>
              </a:rPr>
              <a:t>Fonts for </a:t>
            </a:r>
            <a:r>
              <a:rPr lang="en-US" b="1" i="1" dirty="0">
                <a:solidFill>
                  <a:schemeClr val="bg1"/>
                </a:solidFill>
              </a:rPr>
              <a:t>code</a:t>
            </a:r>
            <a:r>
              <a:rPr lang="en-US" b="1" dirty="0">
                <a:solidFill>
                  <a:schemeClr val="bg1"/>
                </a:solidFill>
              </a:rPr>
              <a:t>:</a:t>
            </a:r>
          </a:p>
          <a:p>
            <a:pPr lvl="0"/>
            <a:r>
              <a:rPr lang="en-US" dirty="0">
                <a:solidFill>
                  <a:schemeClr val="accent1">
                    <a:lumMod val="50000"/>
                  </a:schemeClr>
                </a:solidFill>
                <a:latin typeface="Courier New" panose="02070309020205020404" pitchFamily="49" charset="0"/>
                <a:cs typeface="Courier New" panose="02070309020205020404" pitchFamily="49" charset="0"/>
              </a:rPr>
              <a:t>Courier New</a:t>
            </a:r>
          </a:p>
          <a:p>
            <a:pPr lvl="0"/>
            <a:r>
              <a:rPr lang="en-US" dirty="0">
                <a:solidFill>
                  <a:schemeClr val="tx1">
                    <a:lumMod val="50000"/>
                    <a:lumOff val="50000"/>
                  </a:schemeClr>
                </a:solidFill>
                <a:latin typeface="Lucida Sans Typewriter" panose="020B0509030504030204" pitchFamily="49" charset="0"/>
              </a:rPr>
              <a:t>Lucida Sans Typewriter</a:t>
            </a:r>
          </a:p>
          <a:p>
            <a:endParaRPr lang="en-US" dirty="0"/>
          </a:p>
        </p:txBody>
      </p:sp>
      <p:sp>
        <p:nvSpPr>
          <p:cNvPr id="8" name="TextBox 7"/>
          <p:cNvSpPr txBox="1"/>
          <p:nvPr/>
        </p:nvSpPr>
        <p:spPr>
          <a:xfrm>
            <a:off x="6484781" y="3740223"/>
            <a:ext cx="3581401" cy="2308324"/>
          </a:xfrm>
          <a:prstGeom prst="rect">
            <a:avLst/>
          </a:prstGeom>
          <a:noFill/>
        </p:spPr>
        <p:txBody>
          <a:bodyPr wrap="square" numCol="2" rtlCol="0">
            <a:spAutoFit/>
          </a:bodyPr>
          <a:lstStyle/>
          <a:p>
            <a:pPr lvl="0"/>
            <a:r>
              <a:rPr lang="en-US" b="1" dirty="0"/>
              <a:t>Fonts for </a:t>
            </a:r>
            <a:r>
              <a:rPr lang="en-US" b="1" i="1" dirty="0"/>
              <a:t>text</a:t>
            </a:r>
            <a:r>
              <a:rPr lang="en-US" b="1" dirty="0"/>
              <a:t>:</a:t>
            </a:r>
          </a:p>
          <a:p>
            <a:pPr lvl="0"/>
            <a:r>
              <a:rPr lang="en-US" dirty="0">
                <a:solidFill>
                  <a:srgbClr val="FF66FF"/>
                </a:solidFill>
              </a:rPr>
              <a:t>Calibri</a:t>
            </a:r>
          </a:p>
          <a:p>
            <a:pPr lvl="0"/>
            <a:r>
              <a:rPr lang="en-US" dirty="0">
                <a:solidFill>
                  <a:schemeClr val="accent5">
                    <a:lumMod val="40000"/>
                    <a:lumOff val="60000"/>
                  </a:schemeClr>
                </a:solidFill>
                <a:latin typeface="Corbel" panose="020B0503020204020204" pitchFamily="34" charset="0"/>
              </a:rPr>
              <a:t>Corbel</a:t>
            </a:r>
          </a:p>
          <a:p>
            <a:pPr lvl="0"/>
            <a:r>
              <a:rPr lang="en-US" dirty="0">
                <a:solidFill>
                  <a:srgbClr val="FFC000"/>
                </a:solidFill>
                <a:latin typeface="Candara" panose="020E0502030303020204" pitchFamily="34" charset="0"/>
              </a:rPr>
              <a:t>Candara</a:t>
            </a:r>
          </a:p>
          <a:p>
            <a:pPr lvl="0"/>
            <a:r>
              <a:rPr lang="en-US" dirty="0">
                <a:solidFill>
                  <a:schemeClr val="accent6">
                    <a:lumMod val="20000"/>
                    <a:lumOff val="80000"/>
                  </a:schemeClr>
                </a:solidFill>
                <a:latin typeface="Consolas" panose="020B0609020204030204" pitchFamily="49" charset="0"/>
                <a:cs typeface="Consolas" panose="020B0609020204030204" pitchFamily="49" charset="0"/>
              </a:rPr>
              <a:t>Consolas</a:t>
            </a:r>
          </a:p>
          <a:p>
            <a:pPr lvl="0"/>
            <a:r>
              <a:rPr lang="en-US" dirty="0">
                <a:solidFill>
                  <a:srgbClr val="FFFF00"/>
                </a:solidFill>
                <a:latin typeface="Constantia" panose="02030602050306030303" pitchFamily="18" charset="0"/>
              </a:rPr>
              <a:t>Constantia</a:t>
            </a:r>
          </a:p>
          <a:p>
            <a:pPr lvl="0"/>
            <a:r>
              <a:rPr lang="en-US" dirty="0">
                <a:solidFill>
                  <a:schemeClr val="bg1">
                    <a:lumMod val="85000"/>
                  </a:schemeClr>
                </a:solidFill>
                <a:latin typeface="Cambria" panose="02040503050406030204" pitchFamily="18" charset="0"/>
              </a:rPr>
              <a:t>Cambria</a:t>
            </a:r>
          </a:p>
          <a:p>
            <a:endParaRPr lang="en-US" dirty="0"/>
          </a:p>
          <a:p>
            <a:r>
              <a:rPr lang="en-US" b="1" dirty="0"/>
              <a:t>Fonts for </a:t>
            </a:r>
            <a:r>
              <a:rPr lang="en-US" b="1" i="1" dirty="0"/>
              <a:t>code</a:t>
            </a:r>
            <a:r>
              <a:rPr lang="en-US" b="1" dirty="0"/>
              <a:t>:</a:t>
            </a:r>
          </a:p>
          <a:p>
            <a:pPr lvl="0"/>
            <a:r>
              <a:rPr lang="en-US" dirty="0">
                <a:solidFill>
                  <a:srgbClr val="FE8A66"/>
                </a:solidFill>
                <a:latin typeface="Courier New" panose="02070309020205020404" pitchFamily="49" charset="0"/>
                <a:cs typeface="Courier New" panose="02070309020205020404" pitchFamily="49" charset="0"/>
              </a:rPr>
              <a:t>Courier New</a:t>
            </a:r>
          </a:p>
          <a:p>
            <a:pPr lvl="0"/>
            <a:r>
              <a:rPr lang="en-US" dirty="0">
                <a:solidFill>
                  <a:srgbClr val="5CFB03"/>
                </a:solidFill>
                <a:latin typeface="Lucida Sans Typewriter" panose="020B0509030504030204" pitchFamily="49" charset="0"/>
              </a:rPr>
              <a:t>Lucida Sans Typewriter</a:t>
            </a:r>
          </a:p>
          <a:p>
            <a:endParaRPr lang="en-US" dirty="0"/>
          </a:p>
        </p:txBody>
      </p:sp>
      <p:sp>
        <p:nvSpPr>
          <p:cNvPr id="9" name="TextBox 8"/>
          <p:cNvSpPr txBox="1"/>
          <p:nvPr/>
        </p:nvSpPr>
        <p:spPr>
          <a:xfrm>
            <a:off x="6484782" y="308456"/>
            <a:ext cx="3581401" cy="2308324"/>
          </a:xfrm>
          <a:prstGeom prst="rect">
            <a:avLst/>
          </a:prstGeom>
          <a:noFill/>
        </p:spPr>
        <p:txBody>
          <a:bodyPr wrap="square" numCol="2" rtlCol="0">
            <a:spAutoFit/>
          </a:bodyPr>
          <a:lstStyle/>
          <a:p>
            <a:pPr lvl="0"/>
            <a:r>
              <a:rPr lang="en-US" b="1" dirty="0">
                <a:solidFill>
                  <a:schemeClr val="bg1"/>
                </a:solidFill>
              </a:rPr>
              <a:t>Fonts for </a:t>
            </a:r>
            <a:r>
              <a:rPr lang="en-US" b="1" i="1" dirty="0">
                <a:solidFill>
                  <a:schemeClr val="bg1"/>
                </a:solidFill>
              </a:rPr>
              <a:t>text</a:t>
            </a:r>
            <a:r>
              <a:rPr lang="en-US" b="1" dirty="0">
                <a:solidFill>
                  <a:schemeClr val="bg1"/>
                </a:solidFill>
              </a:rPr>
              <a:t>:</a:t>
            </a:r>
          </a:p>
          <a:p>
            <a:pPr lvl="0"/>
            <a:r>
              <a:rPr lang="en-US" dirty="0">
                <a:solidFill>
                  <a:srgbClr val="FF66FF"/>
                </a:solidFill>
              </a:rPr>
              <a:t>Calibri</a:t>
            </a:r>
          </a:p>
          <a:p>
            <a:pPr lvl="0"/>
            <a:r>
              <a:rPr lang="en-US" dirty="0">
                <a:solidFill>
                  <a:schemeClr val="accent5">
                    <a:lumMod val="40000"/>
                    <a:lumOff val="60000"/>
                  </a:schemeClr>
                </a:solidFill>
                <a:latin typeface="Corbel" panose="020B0503020204020204" pitchFamily="34" charset="0"/>
              </a:rPr>
              <a:t>Corbel</a:t>
            </a:r>
          </a:p>
          <a:p>
            <a:pPr lvl="0"/>
            <a:r>
              <a:rPr lang="en-US" dirty="0">
                <a:solidFill>
                  <a:srgbClr val="FFC000"/>
                </a:solidFill>
                <a:latin typeface="Candara" panose="020E0502030303020204" pitchFamily="34" charset="0"/>
              </a:rPr>
              <a:t>Candara</a:t>
            </a:r>
          </a:p>
          <a:p>
            <a:pPr lvl="0"/>
            <a:r>
              <a:rPr lang="en-US" dirty="0">
                <a:solidFill>
                  <a:schemeClr val="accent6">
                    <a:lumMod val="20000"/>
                    <a:lumOff val="80000"/>
                  </a:schemeClr>
                </a:solidFill>
                <a:latin typeface="Consolas" panose="020B0609020204030204" pitchFamily="49" charset="0"/>
                <a:cs typeface="Consolas" panose="020B0609020204030204" pitchFamily="49" charset="0"/>
              </a:rPr>
              <a:t>Consolas</a:t>
            </a:r>
          </a:p>
          <a:p>
            <a:pPr lvl="0"/>
            <a:r>
              <a:rPr lang="en-US" dirty="0">
                <a:solidFill>
                  <a:srgbClr val="FFFF00"/>
                </a:solidFill>
                <a:latin typeface="Constantia" panose="02030602050306030303" pitchFamily="18" charset="0"/>
              </a:rPr>
              <a:t>Constantia</a:t>
            </a:r>
          </a:p>
          <a:p>
            <a:pPr lvl="0"/>
            <a:r>
              <a:rPr lang="en-US" dirty="0">
                <a:solidFill>
                  <a:schemeClr val="bg1">
                    <a:lumMod val="85000"/>
                  </a:schemeClr>
                </a:solidFill>
                <a:latin typeface="Cambria" panose="02040503050406030204" pitchFamily="18" charset="0"/>
              </a:rPr>
              <a:t>Cambria</a:t>
            </a:r>
          </a:p>
          <a:p>
            <a:endParaRPr lang="en-US" dirty="0"/>
          </a:p>
          <a:p>
            <a:r>
              <a:rPr lang="en-US" b="1" dirty="0">
                <a:solidFill>
                  <a:schemeClr val="bg1"/>
                </a:solidFill>
              </a:rPr>
              <a:t>Fonts for </a:t>
            </a:r>
            <a:r>
              <a:rPr lang="en-US" b="1" i="1" dirty="0">
                <a:solidFill>
                  <a:schemeClr val="bg1"/>
                </a:solidFill>
              </a:rPr>
              <a:t>code</a:t>
            </a:r>
            <a:r>
              <a:rPr lang="en-US" b="1" dirty="0">
                <a:solidFill>
                  <a:schemeClr val="bg1"/>
                </a:solidFill>
              </a:rPr>
              <a:t>:</a:t>
            </a:r>
          </a:p>
          <a:p>
            <a:pPr lvl="0"/>
            <a:r>
              <a:rPr lang="en-US" dirty="0">
                <a:solidFill>
                  <a:srgbClr val="FE8A66"/>
                </a:solidFill>
                <a:latin typeface="Courier New" panose="02070309020205020404" pitchFamily="49" charset="0"/>
                <a:cs typeface="Courier New" panose="02070309020205020404" pitchFamily="49" charset="0"/>
              </a:rPr>
              <a:t>Courier New</a:t>
            </a:r>
          </a:p>
          <a:p>
            <a:pPr lvl="0"/>
            <a:r>
              <a:rPr lang="en-US" dirty="0">
                <a:solidFill>
                  <a:srgbClr val="5CFB03"/>
                </a:solidFill>
                <a:latin typeface="Lucida Sans Typewriter" panose="020B0509030504030204" pitchFamily="49" charset="0"/>
              </a:rPr>
              <a:t>Lucida Sans Typewriter</a:t>
            </a:r>
          </a:p>
          <a:p>
            <a:endParaRPr lang="en-US" dirty="0"/>
          </a:p>
        </p:txBody>
      </p:sp>
      <p:graphicFrame>
        <p:nvGraphicFramePr>
          <p:cNvPr id="12" name="Chart 11">
            <a:extLst>
              <a:ext uri="{FF2B5EF4-FFF2-40B4-BE49-F238E27FC236}">
                <a16:creationId xmlns:a16="http://schemas.microsoft.com/office/drawing/2014/main" id="{0484595F-A929-4C4C-B820-1F1E7058F124}"/>
              </a:ext>
            </a:extLst>
          </p:cNvPr>
          <p:cNvGraphicFramePr>
            <a:graphicFrameLocks/>
          </p:cNvGraphicFramePr>
          <p:nvPr/>
        </p:nvGraphicFramePr>
        <p:xfrm>
          <a:off x="1500577" y="1559064"/>
          <a:ext cx="3345702" cy="168022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4" name="Chart 13">
            <a:extLst>
              <a:ext uri="{FF2B5EF4-FFF2-40B4-BE49-F238E27FC236}">
                <a16:creationId xmlns:a16="http://schemas.microsoft.com/office/drawing/2014/main" id="{0484595F-A929-4C4C-B820-1F1E7058F124}"/>
              </a:ext>
            </a:extLst>
          </p:cNvPr>
          <p:cNvGraphicFramePr>
            <a:graphicFrameLocks/>
          </p:cNvGraphicFramePr>
          <p:nvPr/>
        </p:nvGraphicFramePr>
        <p:xfrm>
          <a:off x="7775745" y="4934512"/>
          <a:ext cx="3345702" cy="168022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Chart 14">
            <a:extLst>
              <a:ext uri="{FF2B5EF4-FFF2-40B4-BE49-F238E27FC236}">
                <a16:creationId xmlns:a16="http://schemas.microsoft.com/office/drawing/2014/main" id="{0484595F-A929-4C4C-B820-1F1E7058F124}"/>
              </a:ext>
            </a:extLst>
          </p:cNvPr>
          <p:cNvGraphicFramePr>
            <a:graphicFrameLocks/>
          </p:cNvGraphicFramePr>
          <p:nvPr/>
        </p:nvGraphicFramePr>
        <p:xfrm>
          <a:off x="7797117" y="1564354"/>
          <a:ext cx="3345702" cy="168022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6" name="Chart 15">
            <a:extLst>
              <a:ext uri="{FF2B5EF4-FFF2-40B4-BE49-F238E27FC236}">
                <a16:creationId xmlns:a16="http://schemas.microsoft.com/office/drawing/2014/main" id="{0484595F-A929-4C4C-B820-1F1E7058F124}"/>
              </a:ext>
            </a:extLst>
          </p:cNvPr>
          <p:cNvGraphicFramePr>
            <a:graphicFrameLocks/>
          </p:cNvGraphicFramePr>
          <p:nvPr/>
        </p:nvGraphicFramePr>
        <p:xfrm>
          <a:off x="1605080" y="4934511"/>
          <a:ext cx="3345702" cy="1680223"/>
        </p:xfrm>
        <a:graphic>
          <a:graphicData uri="http://schemas.openxmlformats.org/drawingml/2006/chart">
            <c:chart xmlns:c="http://schemas.openxmlformats.org/drawingml/2006/chart" xmlns:r="http://schemas.openxmlformats.org/officeDocument/2006/relationships" r:id="rId5"/>
          </a:graphicData>
        </a:graphic>
      </p:graphicFrame>
      <p:sp>
        <p:nvSpPr>
          <p:cNvPr id="2" name="Slide Number Placeholder 1"/>
          <p:cNvSpPr>
            <a:spLocks noGrp="1"/>
          </p:cNvSpPr>
          <p:nvPr>
            <p:ph type="sldNum" sz="quarter" idx="12"/>
          </p:nvPr>
        </p:nvSpPr>
        <p:spPr/>
        <p:txBody>
          <a:bodyPr/>
          <a:lstStyle/>
          <a:p>
            <a:fld id="{8087436F-369A-404F-8EF3-44BA662BE423}" type="slidenum">
              <a:rPr lang="en-US" smtClean="0"/>
              <a:t>6</a:t>
            </a:fld>
            <a:endParaRPr lang="en-US"/>
          </a:p>
        </p:txBody>
      </p:sp>
      <p:sp>
        <p:nvSpPr>
          <p:cNvPr id="13" name="Multiply 12"/>
          <p:cNvSpPr/>
          <p:nvPr/>
        </p:nvSpPr>
        <p:spPr>
          <a:xfrm>
            <a:off x="264345" y="3278265"/>
            <a:ext cx="4017364" cy="3631785"/>
          </a:xfrm>
          <a:prstGeom prst="mathMultiply">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Multiply 16"/>
          <p:cNvSpPr/>
          <p:nvPr/>
        </p:nvSpPr>
        <p:spPr>
          <a:xfrm>
            <a:off x="6270559" y="3278264"/>
            <a:ext cx="4017364" cy="3631785"/>
          </a:xfrm>
          <a:prstGeom prst="mathMultiply">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81845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Expectations for Figures &amp; Equations</a:t>
            </a:r>
          </a:p>
        </p:txBody>
      </p:sp>
      <p:sp>
        <p:nvSpPr>
          <p:cNvPr id="3" name="Content Placeholder 2"/>
          <p:cNvSpPr>
            <a:spLocks noGrp="1"/>
          </p:cNvSpPr>
          <p:nvPr>
            <p:ph idx="1"/>
          </p:nvPr>
        </p:nvSpPr>
        <p:spPr/>
        <p:txBody>
          <a:bodyPr>
            <a:normAutofit/>
          </a:bodyPr>
          <a:lstStyle/>
          <a:p>
            <a:pPr marL="0" indent="0">
              <a:buNone/>
            </a:pPr>
            <a:r>
              <a:rPr lang="en-US" dirty="0"/>
              <a:t>You should be using this opportunity to learn the following:</a:t>
            </a:r>
          </a:p>
          <a:p>
            <a:pPr lvl="0"/>
            <a:r>
              <a:rPr lang="en-US" dirty="0"/>
              <a:t>how to use the equation editor </a:t>
            </a:r>
          </a:p>
          <a:p>
            <a:pPr lvl="0"/>
            <a:r>
              <a:rPr lang="en-US" dirty="0"/>
              <a:t>how to make your own figures</a:t>
            </a:r>
          </a:p>
          <a:p>
            <a:pPr lvl="0"/>
            <a:r>
              <a:rPr lang="en-US" dirty="0"/>
              <a:t>how to make plots</a:t>
            </a:r>
          </a:p>
          <a:p>
            <a:endParaRPr lang="en-US" dirty="0"/>
          </a:p>
        </p:txBody>
      </p:sp>
      <p:sp>
        <p:nvSpPr>
          <p:cNvPr id="4" name="Slide Number Placeholder 3"/>
          <p:cNvSpPr>
            <a:spLocks noGrp="1"/>
          </p:cNvSpPr>
          <p:nvPr>
            <p:ph type="sldNum" sz="quarter" idx="12"/>
          </p:nvPr>
        </p:nvSpPr>
        <p:spPr/>
        <p:txBody>
          <a:bodyPr/>
          <a:lstStyle/>
          <a:p>
            <a:fld id="{B0BF0C2C-5718-43CF-A507-CFE29FEACA51}" type="slidenum">
              <a:rPr lang="en-US" smtClean="0"/>
              <a:t>7</a:t>
            </a:fld>
            <a:endParaRPr lang="en-US"/>
          </a:p>
        </p:txBody>
      </p:sp>
    </p:spTree>
    <p:extLst>
      <p:ext uri="{BB962C8B-B14F-4D97-AF65-F5344CB8AC3E}">
        <p14:creationId xmlns:p14="http://schemas.microsoft.com/office/powerpoint/2010/main" val="3860076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Expectations for Figures &amp; Equations</a:t>
            </a:r>
          </a:p>
        </p:txBody>
      </p:sp>
      <p:sp>
        <p:nvSpPr>
          <p:cNvPr id="3" name="Content Placeholder 2"/>
          <p:cNvSpPr>
            <a:spLocks noGrp="1"/>
          </p:cNvSpPr>
          <p:nvPr>
            <p:ph idx="1"/>
          </p:nvPr>
        </p:nvSpPr>
        <p:spPr/>
        <p:txBody>
          <a:bodyPr>
            <a:normAutofit/>
          </a:bodyPr>
          <a:lstStyle/>
          <a:p>
            <a:pPr marL="0" indent="0">
              <a:buNone/>
            </a:pPr>
            <a:r>
              <a:rPr lang="en-US" dirty="0">
                <a:solidFill>
                  <a:schemeClr val="bg1">
                    <a:lumMod val="65000"/>
                  </a:schemeClr>
                </a:solidFill>
              </a:rPr>
              <a:t>You should be using this opportunity to learn the following:</a:t>
            </a:r>
          </a:p>
          <a:p>
            <a:pPr lvl="0"/>
            <a:r>
              <a:rPr lang="en-US" dirty="0">
                <a:solidFill>
                  <a:schemeClr val="bg1">
                    <a:lumMod val="65000"/>
                  </a:schemeClr>
                </a:solidFill>
              </a:rPr>
              <a:t>how to use the equation editor </a:t>
            </a:r>
          </a:p>
          <a:p>
            <a:pPr lvl="0"/>
            <a:r>
              <a:rPr lang="en-US" dirty="0">
                <a:solidFill>
                  <a:schemeClr val="bg1">
                    <a:lumMod val="65000"/>
                  </a:schemeClr>
                </a:solidFill>
              </a:rPr>
              <a:t>how to make your own figures</a:t>
            </a:r>
          </a:p>
          <a:p>
            <a:pPr lvl="0"/>
            <a:r>
              <a:rPr lang="en-US" dirty="0">
                <a:solidFill>
                  <a:schemeClr val="bg1">
                    <a:lumMod val="65000"/>
                  </a:schemeClr>
                </a:solidFill>
              </a:rPr>
              <a:t>how to make plots</a:t>
            </a:r>
          </a:p>
          <a:p>
            <a:pPr marL="0" indent="0">
              <a:buNone/>
            </a:pPr>
            <a:r>
              <a:rPr lang="en-US" b="1" dirty="0"/>
              <a:t>Learning the tools is more professional and eventually faster. </a:t>
            </a:r>
          </a:p>
        </p:txBody>
      </p:sp>
      <p:sp>
        <p:nvSpPr>
          <p:cNvPr id="4" name="Slide Number Placeholder 3"/>
          <p:cNvSpPr>
            <a:spLocks noGrp="1"/>
          </p:cNvSpPr>
          <p:nvPr>
            <p:ph type="sldNum" sz="quarter" idx="12"/>
          </p:nvPr>
        </p:nvSpPr>
        <p:spPr/>
        <p:txBody>
          <a:bodyPr/>
          <a:lstStyle/>
          <a:p>
            <a:fld id="{B0BF0C2C-5718-43CF-A507-CFE29FEACA51}" type="slidenum">
              <a:rPr lang="en-US" smtClean="0"/>
              <a:t>8</a:t>
            </a:fld>
            <a:endParaRPr lang="en-US"/>
          </a:p>
        </p:txBody>
      </p:sp>
    </p:spTree>
    <p:extLst>
      <p:ext uri="{BB962C8B-B14F-4D97-AF65-F5344CB8AC3E}">
        <p14:creationId xmlns:p14="http://schemas.microsoft.com/office/powerpoint/2010/main" val="1730368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Expectations for Figures &amp; Equations</a:t>
            </a:r>
          </a:p>
        </p:txBody>
      </p:sp>
      <p:sp>
        <p:nvSpPr>
          <p:cNvPr id="3" name="Content Placeholder 2"/>
          <p:cNvSpPr>
            <a:spLocks noGrp="1"/>
          </p:cNvSpPr>
          <p:nvPr>
            <p:ph idx="1"/>
          </p:nvPr>
        </p:nvSpPr>
        <p:spPr/>
        <p:txBody>
          <a:bodyPr>
            <a:normAutofit/>
          </a:bodyPr>
          <a:lstStyle/>
          <a:p>
            <a:pPr marL="0" indent="0">
              <a:buNone/>
            </a:pPr>
            <a:r>
              <a:rPr lang="en-US" dirty="0">
                <a:solidFill>
                  <a:schemeClr val="bg1">
                    <a:lumMod val="65000"/>
                  </a:schemeClr>
                </a:solidFill>
              </a:rPr>
              <a:t>You should be using this opportunity to learn the following:</a:t>
            </a:r>
          </a:p>
          <a:p>
            <a:pPr lvl="0"/>
            <a:r>
              <a:rPr lang="en-US" dirty="0">
                <a:solidFill>
                  <a:schemeClr val="bg1">
                    <a:lumMod val="65000"/>
                  </a:schemeClr>
                </a:solidFill>
              </a:rPr>
              <a:t>how to use the equation editor </a:t>
            </a:r>
          </a:p>
          <a:p>
            <a:pPr lvl="0"/>
            <a:r>
              <a:rPr lang="en-US" dirty="0">
                <a:solidFill>
                  <a:schemeClr val="bg1">
                    <a:lumMod val="65000"/>
                  </a:schemeClr>
                </a:solidFill>
              </a:rPr>
              <a:t>how to make your own figures</a:t>
            </a:r>
          </a:p>
          <a:p>
            <a:pPr lvl="0"/>
            <a:r>
              <a:rPr lang="en-US" dirty="0">
                <a:solidFill>
                  <a:schemeClr val="bg1">
                    <a:lumMod val="65000"/>
                  </a:schemeClr>
                </a:solidFill>
              </a:rPr>
              <a:t>how to make plots</a:t>
            </a:r>
          </a:p>
          <a:p>
            <a:pPr marL="0" indent="0">
              <a:buNone/>
            </a:pPr>
            <a:r>
              <a:rPr lang="en-US" b="1" dirty="0">
                <a:solidFill>
                  <a:schemeClr val="bg1">
                    <a:lumMod val="65000"/>
                  </a:schemeClr>
                </a:solidFill>
              </a:rPr>
              <a:t>Learning the tools is more professional and eventually faster. </a:t>
            </a:r>
          </a:p>
          <a:p>
            <a:pPr marL="0" indent="0">
              <a:buNone/>
            </a:pPr>
            <a:r>
              <a:rPr lang="en-US" dirty="0"/>
              <a:t>Training vids in this playlist:   </a:t>
            </a:r>
          </a:p>
          <a:p>
            <a:pPr marL="0" indent="0">
              <a:buNone/>
            </a:pPr>
            <a:r>
              <a:rPr lang="en-US" sz="2000" u="sng" dirty="0">
                <a:hlinkClick r:id="rId2"/>
              </a:rPr>
              <a:t>https://www.youtube.com/playlist?list=PL4Sl1ZPMcTDVt4a2PadxWx9d3EWoBZV3n</a:t>
            </a:r>
            <a:r>
              <a:rPr lang="en-US" sz="2000" dirty="0"/>
              <a:t> </a:t>
            </a:r>
          </a:p>
          <a:p>
            <a:pPr marL="0" indent="0">
              <a:buNone/>
            </a:pPr>
            <a:r>
              <a:rPr lang="en-US" dirty="0"/>
              <a:t>If you don’t watch them and produce shoddy work, expect low scores.</a:t>
            </a:r>
          </a:p>
        </p:txBody>
      </p:sp>
      <p:sp>
        <p:nvSpPr>
          <p:cNvPr id="4" name="Slide Number Placeholder 3"/>
          <p:cNvSpPr>
            <a:spLocks noGrp="1"/>
          </p:cNvSpPr>
          <p:nvPr>
            <p:ph type="sldNum" sz="quarter" idx="12"/>
          </p:nvPr>
        </p:nvSpPr>
        <p:spPr/>
        <p:txBody>
          <a:bodyPr/>
          <a:lstStyle/>
          <a:p>
            <a:fld id="{B0BF0C2C-5718-43CF-A507-CFE29FEACA51}" type="slidenum">
              <a:rPr lang="en-US" smtClean="0"/>
              <a:t>9</a:t>
            </a:fld>
            <a:endParaRPr lang="en-US"/>
          </a:p>
        </p:txBody>
      </p:sp>
    </p:spTree>
    <p:extLst>
      <p:ext uri="{BB962C8B-B14F-4D97-AF65-F5344CB8AC3E}">
        <p14:creationId xmlns:p14="http://schemas.microsoft.com/office/powerpoint/2010/main" val="38727484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PVERSION" val="5"/>
  <p:tag name="TPFULLVERSION" val="5.4.1.2"/>
  <p:tag name="PPTVERSION" val="15"/>
  <p:tag name="TPOS" val="2"/>
</p:tagLst>
</file>

<file path=ppt/tags/tag10.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7.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8.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9.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0.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7.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8.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9.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0.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7.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8.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9.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1063</TotalTime>
  <Words>2890</Words>
  <Application>Microsoft Office PowerPoint</Application>
  <PresentationFormat>Widescreen</PresentationFormat>
  <Paragraphs>497</Paragraphs>
  <Slides>45</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45</vt:i4>
      </vt:variant>
    </vt:vector>
  </HeadingPairs>
  <TitlesOfParts>
    <vt:vector size="57" baseType="lpstr">
      <vt:lpstr>Arial</vt:lpstr>
      <vt:lpstr>Calibri</vt:lpstr>
      <vt:lpstr>Calibri Light</vt:lpstr>
      <vt:lpstr>Cambria</vt:lpstr>
      <vt:lpstr>Cambria Math</vt:lpstr>
      <vt:lpstr>Candara</vt:lpstr>
      <vt:lpstr>Consolas</vt:lpstr>
      <vt:lpstr>Constantia</vt:lpstr>
      <vt:lpstr>Corbel</vt:lpstr>
      <vt:lpstr>Courier New</vt:lpstr>
      <vt:lpstr>Lucida Sans Typewriter</vt:lpstr>
      <vt:lpstr>Office Theme</vt:lpstr>
      <vt:lpstr>Characterizing the motion of a zombie during an attack title should be meaningful but as concise as possible</vt:lpstr>
      <vt:lpstr>Characterizing the motion of a zombie during an attack title should be meaningful but as concise as possible</vt:lpstr>
      <vt:lpstr>Characterizing the motion of a zombie during an attack title should be meaningful but as concise as possible</vt:lpstr>
      <vt:lpstr>Characterizing the motion of a zombie during an attack title should be meaningful but as concise as possible</vt:lpstr>
      <vt:lpstr>PowerPoint Presentation</vt:lpstr>
      <vt:lpstr>PowerPoint Presentation</vt:lpstr>
      <vt:lpstr>Expectations for Figures &amp; Equations</vt:lpstr>
      <vt:lpstr>Expectations for Figures &amp; Equations</vt:lpstr>
      <vt:lpstr>Expectations for Figures &amp; Equations</vt:lpstr>
      <vt:lpstr>Expectations for Figures &amp; Equations</vt:lpstr>
      <vt:lpstr>Question</vt:lpstr>
      <vt:lpstr>Question</vt:lpstr>
      <vt:lpstr>Procedure</vt:lpstr>
      <vt:lpstr>Procedure</vt:lpstr>
      <vt:lpstr>Theory</vt:lpstr>
      <vt:lpstr>Theory</vt:lpstr>
      <vt:lpstr>Theory</vt:lpstr>
      <vt:lpstr>Other theory ideas might be…</vt:lpstr>
      <vt:lpstr>Theory (cont.)</vt:lpstr>
      <vt:lpstr>Theory (cont.)</vt:lpstr>
      <vt:lpstr>Theory (cont.)</vt:lpstr>
      <vt:lpstr>Question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vt:lpstr>
      <vt:lpstr>Question</vt:lpstr>
      <vt:lpstr>Question</vt:lpstr>
      <vt:lpstr>Check over your presentation</vt:lpstr>
      <vt:lpstr>Practice</vt:lpstr>
    </vt:vector>
  </TitlesOfParts>
  <Company>Allan Hancock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AHC Podium</dc:creator>
  <cp:lastModifiedBy>Robert Jorstad</cp:lastModifiedBy>
  <cp:revision>84</cp:revision>
  <dcterms:created xsi:type="dcterms:W3CDTF">2019-02-07T19:21:17Z</dcterms:created>
  <dcterms:modified xsi:type="dcterms:W3CDTF">2025-09-10T18:39:52Z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1e8eed3-d905-479d-9a27-111bb9e4ff59_Enabled">
    <vt:lpwstr>true</vt:lpwstr>
  </property>
  <property fmtid="{D5CDD505-2E9C-101B-9397-08002B2CF9AE}" pid="3" name="MSIP_Label_21e8eed3-d905-479d-9a27-111bb9e4ff59_SetDate">
    <vt:lpwstr>2025-05-06T16:11:52Z</vt:lpwstr>
  </property>
  <property fmtid="{D5CDD505-2E9C-101B-9397-08002B2CF9AE}" pid="4" name="MSIP_Label_21e8eed3-d905-479d-9a27-111bb9e4ff59_Method">
    <vt:lpwstr>Standard</vt:lpwstr>
  </property>
  <property fmtid="{D5CDD505-2E9C-101B-9397-08002B2CF9AE}" pid="5" name="MSIP_Label_21e8eed3-d905-479d-9a27-111bb9e4ff59_Name">
    <vt:lpwstr>Sensitivity Label - Internal</vt:lpwstr>
  </property>
  <property fmtid="{D5CDD505-2E9C-101B-9397-08002B2CF9AE}" pid="6" name="MSIP_Label_21e8eed3-d905-479d-9a27-111bb9e4ff59_SiteId">
    <vt:lpwstr>74e8c284-3410-4349-85ac-7157c206039a</vt:lpwstr>
  </property>
  <property fmtid="{D5CDD505-2E9C-101B-9397-08002B2CF9AE}" pid="7" name="MSIP_Label_21e8eed3-d905-479d-9a27-111bb9e4ff59_ActionId">
    <vt:lpwstr>23a25b58-991c-458d-9165-3c9e1d815e4b</vt:lpwstr>
  </property>
  <property fmtid="{D5CDD505-2E9C-101B-9397-08002B2CF9AE}" pid="8" name="MSIP_Label_21e8eed3-d905-479d-9a27-111bb9e4ff59_ContentBits">
    <vt:lpwstr>0</vt:lpwstr>
  </property>
  <property fmtid="{D5CDD505-2E9C-101B-9397-08002B2CF9AE}" pid="9" name="MSIP_Label_21e8eed3-d905-479d-9a27-111bb9e4ff59_Tag">
    <vt:lpwstr>10, 3, 0, 1</vt:lpwstr>
  </property>
</Properties>
</file>