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2.xml" ContentType="application/vnd.openxmlformats-officedocument.themeOverride+xml"/>
  <Override PartName="/ppt/drawings/drawing1.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3.xml" ContentType="application/vnd.openxmlformats-officedocument.themeOverr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4.xml" ContentType="application/vnd.openxmlformats-officedocument.themeOverride+xml"/>
  <Override PartName="/ppt/drawings/drawing2.xml" ContentType="application/vnd.openxmlformats-officedocument.drawingml.chartshapes+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15.xml" ContentType="application/vnd.openxmlformats-officedocument.themeOverride+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286" r:id="rId3"/>
    <p:sldId id="287" r:id="rId4"/>
    <p:sldId id="288" r:id="rId5"/>
    <p:sldId id="279" r:id="rId6"/>
    <p:sldId id="281" r:id="rId7"/>
    <p:sldId id="283" r:id="rId8"/>
    <p:sldId id="289" r:id="rId9"/>
    <p:sldId id="284" r:id="rId10"/>
    <p:sldId id="285" r:id="rId11"/>
    <p:sldId id="290" r:id="rId12"/>
    <p:sldId id="282" r:id="rId13"/>
    <p:sldId id="258" r:id="rId14"/>
    <p:sldId id="259" r:id="rId15"/>
    <p:sldId id="260" r:id="rId16"/>
    <p:sldId id="261" r:id="rId17"/>
    <p:sldId id="277" r:id="rId18"/>
    <p:sldId id="276" r:id="rId19"/>
    <p:sldId id="275" r:id="rId20"/>
    <p:sldId id="271" r:id="rId21"/>
    <p:sldId id="278" r:id="rId22"/>
    <p:sldId id="262" r:id="rId23"/>
    <p:sldId id="274" r:id="rId24"/>
    <p:sldId id="267" r:id="rId25"/>
    <p:sldId id="270" r:id="rId26"/>
    <p:sldId id="268" r:id="rId27"/>
    <p:sldId id="26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8A66"/>
    <a:srgbClr val="5CFB03"/>
    <a:srgbClr val="FF66FF"/>
    <a:srgbClr val="FF6600"/>
    <a:srgbClr val="1010FF"/>
    <a:srgbClr val="5791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7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Book1"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Book1"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2.xml"/><Relationship Id="rId1" Type="http://schemas.microsoft.com/office/2011/relationships/chartStyle" Target="style12.xml"/><Relationship Id="rId5" Type="http://schemas.openxmlformats.org/officeDocument/2006/relationships/chartUserShapes" Target="../drawings/drawing1.xml"/><Relationship Id="rId4" Type="http://schemas.openxmlformats.org/officeDocument/2006/relationships/oleObject" Target="Book1"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Book1" TargetMode="Externa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4.xml"/><Relationship Id="rId1" Type="http://schemas.microsoft.com/office/2011/relationships/chartStyle" Target="style14.xml"/><Relationship Id="rId5" Type="http://schemas.openxmlformats.org/officeDocument/2006/relationships/chartUserShapes" Target="../drawings/drawing2.xml"/><Relationship Id="rId4" Type="http://schemas.openxmlformats.org/officeDocument/2006/relationships/oleObject" Target="Book1" TargetMode="Externa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15.xml"/><Relationship Id="rId2" Type="http://schemas.microsoft.com/office/2011/relationships/chartColorStyle" Target="colors15.xml"/><Relationship Id="rId1" Type="http://schemas.microsoft.com/office/2011/relationships/chartStyle" Target="style15.xml"/><Relationship Id="rId5" Type="http://schemas.openxmlformats.org/officeDocument/2006/relationships/chartUserShapes" Target="../drawings/drawing3.xml"/><Relationship Id="rId4"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8316903298620141E-2"/>
          <c:y val="7.5339404352874603E-2"/>
          <c:w val="0.88453321850393696"/>
          <c:h val="0.81642665500145828"/>
        </c:manualLayout>
      </c:layout>
      <c:scatterChart>
        <c:scatterStyle val="smoothMarker"/>
        <c:varyColors val="0"/>
        <c:ser>
          <c:idx val="0"/>
          <c:order val="0"/>
          <c:tx>
            <c:v>B_Frog Th</c:v>
          </c:tx>
          <c:spPr>
            <a:ln w="19050" cap="rnd">
              <a:solidFill>
                <a:srgbClr val="0000FF"/>
              </a:solidFill>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Sheet1!$B$3:$B$23</c:f>
              <c:numCache>
                <c:formatCode>0.0</c:formatCode>
                <c:ptCount val="21"/>
                <c:pt idx="0">
                  <c:v>0.8</c:v>
                </c:pt>
                <c:pt idx="1">
                  <c:v>0.94339622641509435</c:v>
                </c:pt>
                <c:pt idx="2">
                  <c:v>1.1235955056179776</c:v>
                </c:pt>
                <c:pt idx="3">
                  <c:v>1.3513513513513513</c:v>
                </c:pt>
                <c:pt idx="4">
                  <c:v>1.639344262295082</c:v>
                </c:pt>
                <c:pt idx="5">
                  <c:v>2</c:v>
                </c:pt>
                <c:pt idx="6">
                  <c:v>2.4390243902439024</c:v>
                </c:pt>
                <c:pt idx="7">
                  <c:v>2.9411764705882355</c:v>
                </c:pt>
                <c:pt idx="8">
                  <c:v>3.4482758620689653</c:v>
                </c:pt>
                <c:pt idx="9">
                  <c:v>3.8461538461538463</c:v>
                </c:pt>
                <c:pt idx="10">
                  <c:v>4</c:v>
                </c:pt>
                <c:pt idx="11">
                  <c:v>3.8461538461538463</c:v>
                </c:pt>
                <c:pt idx="12">
                  <c:v>3.4482758620689653</c:v>
                </c:pt>
                <c:pt idx="13">
                  <c:v>2.9411764705882355</c:v>
                </c:pt>
                <c:pt idx="14">
                  <c:v>2.4390243902439024</c:v>
                </c:pt>
                <c:pt idx="15">
                  <c:v>2</c:v>
                </c:pt>
                <c:pt idx="16">
                  <c:v>1.639344262295082</c:v>
                </c:pt>
                <c:pt idx="17">
                  <c:v>1.3513513513513513</c:v>
                </c:pt>
                <c:pt idx="18">
                  <c:v>1.1235955056179776</c:v>
                </c:pt>
                <c:pt idx="19">
                  <c:v>0.94339622641509435</c:v>
                </c:pt>
                <c:pt idx="20">
                  <c:v>0.8</c:v>
                </c:pt>
              </c:numCache>
            </c:numRef>
          </c:yVal>
          <c:smooth val="1"/>
          <c:extLst>
            <c:ext xmlns:c16="http://schemas.microsoft.com/office/drawing/2014/chart" uri="{C3380CC4-5D6E-409C-BE32-E72D297353CC}">
              <c16:uniqueId val="{00000000-D5E3-495F-A303-E2A66B827D17}"/>
            </c:ext>
          </c:extLst>
        </c:ser>
        <c:ser>
          <c:idx val="1"/>
          <c:order val="1"/>
          <c:tx>
            <c:v>B_Taco Th</c:v>
          </c:tx>
          <c:spPr>
            <a:ln w="19050" cap="rnd">
              <a:solidFill>
                <a:srgbClr val="468648"/>
              </a:solidFill>
              <a:prstDash val="dash"/>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Sheet1!$C$3:$C$23</c:f>
              <c:numCache>
                <c:formatCode>0.0</c:formatCode>
                <c:ptCount val="21"/>
                <c:pt idx="0">
                  <c:v>1.6099689437998486</c:v>
                </c:pt>
                <c:pt idx="1">
                  <c:v>1.7483145522430754</c:v>
                </c:pt>
                <c:pt idx="2">
                  <c:v>1.9079961840114481</c:v>
                </c:pt>
                <c:pt idx="3">
                  <c:v>2.0924574973887471</c:v>
                </c:pt>
                <c:pt idx="4">
                  <c:v>2.3046638387921274</c:v>
                </c:pt>
                <c:pt idx="5">
                  <c:v>2.545584412271571</c:v>
                </c:pt>
                <c:pt idx="6">
                  <c:v>2.8111277139949093</c:v>
                </c:pt>
                <c:pt idx="7">
                  <c:v>3.0869745325651587</c:v>
                </c:pt>
                <c:pt idx="8">
                  <c:v>3.3425160871869339</c:v>
                </c:pt>
                <c:pt idx="9">
                  <c:v>3.530090432487313</c:v>
                </c:pt>
                <c:pt idx="10">
                  <c:v>3.6</c:v>
                </c:pt>
                <c:pt idx="11">
                  <c:v>3.530090432487313</c:v>
                </c:pt>
                <c:pt idx="12">
                  <c:v>3.3425160871869339</c:v>
                </c:pt>
                <c:pt idx="13">
                  <c:v>3.0869745325651587</c:v>
                </c:pt>
                <c:pt idx="14">
                  <c:v>2.8111277139949093</c:v>
                </c:pt>
                <c:pt idx="15">
                  <c:v>2.545584412271571</c:v>
                </c:pt>
                <c:pt idx="16">
                  <c:v>2.3046638387921274</c:v>
                </c:pt>
                <c:pt idx="17">
                  <c:v>2.0924574973887471</c:v>
                </c:pt>
                <c:pt idx="18">
                  <c:v>1.9079961840114481</c:v>
                </c:pt>
                <c:pt idx="19">
                  <c:v>1.7483145522430754</c:v>
                </c:pt>
                <c:pt idx="20">
                  <c:v>1.6099689437998486</c:v>
                </c:pt>
              </c:numCache>
            </c:numRef>
          </c:yVal>
          <c:smooth val="1"/>
          <c:extLst>
            <c:ext xmlns:c16="http://schemas.microsoft.com/office/drawing/2014/chart" uri="{C3380CC4-5D6E-409C-BE32-E72D297353CC}">
              <c16:uniqueId val="{00000001-D5E3-495F-A303-E2A66B827D17}"/>
            </c:ext>
          </c:extLst>
        </c:ser>
        <c:ser>
          <c:idx val="2"/>
          <c:order val="2"/>
          <c:tx>
            <c:v>B_Frog Exp</c:v>
          </c:tx>
          <c:spPr>
            <a:ln w="19050" cap="rnd">
              <a:noFill/>
              <a:round/>
            </a:ln>
            <a:effectLst/>
          </c:spPr>
          <c:marker>
            <c:symbol val="circle"/>
            <c:size val="5"/>
            <c:spPr>
              <a:solidFill>
                <a:srgbClr val="0000FF"/>
              </a:solidFill>
              <a:ln w="9525">
                <a:solidFill>
                  <a:srgbClr val="0000FF"/>
                </a:solidFill>
              </a:ln>
              <a:effectLst/>
            </c:spPr>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Sheet1!$D$3:$D$23</c:f>
              <c:numCache>
                <c:formatCode>0.0</c:formatCode>
                <c:ptCount val="21"/>
                <c:pt idx="0">
                  <c:v>0.77193017211793624</c:v>
                </c:pt>
                <c:pt idx="1">
                  <c:v>0.73607988428158744</c:v>
                </c:pt>
                <c:pt idx="2">
                  <c:v>1.1746066347163819</c:v>
                </c:pt>
                <c:pt idx="3">
                  <c:v>1.1739206015712726</c:v>
                </c:pt>
                <c:pt idx="4">
                  <c:v>1.4673586982246922</c:v>
                </c:pt>
                <c:pt idx="5">
                  <c:v>1.8822825155638065</c:v>
                </c:pt>
                <c:pt idx="6">
                  <c:v>2.4431428575212499</c:v>
                </c:pt>
                <c:pt idx="7">
                  <c:v>2.8327509717738324</c:v>
                </c:pt>
                <c:pt idx="8">
                  <c:v>3.4012605551395985</c:v>
                </c:pt>
                <c:pt idx="9">
                  <c:v>3.8565811167088664</c:v>
                </c:pt>
                <c:pt idx="10">
                  <c:v>3.9593294237130436</c:v>
                </c:pt>
                <c:pt idx="11">
                  <c:v>3.6327535048814297</c:v>
                </c:pt>
                <c:pt idx="12">
                  <c:v>3.2539614081983532</c:v>
                </c:pt>
                <c:pt idx="13">
                  <c:v>2.8541967628337708</c:v>
                </c:pt>
                <c:pt idx="14">
                  <c:v>2.262076917878634</c:v>
                </c:pt>
                <c:pt idx="15">
                  <c:v>2.0736714588165941</c:v>
                </c:pt>
                <c:pt idx="16">
                  <c:v>1.7691173857549727</c:v>
                </c:pt>
                <c:pt idx="17">
                  <c:v>1.1175751608267765</c:v>
                </c:pt>
                <c:pt idx="18">
                  <c:v>0.92991525147170551</c:v>
                </c:pt>
                <c:pt idx="19">
                  <c:v>0.97444598097556978</c:v>
                </c:pt>
                <c:pt idx="20">
                  <c:v>0.83431577478007002</c:v>
                </c:pt>
              </c:numCache>
            </c:numRef>
          </c:yVal>
          <c:smooth val="1"/>
          <c:extLst>
            <c:ext xmlns:c16="http://schemas.microsoft.com/office/drawing/2014/chart" uri="{C3380CC4-5D6E-409C-BE32-E72D297353CC}">
              <c16:uniqueId val="{00000002-D5E3-495F-A303-E2A66B827D17}"/>
            </c:ext>
          </c:extLst>
        </c:ser>
        <c:ser>
          <c:idx val="3"/>
          <c:order val="3"/>
          <c:tx>
            <c:v>B_Taco Exp</c:v>
          </c:tx>
          <c:spPr>
            <a:ln w="19050" cap="rnd">
              <a:noFill/>
              <a:round/>
            </a:ln>
            <a:effectLst/>
          </c:spPr>
          <c:marker>
            <c:symbol val="triangle"/>
            <c:size val="5"/>
            <c:spPr>
              <a:solidFill>
                <a:srgbClr val="468648"/>
              </a:solidFill>
              <a:ln w="9525">
                <a:solidFill>
                  <a:srgbClr val="468648"/>
                </a:solidFill>
              </a:ln>
              <a:effectLst/>
            </c:spPr>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Sheet1!$E$3:$E$23</c:f>
              <c:numCache>
                <c:formatCode>0.0</c:formatCode>
                <c:ptCount val="21"/>
                <c:pt idx="0">
                  <c:v>1.3620566897196629</c:v>
                </c:pt>
                <c:pt idx="1">
                  <c:v>1.8426609489942607</c:v>
                </c:pt>
                <c:pt idx="2">
                  <c:v>1.7937764645813195</c:v>
                </c:pt>
                <c:pt idx="3">
                  <c:v>1.9385207343249258</c:v>
                </c:pt>
                <c:pt idx="4">
                  <c:v>2.2387399402052783</c:v>
                </c:pt>
                <c:pt idx="5">
                  <c:v>2.429927019083598</c:v>
                </c:pt>
                <c:pt idx="6">
                  <c:v>2.7991022081347161</c:v>
                </c:pt>
                <c:pt idx="7">
                  <c:v>3.1658459642777919</c:v>
                </c:pt>
                <c:pt idx="8">
                  <c:v>3.262823018586992</c:v>
                </c:pt>
                <c:pt idx="9">
                  <c:v>3.2325789797884203</c:v>
                </c:pt>
                <c:pt idx="10">
                  <c:v>3.5456089128790387</c:v>
                </c:pt>
                <c:pt idx="11">
                  <c:v>3.3188935309488614</c:v>
                </c:pt>
                <c:pt idx="12">
                  <c:v>3.4400882660325371</c:v>
                </c:pt>
                <c:pt idx="13">
                  <c:v>2.8996459793588238</c:v>
                </c:pt>
                <c:pt idx="14">
                  <c:v>2.9131014736494913</c:v>
                </c:pt>
                <c:pt idx="15">
                  <c:v>2.5020458269936072</c:v>
                </c:pt>
                <c:pt idx="16">
                  <c:v>2.1231340204180817</c:v>
                </c:pt>
                <c:pt idx="17">
                  <c:v>2.1151447258203713</c:v>
                </c:pt>
                <c:pt idx="18">
                  <c:v>1.759054795298455</c:v>
                </c:pt>
                <c:pt idx="19">
                  <c:v>1.6450861737890596</c:v>
                </c:pt>
                <c:pt idx="20">
                  <c:v>1.6637676976838152</c:v>
                </c:pt>
              </c:numCache>
            </c:numRef>
          </c:yVal>
          <c:smooth val="1"/>
          <c:extLst>
            <c:ext xmlns:c16="http://schemas.microsoft.com/office/drawing/2014/chart" uri="{C3380CC4-5D6E-409C-BE32-E72D297353CC}">
              <c16:uniqueId val="{00000003-D5E3-495F-A303-E2A66B827D17}"/>
            </c:ext>
          </c:extLst>
        </c:ser>
        <c:dLbls>
          <c:showLegendKey val="0"/>
          <c:showVal val="0"/>
          <c:showCatName val="0"/>
          <c:showSerName val="0"/>
          <c:showPercent val="0"/>
          <c:showBubbleSize val="0"/>
        </c:dLbls>
        <c:axId val="7889208"/>
        <c:axId val="7889600"/>
      </c:scatterChart>
      <c:valAx>
        <c:axId val="7889208"/>
        <c:scaling>
          <c:orientation val="minMax"/>
          <c:max val="10"/>
          <c:min val="-10"/>
        </c:scaling>
        <c:delete val="0"/>
        <c:axPos val="b"/>
        <c:numFmt formatCode="#,##0" sourceLinked="0"/>
        <c:majorTickMark val="in"/>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89600"/>
        <c:crosses val="autoZero"/>
        <c:crossBetween val="midCat"/>
        <c:majorUnit val="5"/>
      </c:valAx>
      <c:valAx>
        <c:axId val="7889600"/>
        <c:scaling>
          <c:orientation val="minMax"/>
          <c:max val="4.5"/>
          <c:min val="0"/>
        </c:scaling>
        <c:delete val="0"/>
        <c:axPos val="l"/>
        <c:numFmt formatCode="0" sourceLinked="0"/>
        <c:majorTickMark val="cross"/>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89208"/>
        <c:crosses val="autoZero"/>
        <c:crossBetween val="midCat"/>
        <c:majorUnit val="2"/>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800">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2916666666666672E-2"/>
          <c:y val="7.4181977252843409E-2"/>
          <c:w val="0.88453321850393696"/>
          <c:h val="0.81642665500145828"/>
        </c:manualLayout>
      </c:layout>
      <c:scatterChart>
        <c:scatterStyle val="smoothMarker"/>
        <c:varyColors val="0"/>
        <c:ser>
          <c:idx val="0"/>
          <c:order val="0"/>
          <c:tx>
            <c:v>B_Frog Th</c:v>
          </c:tx>
          <c:spPr>
            <a:ln w="19050" cap="rnd">
              <a:solidFill>
                <a:srgbClr val="0000FF"/>
              </a:solidFill>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Sheet1!$B$3:$B$23</c:f>
              <c:numCache>
                <c:formatCode>0.0</c:formatCode>
                <c:ptCount val="21"/>
                <c:pt idx="0">
                  <c:v>0.8</c:v>
                </c:pt>
                <c:pt idx="1">
                  <c:v>0.94339622641509435</c:v>
                </c:pt>
                <c:pt idx="2">
                  <c:v>1.1235955056179776</c:v>
                </c:pt>
                <c:pt idx="3">
                  <c:v>1.3513513513513513</c:v>
                </c:pt>
                <c:pt idx="4">
                  <c:v>1.639344262295082</c:v>
                </c:pt>
                <c:pt idx="5">
                  <c:v>2</c:v>
                </c:pt>
                <c:pt idx="6">
                  <c:v>2.4390243902439024</c:v>
                </c:pt>
                <c:pt idx="7">
                  <c:v>2.9411764705882355</c:v>
                </c:pt>
                <c:pt idx="8">
                  <c:v>3.4482758620689653</c:v>
                </c:pt>
                <c:pt idx="9">
                  <c:v>3.8461538461538463</c:v>
                </c:pt>
                <c:pt idx="10">
                  <c:v>4</c:v>
                </c:pt>
                <c:pt idx="11">
                  <c:v>3.8461538461538463</c:v>
                </c:pt>
                <c:pt idx="12">
                  <c:v>3.4482758620689653</c:v>
                </c:pt>
                <c:pt idx="13">
                  <c:v>2.9411764705882355</c:v>
                </c:pt>
                <c:pt idx="14">
                  <c:v>2.4390243902439024</c:v>
                </c:pt>
                <c:pt idx="15">
                  <c:v>2</c:v>
                </c:pt>
                <c:pt idx="16">
                  <c:v>1.639344262295082</c:v>
                </c:pt>
                <c:pt idx="17">
                  <c:v>1.3513513513513513</c:v>
                </c:pt>
                <c:pt idx="18">
                  <c:v>1.1235955056179776</c:v>
                </c:pt>
                <c:pt idx="19">
                  <c:v>0.94339622641509435</c:v>
                </c:pt>
                <c:pt idx="20">
                  <c:v>0.8</c:v>
                </c:pt>
              </c:numCache>
            </c:numRef>
          </c:yVal>
          <c:smooth val="1"/>
          <c:extLst>
            <c:ext xmlns:c16="http://schemas.microsoft.com/office/drawing/2014/chart" uri="{C3380CC4-5D6E-409C-BE32-E72D297353CC}">
              <c16:uniqueId val="{00000000-F688-444A-A5CE-5875DFB853B7}"/>
            </c:ext>
          </c:extLst>
        </c:ser>
        <c:ser>
          <c:idx val="2"/>
          <c:order val="1"/>
          <c:tx>
            <c:v>B_Frog Exp</c:v>
          </c:tx>
          <c:spPr>
            <a:ln w="19050" cap="rnd">
              <a:noFill/>
              <a:round/>
            </a:ln>
            <a:effectLst/>
          </c:spPr>
          <c:marker>
            <c:symbol val="circle"/>
            <c:size val="5"/>
            <c:spPr>
              <a:solidFill>
                <a:srgbClr val="0000FF"/>
              </a:solidFill>
              <a:ln w="9525">
                <a:solidFill>
                  <a:srgbClr val="0000FF"/>
                </a:solidFill>
              </a:ln>
              <a:effectLst/>
            </c:spPr>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Sheet1!$D$3:$D$23</c:f>
              <c:numCache>
                <c:formatCode>0.0</c:formatCode>
                <c:ptCount val="21"/>
                <c:pt idx="0">
                  <c:v>0.77193017211793624</c:v>
                </c:pt>
                <c:pt idx="1">
                  <c:v>0.73607988428158744</c:v>
                </c:pt>
                <c:pt idx="2">
                  <c:v>1.1746066347163819</c:v>
                </c:pt>
                <c:pt idx="3">
                  <c:v>1.1739206015712726</c:v>
                </c:pt>
                <c:pt idx="4">
                  <c:v>1.4673586982246922</c:v>
                </c:pt>
                <c:pt idx="5">
                  <c:v>1.8822825155638065</c:v>
                </c:pt>
                <c:pt idx="6">
                  <c:v>2.4431428575212499</c:v>
                </c:pt>
                <c:pt idx="7">
                  <c:v>2.8327509717738324</c:v>
                </c:pt>
                <c:pt idx="8">
                  <c:v>3.4012605551395985</c:v>
                </c:pt>
                <c:pt idx="9">
                  <c:v>3.8565811167088664</c:v>
                </c:pt>
                <c:pt idx="10">
                  <c:v>3.9593294237130436</c:v>
                </c:pt>
                <c:pt idx="11">
                  <c:v>3.6327535048814297</c:v>
                </c:pt>
                <c:pt idx="12">
                  <c:v>3.2539614081983532</c:v>
                </c:pt>
                <c:pt idx="13">
                  <c:v>2.8541967628337708</c:v>
                </c:pt>
                <c:pt idx="14">
                  <c:v>2.262076917878634</c:v>
                </c:pt>
                <c:pt idx="15">
                  <c:v>2.0736714588165941</c:v>
                </c:pt>
                <c:pt idx="16">
                  <c:v>1.7691173857549727</c:v>
                </c:pt>
                <c:pt idx="17">
                  <c:v>1.1175751608267765</c:v>
                </c:pt>
                <c:pt idx="18">
                  <c:v>0.92991525147170551</c:v>
                </c:pt>
                <c:pt idx="19">
                  <c:v>0.97444598097556978</c:v>
                </c:pt>
                <c:pt idx="20">
                  <c:v>0.83431577478007002</c:v>
                </c:pt>
              </c:numCache>
            </c:numRef>
          </c:yVal>
          <c:smooth val="1"/>
          <c:extLst>
            <c:ext xmlns:c16="http://schemas.microsoft.com/office/drawing/2014/chart" uri="{C3380CC4-5D6E-409C-BE32-E72D297353CC}">
              <c16:uniqueId val="{00000002-F688-444A-A5CE-5875DFB853B7}"/>
            </c:ext>
          </c:extLst>
        </c:ser>
        <c:dLbls>
          <c:showLegendKey val="0"/>
          <c:showVal val="0"/>
          <c:showCatName val="0"/>
          <c:showSerName val="0"/>
          <c:showPercent val="0"/>
          <c:showBubbleSize val="0"/>
        </c:dLbls>
        <c:axId val="7889208"/>
        <c:axId val="7889600"/>
      </c:scatterChart>
      <c:valAx>
        <c:axId val="7889208"/>
        <c:scaling>
          <c:orientation val="minMax"/>
          <c:max val="10"/>
          <c:min val="-10"/>
        </c:scaling>
        <c:delete val="0"/>
        <c:axPos val="b"/>
        <c:title>
          <c:tx>
            <c:rich>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i="1">
                    <a:solidFill>
                      <a:schemeClr val="tx1"/>
                    </a:solidFill>
                  </a:rPr>
                  <a:t>z</a:t>
                </a:r>
                <a:r>
                  <a:rPr lang="en-US">
                    <a:solidFill>
                      <a:schemeClr val="tx1"/>
                    </a:solidFill>
                  </a:rPr>
                  <a:t> (cm)</a:t>
                </a:r>
              </a:p>
            </c:rich>
          </c:tx>
          <c:layout>
            <c:manualLayout>
              <c:xMode val="edge"/>
              <c:yMode val="edge"/>
              <c:x val="0.93754027230971126"/>
              <c:y val="0.86517599883347918"/>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in"/>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89600"/>
        <c:crosses val="autoZero"/>
        <c:crossBetween val="midCat"/>
        <c:majorUnit val="2"/>
      </c:valAx>
      <c:valAx>
        <c:axId val="7889600"/>
        <c:scaling>
          <c:orientation val="minMax"/>
          <c:max val="4.5"/>
          <c:min val="0"/>
        </c:scaling>
        <c:delete val="0"/>
        <c:axPos val="l"/>
        <c:title>
          <c:tx>
            <c:rich>
              <a:bodyPr rot="0" spcFirstLastPara="1" vertOverflow="ellipsis"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i="1">
                    <a:solidFill>
                      <a:schemeClr val="tx1"/>
                    </a:solidFill>
                  </a:rPr>
                  <a:t>B</a:t>
                </a:r>
                <a:r>
                  <a:rPr lang="en-US">
                    <a:solidFill>
                      <a:schemeClr val="tx1"/>
                    </a:solidFill>
                  </a:rPr>
                  <a:t> (G)</a:t>
                </a:r>
              </a:p>
            </c:rich>
          </c:tx>
          <c:layout>
            <c:manualLayout>
              <c:xMode val="edge"/>
              <c:yMode val="edge"/>
              <c:x val="0.46306537073490811"/>
              <c:y val="1.6997375328083989E-2"/>
            </c:manualLayout>
          </c:layout>
          <c:overlay val="0"/>
          <c:spPr>
            <a:noFill/>
            <a:ln>
              <a:noFill/>
            </a:ln>
            <a:effectLst/>
          </c:spPr>
          <c:txPr>
            <a:bodyPr rot="0" spcFirstLastPara="1" vertOverflow="ellipsis"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0" sourceLinked="1"/>
        <c:majorTickMark val="cross"/>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89208"/>
        <c:crosses val="autoZero"/>
        <c:crossBetween val="midCat"/>
        <c:majorUnit val="1"/>
      </c:valAx>
      <c:spPr>
        <a:noFill/>
        <a:ln>
          <a:noFill/>
        </a:ln>
        <a:effectLst/>
      </c:spPr>
    </c:plotArea>
    <c:legend>
      <c:legendPos val="r"/>
      <c:layout>
        <c:manualLayout>
          <c:xMode val="edge"/>
          <c:yMode val="edge"/>
          <c:x val="0.75950721784776898"/>
          <c:y val="7.02244094488189E-2"/>
          <c:w val="0.20715948144603472"/>
          <c:h val="0.35050174397250394"/>
        </c:manualLayout>
      </c:layout>
      <c:overlay val="0"/>
      <c:spPr>
        <a:solidFill>
          <a:sysClr val="window" lastClr="FFFFFF"/>
        </a:solid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2916666666666672E-2"/>
          <c:y val="7.4181977252843409E-2"/>
          <c:w val="0.88453321850393696"/>
          <c:h val="0.81642665500145828"/>
        </c:manualLayout>
      </c:layout>
      <c:scatterChart>
        <c:scatterStyle val="smoothMarker"/>
        <c:varyColors val="0"/>
        <c:ser>
          <c:idx val="0"/>
          <c:order val="0"/>
          <c:tx>
            <c:v>B_Frog Th</c:v>
          </c:tx>
          <c:spPr>
            <a:ln w="19050" cap="rnd">
              <a:solidFill>
                <a:srgbClr val="0000FF"/>
              </a:solidFill>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Sheet1!$B$3:$B$23</c:f>
              <c:numCache>
                <c:formatCode>0.0</c:formatCode>
                <c:ptCount val="21"/>
                <c:pt idx="0">
                  <c:v>0.8</c:v>
                </c:pt>
                <c:pt idx="1">
                  <c:v>0.94339622641509435</c:v>
                </c:pt>
                <c:pt idx="2">
                  <c:v>1.1235955056179776</c:v>
                </c:pt>
                <c:pt idx="3">
                  <c:v>1.3513513513513513</c:v>
                </c:pt>
                <c:pt idx="4">
                  <c:v>1.639344262295082</c:v>
                </c:pt>
                <c:pt idx="5">
                  <c:v>2</c:v>
                </c:pt>
                <c:pt idx="6">
                  <c:v>2.4390243902439024</c:v>
                </c:pt>
                <c:pt idx="7">
                  <c:v>2.9411764705882355</c:v>
                </c:pt>
                <c:pt idx="8">
                  <c:v>3.4482758620689653</c:v>
                </c:pt>
                <c:pt idx="9">
                  <c:v>3.8461538461538463</c:v>
                </c:pt>
                <c:pt idx="10">
                  <c:v>4</c:v>
                </c:pt>
                <c:pt idx="11">
                  <c:v>3.8461538461538463</c:v>
                </c:pt>
                <c:pt idx="12">
                  <c:v>3.4482758620689653</c:v>
                </c:pt>
                <c:pt idx="13">
                  <c:v>2.9411764705882355</c:v>
                </c:pt>
                <c:pt idx="14">
                  <c:v>2.4390243902439024</c:v>
                </c:pt>
                <c:pt idx="15">
                  <c:v>2</c:v>
                </c:pt>
                <c:pt idx="16">
                  <c:v>1.639344262295082</c:v>
                </c:pt>
                <c:pt idx="17">
                  <c:v>1.3513513513513513</c:v>
                </c:pt>
                <c:pt idx="18">
                  <c:v>1.1235955056179776</c:v>
                </c:pt>
                <c:pt idx="19">
                  <c:v>0.94339622641509435</c:v>
                </c:pt>
                <c:pt idx="20">
                  <c:v>0.8</c:v>
                </c:pt>
              </c:numCache>
            </c:numRef>
          </c:yVal>
          <c:smooth val="1"/>
          <c:extLst>
            <c:ext xmlns:c16="http://schemas.microsoft.com/office/drawing/2014/chart" uri="{C3380CC4-5D6E-409C-BE32-E72D297353CC}">
              <c16:uniqueId val="{00000000-F688-444A-A5CE-5875DFB853B7}"/>
            </c:ext>
          </c:extLst>
        </c:ser>
        <c:ser>
          <c:idx val="1"/>
          <c:order val="1"/>
          <c:tx>
            <c:v>B_Taco Th</c:v>
          </c:tx>
          <c:spPr>
            <a:ln w="19050" cap="rnd">
              <a:solidFill>
                <a:srgbClr val="468648"/>
              </a:solidFill>
              <a:prstDash val="dash"/>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Sheet1!$C$3:$C$23</c:f>
              <c:numCache>
                <c:formatCode>0.0</c:formatCode>
                <c:ptCount val="21"/>
                <c:pt idx="0">
                  <c:v>1.6099689437998486</c:v>
                </c:pt>
                <c:pt idx="1">
                  <c:v>1.7483145522430754</c:v>
                </c:pt>
                <c:pt idx="2">
                  <c:v>1.9079961840114481</c:v>
                </c:pt>
                <c:pt idx="3">
                  <c:v>2.0924574973887471</c:v>
                </c:pt>
                <c:pt idx="4">
                  <c:v>2.3046638387921274</c:v>
                </c:pt>
                <c:pt idx="5">
                  <c:v>2.545584412271571</c:v>
                </c:pt>
                <c:pt idx="6">
                  <c:v>2.8111277139949093</c:v>
                </c:pt>
                <c:pt idx="7">
                  <c:v>3.0869745325651587</c:v>
                </c:pt>
                <c:pt idx="8">
                  <c:v>3.3425160871869339</c:v>
                </c:pt>
                <c:pt idx="9">
                  <c:v>3.530090432487313</c:v>
                </c:pt>
                <c:pt idx="10">
                  <c:v>3.6</c:v>
                </c:pt>
                <c:pt idx="11">
                  <c:v>3.530090432487313</c:v>
                </c:pt>
                <c:pt idx="12">
                  <c:v>3.3425160871869339</c:v>
                </c:pt>
                <c:pt idx="13">
                  <c:v>3.0869745325651587</c:v>
                </c:pt>
                <c:pt idx="14">
                  <c:v>2.8111277139949093</c:v>
                </c:pt>
                <c:pt idx="15">
                  <c:v>2.545584412271571</c:v>
                </c:pt>
                <c:pt idx="16">
                  <c:v>2.3046638387921274</c:v>
                </c:pt>
                <c:pt idx="17">
                  <c:v>2.0924574973887471</c:v>
                </c:pt>
                <c:pt idx="18">
                  <c:v>1.9079961840114481</c:v>
                </c:pt>
                <c:pt idx="19">
                  <c:v>1.7483145522430754</c:v>
                </c:pt>
                <c:pt idx="20">
                  <c:v>1.6099689437998486</c:v>
                </c:pt>
              </c:numCache>
            </c:numRef>
          </c:yVal>
          <c:smooth val="1"/>
          <c:extLst>
            <c:ext xmlns:c16="http://schemas.microsoft.com/office/drawing/2014/chart" uri="{C3380CC4-5D6E-409C-BE32-E72D297353CC}">
              <c16:uniqueId val="{00000001-F688-444A-A5CE-5875DFB853B7}"/>
            </c:ext>
          </c:extLst>
        </c:ser>
        <c:ser>
          <c:idx val="2"/>
          <c:order val="2"/>
          <c:tx>
            <c:v>B_Frog Exp</c:v>
          </c:tx>
          <c:spPr>
            <a:ln w="19050" cap="rnd">
              <a:noFill/>
              <a:round/>
            </a:ln>
            <a:effectLst/>
          </c:spPr>
          <c:marker>
            <c:symbol val="circle"/>
            <c:size val="5"/>
            <c:spPr>
              <a:solidFill>
                <a:srgbClr val="0000FF"/>
              </a:solidFill>
              <a:ln w="9525">
                <a:solidFill>
                  <a:srgbClr val="0000FF"/>
                </a:solidFill>
              </a:ln>
              <a:effectLst/>
            </c:spPr>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Sheet1!$D$3:$D$23</c:f>
              <c:numCache>
                <c:formatCode>0.0</c:formatCode>
                <c:ptCount val="21"/>
                <c:pt idx="0">
                  <c:v>0.77193017211793624</c:v>
                </c:pt>
                <c:pt idx="1">
                  <c:v>0.73607988428158744</c:v>
                </c:pt>
                <c:pt idx="2">
                  <c:v>1.1746066347163819</c:v>
                </c:pt>
                <c:pt idx="3">
                  <c:v>1.1739206015712726</c:v>
                </c:pt>
                <c:pt idx="4">
                  <c:v>1.4673586982246922</c:v>
                </c:pt>
                <c:pt idx="5">
                  <c:v>1.8822825155638065</c:v>
                </c:pt>
                <c:pt idx="6">
                  <c:v>2.4431428575212499</c:v>
                </c:pt>
                <c:pt idx="7">
                  <c:v>2.8327509717738324</c:v>
                </c:pt>
                <c:pt idx="8">
                  <c:v>3.4012605551395985</c:v>
                </c:pt>
                <c:pt idx="9">
                  <c:v>3.8565811167088664</c:v>
                </c:pt>
                <c:pt idx="10">
                  <c:v>3.9593294237130436</c:v>
                </c:pt>
                <c:pt idx="11">
                  <c:v>3.6327535048814297</c:v>
                </c:pt>
                <c:pt idx="12">
                  <c:v>3.2539614081983532</c:v>
                </c:pt>
                <c:pt idx="13">
                  <c:v>2.8541967628337708</c:v>
                </c:pt>
                <c:pt idx="14">
                  <c:v>2.262076917878634</c:v>
                </c:pt>
                <c:pt idx="15">
                  <c:v>2.0736714588165941</c:v>
                </c:pt>
                <c:pt idx="16">
                  <c:v>1.7691173857549727</c:v>
                </c:pt>
                <c:pt idx="17">
                  <c:v>1.1175751608267765</c:v>
                </c:pt>
                <c:pt idx="18">
                  <c:v>0.92991525147170551</c:v>
                </c:pt>
                <c:pt idx="19">
                  <c:v>0.97444598097556978</c:v>
                </c:pt>
                <c:pt idx="20">
                  <c:v>0.83431577478007002</c:v>
                </c:pt>
              </c:numCache>
            </c:numRef>
          </c:yVal>
          <c:smooth val="1"/>
          <c:extLst>
            <c:ext xmlns:c16="http://schemas.microsoft.com/office/drawing/2014/chart" uri="{C3380CC4-5D6E-409C-BE32-E72D297353CC}">
              <c16:uniqueId val="{00000002-F688-444A-A5CE-5875DFB853B7}"/>
            </c:ext>
          </c:extLst>
        </c:ser>
        <c:ser>
          <c:idx val="3"/>
          <c:order val="3"/>
          <c:tx>
            <c:v>B_Taco Exp</c:v>
          </c:tx>
          <c:spPr>
            <a:ln w="19050" cap="rnd">
              <a:noFill/>
              <a:round/>
            </a:ln>
            <a:effectLst/>
          </c:spPr>
          <c:marker>
            <c:symbol val="triangle"/>
            <c:size val="5"/>
            <c:spPr>
              <a:solidFill>
                <a:srgbClr val="468648"/>
              </a:solidFill>
              <a:ln w="9525">
                <a:solidFill>
                  <a:srgbClr val="468648"/>
                </a:solidFill>
              </a:ln>
              <a:effectLst/>
            </c:spPr>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Sheet1!$E$3:$E$23</c:f>
              <c:numCache>
                <c:formatCode>0.0</c:formatCode>
                <c:ptCount val="21"/>
                <c:pt idx="0">
                  <c:v>1.3620566897196629</c:v>
                </c:pt>
                <c:pt idx="1">
                  <c:v>1.8426609489942607</c:v>
                </c:pt>
                <c:pt idx="2">
                  <c:v>1.7937764645813195</c:v>
                </c:pt>
                <c:pt idx="3">
                  <c:v>1.9385207343249258</c:v>
                </c:pt>
                <c:pt idx="4">
                  <c:v>2.2387399402052783</c:v>
                </c:pt>
                <c:pt idx="5">
                  <c:v>2.429927019083598</c:v>
                </c:pt>
                <c:pt idx="6">
                  <c:v>2.7991022081347161</c:v>
                </c:pt>
                <c:pt idx="7">
                  <c:v>3.1658459642777919</c:v>
                </c:pt>
                <c:pt idx="8">
                  <c:v>3.262823018586992</c:v>
                </c:pt>
                <c:pt idx="9">
                  <c:v>3.2325789797884203</c:v>
                </c:pt>
                <c:pt idx="10">
                  <c:v>3.5456089128790387</c:v>
                </c:pt>
                <c:pt idx="11">
                  <c:v>3.3188935309488614</c:v>
                </c:pt>
                <c:pt idx="12">
                  <c:v>3.4400882660325371</c:v>
                </c:pt>
                <c:pt idx="13">
                  <c:v>2.8996459793588238</c:v>
                </c:pt>
                <c:pt idx="14">
                  <c:v>2.9131014736494913</c:v>
                </c:pt>
                <c:pt idx="15">
                  <c:v>2.5020458269936072</c:v>
                </c:pt>
                <c:pt idx="16">
                  <c:v>2.1231340204180817</c:v>
                </c:pt>
                <c:pt idx="17">
                  <c:v>2.1151447258203713</c:v>
                </c:pt>
                <c:pt idx="18">
                  <c:v>1.759054795298455</c:v>
                </c:pt>
                <c:pt idx="19">
                  <c:v>1.6450861737890596</c:v>
                </c:pt>
                <c:pt idx="20">
                  <c:v>1.6637676976838152</c:v>
                </c:pt>
              </c:numCache>
            </c:numRef>
          </c:yVal>
          <c:smooth val="1"/>
          <c:extLst>
            <c:ext xmlns:c16="http://schemas.microsoft.com/office/drawing/2014/chart" uri="{C3380CC4-5D6E-409C-BE32-E72D297353CC}">
              <c16:uniqueId val="{00000003-F688-444A-A5CE-5875DFB853B7}"/>
            </c:ext>
          </c:extLst>
        </c:ser>
        <c:dLbls>
          <c:showLegendKey val="0"/>
          <c:showVal val="0"/>
          <c:showCatName val="0"/>
          <c:showSerName val="0"/>
          <c:showPercent val="0"/>
          <c:showBubbleSize val="0"/>
        </c:dLbls>
        <c:axId val="7889208"/>
        <c:axId val="7889600"/>
      </c:scatterChart>
      <c:valAx>
        <c:axId val="7889208"/>
        <c:scaling>
          <c:orientation val="minMax"/>
          <c:max val="10"/>
          <c:min val="-10"/>
        </c:scaling>
        <c:delete val="0"/>
        <c:axPos val="b"/>
        <c:title>
          <c:tx>
            <c:rich>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i="1">
                    <a:solidFill>
                      <a:schemeClr val="tx1"/>
                    </a:solidFill>
                  </a:rPr>
                  <a:t>z</a:t>
                </a:r>
                <a:r>
                  <a:rPr lang="en-US">
                    <a:solidFill>
                      <a:schemeClr val="tx1"/>
                    </a:solidFill>
                  </a:rPr>
                  <a:t> (cm)</a:t>
                </a:r>
              </a:p>
            </c:rich>
          </c:tx>
          <c:layout>
            <c:manualLayout>
              <c:xMode val="edge"/>
              <c:yMode val="edge"/>
              <c:x val="0.93754027230971126"/>
              <c:y val="0.86517599883347918"/>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in"/>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89600"/>
        <c:crosses val="autoZero"/>
        <c:crossBetween val="midCat"/>
        <c:majorUnit val="2"/>
      </c:valAx>
      <c:valAx>
        <c:axId val="7889600"/>
        <c:scaling>
          <c:orientation val="minMax"/>
          <c:max val="4.5"/>
          <c:min val="0"/>
        </c:scaling>
        <c:delete val="0"/>
        <c:axPos val="l"/>
        <c:title>
          <c:tx>
            <c:rich>
              <a:bodyPr rot="0" spcFirstLastPara="1" vertOverflow="ellipsis"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i="1">
                    <a:solidFill>
                      <a:schemeClr val="tx1"/>
                    </a:solidFill>
                  </a:rPr>
                  <a:t>B</a:t>
                </a:r>
                <a:r>
                  <a:rPr lang="en-US">
                    <a:solidFill>
                      <a:schemeClr val="tx1"/>
                    </a:solidFill>
                  </a:rPr>
                  <a:t> (G)</a:t>
                </a:r>
              </a:p>
            </c:rich>
          </c:tx>
          <c:layout>
            <c:manualLayout>
              <c:xMode val="edge"/>
              <c:yMode val="edge"/>
              <c:x val="0.46306537073490811"/>
              <c:y val="1.6997375328083989E-2"/>
            </c:manualLayout>
          </c:layout>
          <c:overlay val="0"/>
          <c:spPr>
            <a:noFill/>
            <a:ln>
              <a:noFill/>
            </a:ln>
            <a:effectLst/>
          </c:spPr>
          <c:txPr>
            <a:bodyPr rot="0" spcFirstLastPara="1" vertOverflow="ellipsis"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0" sourceLinked="1"/>
        <c:majorTickMark val="cross"/>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89208"/>
        <c:crosses val="autoZero"/>
        <c:crossBetween val="midCat"/>
        <c:majorUnit val="1"/>
      </c:valAx>
      <c:spPr>
        <a:noFill/>
        <a:ln>
          <a:noFill/>
        </a:ln>
        <a:effectLst/>
      </c:spPr>
    </c:plotArea>
    <c:legend>
      <c:legendPos val="r"/>
      <c:layout>
        <c:manualLayout>
          <c:xMode val="edge"/>
          <c:yMode val="edge"/>
          <c:x val="0.75950721784776898"/>
          <c:y val="7.02244094488189E-2"/>
          <c:w val="0.20715948144603472"/>
          <c:h val="0.35050174397250394"/>
        </c:manualLayout>
      </c:layout>
      <c:overlay val="0"/>
      <c:spPr>
        <a:solidFill>
          <a:sysClr val="window" lastClr="FFFFFF"/>
        </a:solid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2916666666666672E-2"/>
          <c:y val="7.4181977252843409E-2"/>
          <c:w val="0.88453321850393696"/>
          <c:h val="0.81642665500145828"/>
        </c:manualLayout>
      </c:layout>
      <c:scatterChart>
        <c:scatterStyle val="smoothMarker"/>
        <c:varyColors val="0"/>
        <c:ser>
          <c:idx val="0"/>
          <c:order val="0"/>
          <c:tx>
            <c:v>B_Frog Th</c:v>
          </c:tx>
          <c:spPr>
            <a:ln w="19050" cap="rnd">
              <a:solidFill>
                <a:srgbClr val="0000FF"/>
              </a:solidFill>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Sheet1!$B$3:$B$23</c:f>
              <c:numCache>
                <c:formatCode>0.0</c:formatCode>
                <c:ptCount val="21"/>
                <c:pt idx="0">
                  <c:v>0.8</c:v>
                </c:pt>
                <c:pt idx="1">
                  <c:v>0.94339622641509435</c:v>
                </c:pt>
                <c:pt idx="2">
                  <c:v>1.1235955056179776</c:v>
                </c:pt>
                <c:pt idx="3">
                  <c:v>1.3513513513513513</c:v>
                </c:pt>
                <c:pt idx="4">
                  <c:v>1.639344262295082</c:v>
                </c:pt>
                <c:pt idx="5">
                  <c:v>2</c:v>
                </c:pt>
                <c:pt idx="6">
                  <c:v>2.4390243902439024</c:v>
                </c:pt>
                <c:pt idx="7">
                  <c:v>2.9411764705882355</c:v>
                </c:pt>
                <c:pt idx="8">
                  <c:v>3.4482758620689653</c:v>
                </c:pt>
                <c:pt idx="9">
                  <c:v>3.8461538461538463</c:v>
                </c:pt>
                <c:pt idx="10">
                  <c:v>4</c:v>
                </c:pt>
                <c:pt idx="11">
                  <c:v>3.8461538461538463</c:v>
                </c:pt>
                <c:pt idx="12">
                  <c:v>3.4482758620689653</c:v>
                </c:pt>
                <c:pt idx="13">
                  <c:v>2.9411764705882355</c:v>
                </c:pt>
                <c:pt idx="14">
                  <c:v>2.4390243902439024</c:v>
                </c:pt>
                <c:pt idx="15">
                  <c:v>2</c:v>
                </c:pt>
                <c:pt idx="16">
                  <c:v>1.639344262295082</c:v>
                </c:pt>
                <c:pt idx="17">
                  <c:v>1.3513513513513513</c:v>
                </c:pt>
                <c:pt idx="18">
                  <c:v>1.1235955056179776</c:v>
                </c:pt>
                <c:pt idx="19">
                  <c:v>0.94339622641509435</c:v>
                </c:pt>
                <c:pt idx="20">
                  <c:v>0.8</c:v>
                </c:pt>
              </c:numCache>
            </c:numRef>
          </c:yVal>
          <c:smooth val="1"/>
          <c:extLst>
            <c:ext xmlns:c16="http://schemas.microsoft.com/office/drawing/2014/chart" uri="{C3380CC4-5D6E-409C-BE32-E72D297353CC}">
              <c16:uniqueId val="{00000000-F688-444A-A5CE-5875DFB853B7}"/>
            </c:ext>
          </c:extLst>
        </c:ser>
        <c:ser>
          <c:idx val="1"/>
          <c:order val="1"/>
          <c:tx>
            <c:v>B_Taco Th</c:v>
          </c:tx>
          <c:spPr>
            <a:ln w="19050" cap="rnd">
              <a:solidFill>
                <a:srgbClr val="468648"/>
              </a:solidFill>
              <a:prstDash val="dash"/>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Sheet1!$C$3:$C$23</c:f>
              <c:numCache>
                <c:formatCode>0.0</c:formatCode>
                <c:ptCount val="21"/>
                <c:pt idx="0">
                  <c:v>1.6099689437998486</c:v>
                </c:pt>
                <c:pt idx="1">
                  <c:v>1.7483145522430754</c:v>
                </c:pt>
                <c:pt idx="2">
                  <c:v>1.9079961840114481</c:v>
                </c:pt>
                <c:pt idx="3">
                  <c:v>2.0924574973887471</c:v>
                </c:pt>
                <c:pt idx="4">
                  <c:v>2.3046638387921274</c:v>
                </c:pt>
                <c:pt idx="5">
                  <c:v>2.545584412271571</c:v>
                </c:pt>
                <c:pt idx="6">
                  <c:v>2.8111277139949093</c:v>
                </c:pt>
                <c:pt idx="7">
                  <c:v>3.0869745325651587</c:v>
                </c:pt>
                <c:pt idx="8">
                  <c:v>3.3425160871869339</c:v>
                </c:pt>
                <c:pt idx="9">
                  <c:v>3.530090432487313</c:v>
                </c:pt>
                <c:pt idx="10">
                  <c:v>3.6</c:v>
                </c:pt>
                <c:pt idx="11">
                  <c:v>3.530090432487313</c:v>
                </c:pt>
                <c:pt idx="12">
                  <c:v>3.3425160871869339</c:v>
                </c:pt>
                <c:pt idx="13">
                  <c:v>3.0869745325651587</c:v>
                </c:pt>
                <c:pt idx="14">
                  <c:v>2.8111277139949093</c:v>
                </c:pt>
                <c:pt idx="15">
                  <c:v>2.545584412271571</c:v>
                </c:pt>
                <c:pt idx="16">
                  <c:v>2.3046638387921274</c:v>
                </c:pt>
                <c:pt idx="17">
                  <c:v>2.0924574973887471</c:v>
                </c:pt>
                <c:pt idx="18">
                  <c:v>1.9079961840114481</c:v>
                </c:pt>
                <c:pt idx="19">
                  <c:v>1.7483145522430754</c:v>
                </c:pt>
                <c:pt idx="20">
                  <c:v>1.6099689437998486</c:v>
                </c:pt>
              </c:numCache>
            </c:numRef>
          </c:yVal>
          <c:smooth val="1"/>
          <c:extLst>
            <c:ext xmlns:c16="http://schemas.microsoft.com/office/drawing/2014/chart" uri="{C3380CC4-5D6E-409C-BE32-E72D297353CC}">
              <c16:uniqueId val="{00000001-F688-444A-A5CE-5875DFB853B7}"/>
            </c:ext>
          </c:extLst>
        </c:ser>
        <c:ser>
          <c:idx val="2"/>
          <c:order val="2"/>
          <c:tx>
            <c:v>B_Frog Exp</c:v>
          </c:tx>
          <c:spPr>
            <a:ln w="19050" cap="rnd">
              <a:noFill/>
              <a:round/>
            </a:ln>
            <a:effectLst/>
          </c:spPr>
          <c:marker>
            <c:symbol val="circle"/>
            <c:size val="5"/>
            <c:spPr>
              <a:solidFill>
                <a:srgbClr val="0000FF"/>
              </a:solidFill>
              <a:ln w="9525">
                <a:solidFill>
                  <a:srgbClr val="0000FF"/>
                </a:solidFill>
              </a:ln>
              <a:effectLst/>
            </c:spPr>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Sheet1!$D$3:$D$23</c:f>
              <c:numCache>
                <c:formatCode>0.0</c:formatCode>
                <c:ptCount val="21"/>
                <c:pt idx="0">
                  <c:v>0.77193017211793624</c:v>
                </c:pt>
                <c:pt idx="1">
                  <c:v>0.73607988428158744</c:v>
                </c:pt>
                <c:pt idx="2">
                  <c:v>1.1746066347163819</c:v>
                </c:pt>
                <c:pt idx="3">
                  <c:v>1.1739206015712726</c:v>
                </c:pt>
                <c:pt idx="4">
                  <c:v>1.4673586982246922</c:v>
                </c:pt>
                <c:pt idx="5">
                  <c:v>1.8822825155638065</c:v>
                </c:pt>
                <c:pt idx="6">
                  <c:v>2.4431428575212499</c:v>
                </c:pt>
                <c:pt idx="7">
                  <c:v>2.8327509717738324</c:v>
                </c:pt>
                <c:pt idx="8">
                  <c:v>3.4012605551395985</c:v>
                </c:pt>
                <c:pt idx="9">
                  <c:v>3.8565811167088664</c:v>
                </c:pt>
                <c:pt idx="10">
                  <c:v>3.9593294237130436</c:v>
                </c:pt>
                <c:pt idx="11">
                  <c:v>3.6327535048814297</c:v>
                </c:pt>
                <c:pt idx="12">
                  <c:v>3.2539614081983532</c:v>
                </c:pt>
                <c:pt idx="13">
                  <c:v>2.8541967628337708</c:v>
                </c:pt>
                <c:pt idx="14">
                  <c:v>2.262076917878634</c:v>
                </c:pt>
                <c:pt idx="15">
                  <c:v>2.0736714588165941</c:v>
                </c:pt>
                <c:pt idx="16">
                  <c:v>1.7691173857549727</c:v>
                </c:pt>
                <c:pt idx="17">
                  <c:v>1.1175751608267765</c:v>
                </c:pt>
                <c:pt idx="18">
                  <c:v>0.92991525147170551</c:v>
                </c:pt>
                <c:pt idx="19">
                  <c:v>0.97444598097556978</c:v>
                </c:pt>
                <c:pt idx="20">
                  <c:v>0.83431577478007002</c:v>
                </c:pt>
              </c:numCache>
            </c:numRef>
          </c:yVal>
          <c:smooth val="1"/>
          <c:extLst>
            <c:ext xmlns:c16="http://schemas.microsoft.com/office/drawing/2014/chart" uri="{C3380CC4-5D6E-409C-BE32-E72D297353CC}">
              <c16:uniqueId val="{00000002-F688-444A-A5CE-5875DFB853B7}"/>
            </c:ext>
          </c:extLst>
        </c:ser>
        <c:ser>
          <c:idx val="3"/>
          <c:order val="3"/>
          <c:tx>
            <c:v>B_Taco Exp</c:v>
          </c:tx>
          <c:spPr>
            <a:ln w="19050" cap="rnd">
              <a:noFill/>
              <a:round/>
            </a:ln>
            <a:effectLst/>
          </c:spPr>
          <c:marker>
            <c:symbol val="triangle"/>
            <c:size val="5"/>
            <c:spPr>
              <a:solidFill>
                <a:srgbClr val="468648"/>
              </a:solidFill>
              <a:ln w="9525">
                <a:solidFill>
                  <a:srgbClr val="468648"/>
                </a:solidFill>
              </a:ln>
              <a:effectLst/>
            </c:spPr>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Sheet1!$E$3:$E$23</c:f>
              <c:numCache>
                <c:formatCode>0.0</c:formatCode>
                <c:ptCount val="21"/>
                <c:pt idx="0">
                  <c:v>1.3620566897196629</c:v>
                </c:pt>
                <c:pt idx="1">
                  <c:v>1.8426609489942607</c:v>
                </c:pt>
                <c:pt idx="2">
                  <c:v>1.7937764645813195</c:v>
                </c:pt>
                <c:pt idx="3">
                  <c:v>1.9385207343249258</c:v>
                </c:pt>
                <c:pt idx="4">
                  <c:v>2.2387399402052783</c:v>
                </c:pt>
                <c:pt idx="5">
                  <c:v>2.429927019083598</c:v>
                </c:pt>
                <c:pt idx="6">
                  <c:v>2.7991022081347161</c:v>
                </c:pt>
                <c:pt idx="7">
                  <c:v>3.1658459642777919</c:v>
                </c:pt>
                <c:pt idx="8">
                  <c:v>3.262823018586992</c:v>
                </c:pt>
                <c:pt idx="9">
                  <c:v>3.2325789797884203</c:v>
                </c:pt>
                <c:pt idx="10">
                  <c:v>3.5456089128790387</c:v>
                </c:pt>
                <c:pt idx="11">
                  <c:v>3.3188935309488614</c:v>
                </c:pt>
                <c:pt idx="12">
                  <c:v>3.4400882660325371</c:v>
                </c:pt>
                <c:pt idx="13">
                  <c:v>2.8996459793588238</c:v>
                </c:pt>
                <c:pt idx="14">
                  <c:v>2.9131014736494913</c:v>
                </c:pt>
                <c:pt idx="15">
                  <c:v>2.5020458269936072</c:v>
                </c:pt>
                <c:pt idx="16">
                  <c:v>2.1231340204180817</c:v>
                </c:pt>
                <c:pt idx="17">
                  <c:v>2.1151447258203713</c:v>
                </c:pt>
                <c:pt idx="18">
                  <c:v>1.759054795298455</c:v>
                </c:pt>
                <c:pt idx="19">
                  <c:v>1.6450861737890596</c:v>
                </c:pt>
                <c:pt idx="20">
                  <c:v>1.6637676976838152</c:v>
                </c:pt>
              </c:numCache>
            </c:numRef>
          </c:yVal>
          <c:smooth val="1"/>
          <c:extLst>
            <c:ext xmlns:c16="http://schemas.microsoft.com/office/drawing/2014/chart" uri="{C3380CC4-5D6E-409C-BE32-E72D297353CC}">
              <c16:uniqueId val="{00000003-F688-444A-A5CE-5875DFB853B7}"/>
            </c:ext>
          </c:extLst>
        </c:ser>
        <c:dLbls>
          <c:showLegendKey val="0"/>
          <c:showVal val="0"/>
          <c:showCatName val="0"/>
          <c:showSerName val="0"/>
          <c:showPercent val="0"/>
          <c:showBubbleSize val="0"/>
        </c:dLbls>
        <c:axId val="7889208"/>
        <c:axId val="7889600"/>
      </c:scatterChart>
      <c:valAx>
        <c:axId val="7889208"/>
        <c:scaling>
          <c:orientation val="minMax"/>
          <c:max val="10"/>
          <c:min val="-10"/>
        </c:scaling>
        <c:delete val="0"/>
        <c:axPos val="b"/>
        <c:title>
          <c:tx>
            <c:rich>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i="1">
                    <a:solidFill>
                      <a:schemeClr val="tx1"/>
                    </a:solidFill>
                  </a:rPr>
                  <a:t>z</a:t>
                </a:r>
                <a:r>
                  <a:rPr lang="en-US">
                    <a:solidFill>
                      <a:schemeClr val="tx1"/>
                    </a:solidFill>
                  </a:rPr>
                  <a:t> (cm)</a:t>
                </a:r>
              </a:p>
            </c:rich>
          </c:tx>
          <c:layout>
            <c:manualLayout>
              <c:xMode val="edge"/>
              <c:yMode val="edge"/>
              <c:x val="0.93754027230971126"/>
              <c:y val="0.86517599883347918"/>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in"/>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89600"/>
        <c:crosses val="autoZero"/>
        <c:crossBetween val="midCat"/>
        <c:majorUnit val="2"/>
      </c:valAx>
      <c:valAx>
        <c:axId val="7889600"/>
        <c:scaling>
          <c:orientation val="minMax"/>
          <c:max val="4.5"/>
          <c:min val="0"/>
        </c:scaling>
        <c:delete val="0"/>
        <c:axPos val="l"/>
        <c:title>
          <c:tx>
            <c:rich>
              <a:bodyPr rot="0" spcFirstLastPara="1" vertOverflow="ellipsis"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i="1">
                    <a:solidFill>
                      <a:schemeClr val="tx1"/>
                    </a:solidFill>
                  </a:rPr>
                  <a:t>B</a:t>
                </a:r>
                <a:r>
                  <a:rPr lang="en-US">
                    <a:solidFill>
                      <a:schemeClr val="tx1"/>
                    </a:solidFill>
                  </a:rPr>
                  <a:t> (G)</a:t>
                </a:r>
              </a:p>
            </c:rich>
          </c:tx>
          <c:layout>
            <c:manualLayout>
              <c:xMode val="edge"/>
              <c:yMode val="edge"/>
              <c:x val="0.46306537073490811"/>
              <c:y val="1.6997375328083989E-2"/>
            </c:manualLayout>
          </c:layout>
          <c:overlay val="0"/>
          <c:spPr>
            <a:noFill/>
            <a:ln>
              <a:noFill/>
            </a:ln>
            <a:effectLst/>
          </c:spPr>
          <c:txPr>
            <a:bodyPr rot="0" spcFirstLastPara="1" vertOverflow="ellipsis"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0" sourceLinked="1"/>
        <c:majorTickMark val="cross"/>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89208"/>
        <c:crosses val="autoZero"/>
        <c:crossBetween val="midCat"/>
        <c:majorUnit val="1"/>
      </c:valAx>
      <c:spPr>
        <a:noFill/>
        <a:ln>
          <a:noFill/>
        </a:ln>
        <a:effectLst/>
      </c:spPr>
    </c:plotArea>
    <c:legend>
      <c:legendPos val="r"/>
      <c:layout>
        <c:manualLayout>
          <c:xMode val="edge"/>
          <c:yMode val="edge"/>
          <c:x val="0.75950721784776898"/>
          <c:y val="7.02244094488189E-2"/>
          <c:w val="0.20715948144603472"/>
          <c:h val="0.35050174397250394"/>
        </c:manualLayout>
      </c:layout>
      <c:overlay val="0"/>
      <c:spPr>
        <a:solidFill>
          <a:sysClr val="window" lastClr="FFFFFF"/>
        </a:solid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a:latin typeface="Times New Roman" panose="02020603050405020304" pitchFamily="18" charset="0"/>
          <a:cs typeface="Times New Roman" panose="02020603050405020304" pitchFamily="18" charset="0"/>
        </a:defRPr>
      </a:pPr>
      <a:endParaRPr lang="en-US"/>
    </a:p>
  </c:txPr>
  <c:externalData r:id="rId4">
    <c:autoUpdate val="0"/>
  </c:externalData>
  <c:userShapes r:id="rId5"/>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0699445822343108E-2"/>
          <c:y val="8.3441236512102654E-2"/>
          <c:w val="0.79589727017522816"/>
          <c:h val="0.80531554389034699"/>
        </c:manualLayout>
      </c:layout>
      <c:scatterChart>
        <c:scatterStyle val="smoothMarker"/>
        <c:varyColors val="0"/>
        <c:ser>
          <c:idx val="0"/>
          <c:order val="0"/>
          <c:tx>
            <c:v>B_Frog Th</c:v>
          </c:tx>
          <c:spPr>
            <a:ln w="19050" cap="rnd">
              <a:solidFill>
                <a:srgbClr val="0000FF"/>
              </a:solidFill>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Sheet1!$B$3:$B$23</c:f>
              <c:numCache>
                <c:formatCode>0.0</c:formatCode>
                <c:ptCount val="21"/>
                <c:pt idx="0">
                  <c:v>0.8</c:v>
                </c:pt>
                <c:pt idx="1">
                  <c:v>0.94339622641509435</c:v>
                </c:pt>
                <c:pt idx="2">
                  <c:v>1.1235955056179776</c:v>
                </c:pt>
                <c:pt idx="3">
                  <c:v>1.3513513513513513</c:v>
                </c:pt>
                <c:pt idx="4">
                  <c:v>1.639344262295082</c:v>
                </c:pt>
                <c:pt idx="5">
                  <c:v>2</c:v>
                </c:pt>
                <c:pt idx="6">
                  <c:v>2.4390243902439024</c:v>
                </c:pt>
                <c:pt idx="7">
                  <c:v>2.9411764705882355</c:v>
                </c:pt>
                <c:pt idx="8">
                  <c:v>3.4482758620689653</c:v>
                </c:pt>
                <c:pt idx="9">
                  <c:v>3.8461538461538463</c:v>
                </c:pt>
                <c:pt idx="10">
                  <c:v>4</c:v>
                </c:pt>
                <c:pt idx="11">
                  <c:v>3.8461538461538463</c:v>
                </c:pt>
                <c:pt idx="12">
                  <c:v>3.4482758620689653</c:v>
                </c:pt>
                <c:pt idx="13">
                  <c:v>2.9411764705882355</c:v>
                </c:pt>
                <c:pt idx="14">
                  <c:v>2.4390243902439024</c:v>
                </c:pt>
                <c:pt idx="15">
                  <c:v>2</c:v>
                </c:pt>
                <c:pt idx="16">
                  <c:v>1.639344262295082</c:v>
                </c:pt>
                <c:pt idx="17">
                  <c:v>1.3513513513513513</c:v>
                </c:pt>
                <c:pt idx="18">
                  <c:v>1.1235955056179776</c:v>
                </c:pt>
                <c:pt idx="19">
                  <c:v>0.94339622641509435</c:v>
                </c:pt>
                <c:pt idx="20">
                  <c:v>0.8</c:v>
                </c:pt>
              </c:numCache>
            </c:numRef>
          </c:yVal>
          <c:smooth val="1"/>
          <c:extLst>
            <c:ext xmlns:c16="http://schemas.microsoft.com/office/drawing/2014/chart" uri="{C3380CC4-5D6E-409C-BE32-E72D297353CC}">
              <c16:uniqueId val="{00000000-11D1-4250-A516-59FCE2263543}"/>
            </c:ext>
          </c:extLst>
        </c:ser>
        <c:ser>
          <c:idx val="1"/>
          <c:order val="1"/>
          <c:tx>
            <c:v>B_Taco Th</c:v>
          </c:tx>
          <c:spPr>
            <a:ln w="19050" cap="rnd">
              <a:solidFill>
                <a:srgbClr val="468648"/>
              </a:solidFill>
              <a:prstDash val="dash"/>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Sheet1!$C$3:$C$23</c:f>
              <c:numCache>
                <c:formatCode>0.0</c:formatCode>
                <c:ptCount val="21"/>
                <c:pt idx="0">
                  <c:v>1.6099689437998486</c:v>
                </c:pt>
                <c:pt idx="1">
                  <c:v>1.7483145522430754</c:v>
                </c:pt>
                <c:pt idx="2">
                  <c:v>1.9079961840114481</c:v>
                </c:pt>
                <c:pt idx="3">
                  <c:v>2.0924574973887471</c:v>
                </c:pt>
                <c:pt idx="4">
                  <c:v>2.3046638387921274</c:v>
                </c:pt>
                <c:pt idx="5">
                  <c:v>2.545584412271571</c:v>
                </c:pt>
                <c:pt idx="6">
                  <c:v>2.8111277139949093</c:v>
                </c:pt>
                <c:pt idx="7">
                  <c:v>3.0869745325651587</c:v>
                </c:pt>
                <c:pt idx="8">
                  <c:v>3.3425160871869339</c:v>
                </c:pt>
                <c:pt idx="9">
                  <c:v>3.530090432487313</c:v>
                </c:pt>
                <c:pt idx="10">
                  <c:v>3.6</c:v>
                </c:pt>
                <c:pt idx="11">
                  <c:v>3.530090432487313</c:v>
                </c:pt>
                <c:pt idx="12">
                  <c:v>3.3425160871869339</c:v>
                </c:pt>
                <c:pt idx="13">
                  <c:v>3.0869745325651587</c:v>
                </c:pt>
                <c:pt idx="14">
                  <c:v>2.8111277139949093</c:v>
                </c:pt>
                <c:pt idx="15">
                  <c:v>2.545584412271571</c:v>
                </c:pt>
                <c:pt idx="16">
                  <c:v>2.3046638387921274</c:v>
                </c:pt>
                <c:pt idx="17">
                  <c:v>2.0924574973887471</c:v>
                </c:pt>
                <c:pt idx="18">
                  <c:v>1.9079961840114481</c:v>
                </c:pt>
                <c:pt idx="19">
                  <c:v>1.7483145522430754</c:v>
                </c:pt>
                <c:pt idx="20">
                  <c:v>1.6099689437998486</c:v>
                </c:pt>
              </c:numCache>
            </c:numRef>
          </c:yVal>
          <c:smooth val="1"/>
          <c:extLst>
            <c:ext xmlns:c16="http://schemas.microsoft.com/office/drawing/2014/chart" uri="{C3380CC4-5D6E-409C-BE32-E72D297353CC}">
              <c16:uniqueId val="{00000001-11D1-4250-A516-59FCE2263543}"/>
            </c:ext>
          </c:extLst>
        </c:ser>
        <c:dLbls>
          <c:showLegendKey val="0"/>
          <c:showVal val="0"/>
          <c:showCatName val="0"/>
          <c:showSerName val="0"/>
          <c:showPercent val="0"/>
          <c:showBubbleSize val="0"/>
        </c:dLbls>
        <c:axId val="7889208"/>
        <c:axId val="7889600"/>
      </c:scatterChart>
      <c:valAx>
        <c:axId val="7889208"/>
        <c:scaling>
          <c:orientation val="minMax"/>
          <c:max val="10"/>
          <c:min val="-10"/>
        </c:scaling>
        <c:delete val="0"/>
        <c:axPos val="b"/>
        <c:title>
          <c:tx>
            <c:rich>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i="1">
                    <a:solidFill>
                      <a:schemeClr val="tx1"/>
                    </a:solidFill>
                  </a:rPr>
                  <a:t>z</a:t>
                </a:r>
                <a:r>
                  <a:rPr lang="en-US">
                    <a:solidFill>
                      <a:schemeClr val="tx1"/>
                    </a:solidFill>
                  </a:rPr>
                  <a:t> (cm)</a:t>
                </a:r>
              </a:p>
            </c:rich>
          </c:tx>
          <c:layout>
            <c:manualLayout>
              <c:xMode val="edge"/>
              <c:yMode val="edge"/>
              <c:x val="0.93337360564304461"/>
              <c:y val="0.86147229512977541"/>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in"/>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89600"/>
        <c:crosses val="autoZero"/>
        <c:crossBetween val="midCat"/>
        <c:majorUnit val="2"/>
      </c:valAx>
      <c:valAx>
        <c:axId val="7889600"/>
        <c:scaling>
          <c:orientation val="minMax"/>
          <c:max val="4.5"/>
          <c:min val="0"/>
        </c:scaling>
        <c:delete val="0"/>
        <c:axPos val="l"/>
        <c:title>
          <c:tx>
            <c:rich>
              <a:bodyPr rot="0" spcFirstLastPara="1" vertOverflow="ellipsis"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i="1">
                    <a:solidFill>
                      <a:schemeClr val="tx1"/>
                    </a:solidFill>
                  </a:rPr>
                  <a:t>B</a:t>
                </a:r>
                <a:r>
                  <a:rPr lang="en-US">
                    <a:solidFill>
                      <a:schemeClr val="tx1"/>
                    </a:solidFill>
                  </a:rPr>
                  <a:t> (G)</a:t>
                </a:r>
              </a:p>
            </c:rich>
          </c:tx>
          <c:layout>
            <c:manualLayout>
              <c:xMode val="edge"/>
              <c:yMode val="edge"/>
              <c:x val="0.4578570374015748"/>
              <c:y val="3.5515893846602503E-2"/>
            </c:manualLayout>
          </c:layout>
          <c:overlay val="0"/>
          <c:spPr>
            <a:noFill/>
            <a:ln>
              <a:noFill/>
            </a:ln>
            <a:effectLst/>
          </c:spPr>
          <c:txPr>
            <a:bodyPr rot="0" spcFirstLastPara="1" vertOverflow="ellipsis"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0" sourceLinked="1"/>
        <c:majorTickMark val="cross"/>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89208"/>
        <c:crosses val="autoZero"/>
        <c:crossBetween val="midCat"/>
        <c:majorUnit val="1"/>
      </c:valAx>
      <c:spPr>
        <a:noFill/>
        <a:ln w="25400">
          <a:noFill/>
        </a:ln>
        <a:effectLst/>
      </c:spPr>
    </c:plotArea>
    <c:plotVisOnly val="1"/>
    <c:dispBlanksAs val="gap"/>
    <c:showDLblsOverMax val="0"/>
  </c:chart>
  <c:spPr>
    <a:solidFill>
      <a:schemeClr val="bg1"/>
    </a:solidFill>
    <a:ln w="9525" cap="flat" cmpd="sng" algn="ctr">
      <a:noFill/>
      <a:round/>
    </a:ln>
    <a:effectLst/>
  </c:spPr>
  <c:txPr>
    <a:bodyPr/>
    <a:lstStyle/>
    <a:p>
      <a:pPr>
        <a:defRPr sz="1800">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2916666666666672E-2"/>
          <c:y val="8.5293088363954508E-2"/>
          <c:w val="0.887658218503937"/>
          <c:h val="0.80531554389034699"/>
        </c:manualLayout>
      </c:layout>
      <c:scatterChart>
        <c:scatterStyle val="smoothMarker"/>
        <c:varyColors val="0"/>
        <c:ser>
          <c:idx val="0"/>
          <c:order val="0"/>
          <c:tx>
            <c:v>B_Frog Th</c:v>
          </c:tx>
          <c:spPr>
            <a:ln w="19050" cap="rnd">
              <a:solidFill>
                <a:srgbClr val="0000FF"/>
              </a:solidFill>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Sheet1!$B$3:$B$23</c:f>
              <c:numCache>
                <c:formatCode>0.0</c:formatCode>
                <c:ptCount val="21"/>
                <c:pt idx="0">
                  <c:v>0.8</c:v>
                </c:pt>
                <c:pt idx="1">
                  <c:v>0.94339622641509435</c:v>
                </c:pt>
                <c:pt idx="2">
                  <c:v>1.1235955056179776</c:v>
                </c:pt>
                <c:pt idx="3">
                  <c:v>1.3513513513513513</c:v>
                </c:pt>
                <c:pt idx="4">
                  <c:v>1.639344262295082</c:v>
                </c:pt>
                <c:pt idx="5">
                  <c:v>2</c:v>
                </c:pt>
                <c:pt idx="6">
                  <c:v>2.4390243902439024</c:v>
                </c:pt>
                <c:pt idx="7">
                  <c:v>2.9411764705882355</c:v>
                </c:pt>
                <c:pt idx="8">
                  <c:v>3.4482758620689653</c:v>
                </c:pt>
                <c:pt idx="9">
                  <c:v>3.8461538461538463</c:v>
                </c:pt>
                <c:pt idx="10">
                  <c:v>4</c:v>
                </c:pt>
                <c:pt idx="11">
                  <c:v>3.8461538461538463</c:v>
                </c:pt>
                <c:pt idx="12">
                  <c:v>3.4482758620689653</c:v>
                </c:pt>
                <c:pt idx="13">
                  <c:v>2.9411764705882355</c:v>
                </c:pt>
                <c:pt idx="14">
                  <c:v>2.4390243902439024</c:v>
                </c:pt>
                <c:pt idx="15">
                  <c:v>2</c:v>
                </c:pt>
                <c:pt idx="16">
                  <c:v>1.639344262295082</c:v>
                </c:pt>
                <c:pt idx="17">
                  <c:v>1.3513513513513513</c:v>
                </c:pt>
                <c:pt idx="18">
                  <c:v>1.1235955056179776</c:v>
                </c:pt>
                <c:pt idx="19">
                  <c:v>0.94339622641509435</c:v>
                </c:pt>
                <c:pt idx="20">
                  <c:v>0.8</c:v>
                </c:pt>
              </c:numCache>
            </c:numRef>
          </c:yVal>
          <c:smooth val="1"/>
          <c:extLst>
            <c:ext xmlns:c16="http://schemas.microsoft.com/office/drawing/2014/chart" uri="{C3380CC4-5D6E-409C-BE32-E72D297353CC}">
              <c16:uniqueId val="{00000000-11D1-4250-A516-59FCE2263543}"/>
            </c:ext>
          </c:extLst>
        </c:ser>
        <c:ser>
          <c:idx val="1"/>
          <c:order val="1"/>
          <c:tx>
            <c:v>B_Taco Th</c:v>
          </c:tx>
          <c:spPr>
            <a:ln w="19050" cap="rnd">
              <a:solidFill>
                <a:srgbClr val="468648"/>
              </a:solidFill>
              <a:prstDash val="dash"/>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Sheet1!$C$3:$C$23</c:f>
              <c:numCache>
                <c:formatCode>0.0</c:formatCode>
                <c:ptCount val="21"/>
                <c:pt idx="0">
                  <c:v>1.6099689437998486</c:v>
                </c:pt>
                <c:pt idx="1">
                  <c:v>1.7483145522430754</c:v>
                </c:pt>
                <c:pt idx="2">
                  <c:v>1.9079961840114481</c:v>
                </c:pt>
                <c:pt idx="3">
                  <c:v>2.0924574973887471</c:v>
                </c:pt>
                <c:pt idx="4">
                  <c:v>2.3046638387921274</c:v>
                </c:pt>
                <c:pt idx="5">
                  <c:v>2.545584412271571</c:v>
                </c:pt>
                <c:pt idx="6">
                  <c:v>2.8111277139949093</c:v>
                </c:pt>
                <c:pt idx="7">
                  <c:v>3.0869745325651587</c:v>
                </c:pt>
                <c:pt idx="8">
                  <c:v>3.3425160871869339</c:v>
                </c:pt>
                <c:pt idx="9">
                  <c:v>3.530090432487313</c:v>
                </c:pt>
                <c:pt idx="10">
                  <c:v>3.6</c:v>
                </c:pt>
                <c:pt idx="11">
                  <c:v>3.530090432487313</c:v>
                </c:pt>
                <c:pt idx="12">
                  <c:v>3.3425160871869339</c:v>
                </c:pt>
                <c:pt idx="13">
                  <c:v>3.0869745325651587</c:v>
                </c:pt>
                <c:pt idx="14">
                  <c:v>2.8111277139949093</c:v>
                </c:pt>
                <c:pt idx="15">
                  <c:v>2.545584412271571</c:v>
                </c:pt>
                <c:pt idx="16">
                  <c:v>2.3046638387921274</c:v>
                </c:pt>
                <c:pt idx="17">
                  <c:v>2.0924574973887471</c:v>
                </c:pt>
                <c:pt idx="18">
                  <c:v>1.9079961840114481</c:v>
                </c:pt>
                <c:pt idx="19">
                  <c:v>1.7483145522430754</c:v>
                </c:pt>
                <c:pt idx="20">
                  <c:v>1.6099689437998486</c:v>
                </c:pt>
              </c:numCache>
            </c:numRef>
          </c:yVal>
          <c:smooth val="1"/>
          <c:extLst>
            <c:ext xmlns:c16="http://schemas.microsoft.com/office/drawing/2014/chart" uri="{C3380CC4-5D6E-409C-BE32-E72D297353CC}">
              <c16:uniqueId val="{00000001-11D1-4250-A516-59FCE2263543}"/>
            </c:ext>
          </c:extLst>
        </c:ser>
        <c:dLbls>
          <c:showLegendKey val="0"/>
          <c:showVal val="0"/>
          <c:showCatName val="0"/>
          <c:showSerName val="0"/>
          <c:showPercent val="0"/>
          <c:showBubbleSize val="0"/>
        </c:dLbls>
        <c:axId val="7889208"/>
        <c:axId val="7889600"/>
      </c:scatterChart>
      <c:valAx>
        <c:axId val="7889208"/>
        <c:scaling>
          <c:orientation val="minMax"/>
          <c:max val="10"/>
          <c:min val="-10"/>
        </c:scaling>
        <c:delete val="0"/>
        <c:axPos val="b"/>
        <c:title>
          <c:tx>
            <c:rich>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i="1">
                    <a:solidFill>
                      <a:schemeClr val="tx1"/>
                    </a:solidFill>
                  </a:rPr>
                  <a:t>z</a:t>
                </a:r>
                <a:r>
                  <a:rPr lang="en-US">
                    <a:solidFill>
                      <a:schemeClr val="tx1"/>
                    </a:solidFill>
                  </a:rPr>
                  <a:t> (cm)</a:t>
                </a:r>
              </a:p>
            </c:rich>
          </c:tx>
          <c:layout>
            <c:manualLayout>
              <c:xMode val="edge"/>
              <c:yMode val="edge"/>
              <c:x val="0.93337360564304461"/>
              <c:y val="0.86147229512977541"/>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in"/>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89600"/>
        <c:crosses val="autoZero"/>
        <c:crossBetween val="midCat"/>
        <c:majorUnit val="2"/>
      </c:valAx>
      <c:valAx>
        <c:axId val="7889600"/>
        <c:scaling>
          <c:orientation val="minMax"/>
          <c:max val="4.5"/>
          <c:min val="0"/>
        </c:scaling>
        <c:delete val="0"/>
        <c:axPos val="l"/>
        <c:title>
          <c:tx>
            <c:rich>
              <a:bodyPr rot="0" spcFirstLastPara="1" vertOverflow="ellipsis"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i="1">
                    <a:solidFill>
                      <a:schemeClr val="tx1"/>
                    </a:solidFill>
                  </a:rPr>
                  <a:t>B</a:t>
                </a:r>
                <a:r>
                  <a:rPr lang="en-US">
                    <a:solidFill>
                      <a:schemeClr val="tx1"/>
                    </a:solidFill>
                  </a:rPr>
                  <a:t> (G)</a:t>
                </a:r>
              </a:p>
            </c:rich>
          </c:tx>
          <c:layout>
            <c:manualLayout>
              <c:xMode val="edge"/>
              <c:yMode val="edge"/>
              <c:x val="0.4578570374015748"/>
              <c:y val="3.5515893846602503E-2"/>
            </c:manualLayout>
          </c:layout>
          <c:overlay val="0"/>
          <c:spPr>
            <a:noFill/>
            <a:ln>
              <a:noFill/>
            </a:ln>
            <a:effectLst/>
          </c:spPr>
          <c:txPr>
            <a:bodyPr rot="0" spcFirstLastPara="1" vertOverflow="ellipsis"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0" sourceLinked="1"/>
        <c:majorTickMark val="cross"/>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89208"/>
        <c:crosses val="autoZero"/>
        <c:crossBetween val="midCat"/>
        <c:majorUnit val="1"/>
      </c:valAx>
      <c:spPr>
        <a:noFill/>
        <a:ln w="25400">
          <a:noFill/>
        </a:ln>
        <a:effectLst/>
      </c:spPr>
    </c:plotArea>
    <c:plotVisOnly val="1"/>
    <c:dispBlanksAs val="gap"/>
    <c:showDLblsOverMax val="0"/>
  </c:chart>
  <c:spPr>
    <a:solidFill>
      <a:schemeClr val="bg1"/>
    </a:solidFill>
    <a:ln w="9525" cap="flat" cmpd="sng" algn="ctr">
      <a:noFill/>
      <a:round/>
    </a:ln>
    <a:effectLst/>
  </c:spPr>
  <c:txPr>
    <a:bodyPr/>
    <a:lstStyle/>
    <a:p>
      <a:pPr>
        <a:defRPr sz="1800">
          <a:latin typeface="Times New Roman" panose="02020603050405020304" pitchFamily="18" charset="0"/>
          <a:cs typeface="Times New Roman" panose="02020603050405020304" pitchFamily="18" charset="0"/>
        </a:defRPr>
      </a:pPr>
      <a:endParaRPr lang="en-US"/>
    </a:p>
  </c:txPr>
  <c:externalData r:id="rId4">
    <c:autoUpdate val="0"/>
  </c:externalData>
  <c:userShapes r:id="rId5"/>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2916666666666672E-2"/>
          <c:y val="8.5293088363954508E-2"/>
          <c:w val="0.887658218503937"/>
          <c:h val="0.80531554389034699"/>
        </c:manualLayout>
      </c:layout>
      <c:scatterChart>
        <c:scatterStyle val="smoothMarker"/>
        <c:varyColors val="0"/>
        <c:ser>
          <c:idx val="0"/>
          <c:order val="0"/>
          <c:tx>
            <c:v>B_Frog Th</c:v>
          </c:tx>
          <c:spPr>
            <a:ln w="19050" cap="rnd">
              <a:solidFill>
                <a:srgbClr val="0000FF"/>
              </a:solidFill>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Sheet1!$B$3:$B$23</c:f>
              <c:numCache>
                <c:formatCode>0.0</c:formatCode>
                <c:ptCount val="21"/>
                <c:pt idx="0">
                  <c:v>0.8</c:v>
                </c:pt>
                <c:pt idx="1">
                  <c:v>0.94339622641509435</c:v>
                </c:pt>
                <c:pt idx="2">
                  <c:v>1.1235955056179776</c:v>
                </c:pt>
                <c:pt idx="3">
                  <c:v>1.3513513513513513</c:v>
                </c:pt>
                <c:pt idx="4">
                  <c:v>1.639344262295082</c:v>
                </c:pt>
                <c:pt idx="5">
                  <c:v>2</c:v>
                </c:pt>
                <c:pt idx="6">
                  <c:v>2.4390243902439024</c:v>
                </c:pt>
                <c:pt idx="7">
                  <c:v>2.9411764705882355</c:v>
                </c:pt>
                <c:pt idx="8">
                  <c:v>3.4482758620689653</c:v>
                </c:pt>
                <c:pt idx="9">
                  <c:v>3.8461538461538463</c:v>
                </c:pt>
                <c:pt idx="10">
                  <c:v>4</c:v>
                </c:pt>
                <c:pt idx="11">
                  <c:v>3.8461538461538463</c:v>
                </c:pt>
                <c:pt idx="12">
                  <c:v>3.4482758620689653</c:v>
                </c:pt>
                <c:pt idx="13">
                  <c:v>2.9411764705882355</c:v>
                </c:pt>
                <c:pt idx="14">
                  <c:v>2.4390243902439024</c:v>
                </c:pt>
                <c:pt idx="15">
                  <c:v>2</c:v>
                </c:pt>
                <c:pt idx="16">
                  <c:v>1.639344262295082</c:v>
                </c:pt>
                <c:pt idx="17">
                  <c:v>1.3513513513513513</c:v>
                </c:pt>
                <c:pt idx="18">
                  <c:v>1.1235955056179776</c:v>
                </c:pt>
                <c:pt idx="19">
                  <c:v>0.94339622641509435</c:v>
                </c:pt>
                <c:pt idx="20">
                  <c:v>0.8</c:v>
                </c:pt>
              </c:numCache>
            </c:numRef>
          </c:yVal>
          <c:smooth val="1"/>
          <c:extLst>
            <c:ext xmlns:c16="http://schemas.microsoft.com/office/drawing/2014/chart" uri="{C3380CC4-5D6E-409C-BE32-E72D297353CC}">
              <c16:uniqueId val="{00000000-11D1-4250-A516-59FCE2263543}"/>
            </c:ext>
          </c:extLst>
        </c:ser>
        <c:ser>
          <c:idx val="1"/>
          <c:order val="1"/>
          <c:tx>
            <c:v>B_Taco Th</c:v>
          </c:tx>
          <c:spPr>
            <a:ln w="19050" cap="rnd">
              <a:solidFill>
                <a:srgbClr val="468648"/>
              </a:solidFill>
              <a:prstDash val="dash"/>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Sheet1!$C$3:$C$23</c:f>
              <c:numCache>
                <c:formatCode>0.0</c:formatCode>
                <c:ptCount val="21"/>
                <c:pt idx="0">
                  <c:v>1.6099689437998486</c:v>
                </c:pt>
                <c:pt idx="1">
                  <c:v>1.7483145522430754</c:v>
                </c:pt>
                <c:pt idx="2">
                  <c:v>1.9079961840114481</c:v>
                </c:pt>
                <c:pt idx="3">
                  <c:v>2.0924574973887471</c:v>
                </c:pt>
                <c:pt idx="4">
                  <c:v>2.3046638387921274</c:v>
                </c:pt>
                <c:pt idx="5">
                  <c:v>2.545584412271571</c:v>
                </c:pt>
                <c:pt idx="6">
                  <c:v>2.8111277139949093</c:v>
                </c:pt>
                <c:pt idx="7">
                  <c:v>3.0869745325651587</c:v>
                </c:pt>
                <c:pt idx="8">
                  <c:v>3.3425160871869339</c:v>
                </c:pt>
                <c:pt idx="9">
                  <c:v>3.530090432487313</c:v>
                </c:pt>
                <c:pt idx="10">
                  <c:v>3.6</c:v>
                </c:pt>
                <c:pt idx="11">
                  <c:v>3.530090432487313</c:v>
                </c:pt>
                <c:pt idx="12">
                  <c:v>3.3425160871869339</c:v>
                </c:pt>
                <c:pt idx="13">
                  <c:v>3.0869745325651587</c:v>
                </c:pt>
                <c:pt idx="14">
                  <c:v>2.8111277139949093</c:v>
                </c:pt>
                <c:pt idx="15">
                  <c:v>2.545584412271571</c:v>
                </c:pt>
                <c:pt idx="16">
                  <c:v>2.3046638387921274</c:v>
                </c:pt>
                <c:pt idx="17">
                  <c:v>2.0924574973887471</c:v>
                </c:pt>
                <c:pt idx="18">
                  <c:v>1.9079961840114481</c:v>
                </c:pt>
                <c:pt idx="19">
                  <c:v>1.7483145522430754</c:v>
                </c:pt>
                <c:pt idx="20">
                  <c:v>1.6099689437998486</c:v>
                </c:pt>
              </c:numCache>
            </c:numRef>
          </c:yVal>
          <c:smooth val="1"/>
          <c:extLst>
            <c:ext xmlns:c16="http://schemas.microsoft.com/office/drawing/2014/chart" uri="{C3380CC4-5D6E-409C-BE32-E72D297353CC}">
              <c16:uniqueId val="{00000001-11D1-4250-A516-59FCE2263543}"/>
            </c:ext>
          </c:extLst>
        </c:ser>
        <c:dLbls>
          <c:showLegendKey val="0"/>
          <c:showVal val="0"/>
          <c:showCatName val="0"/>
          <c:showSerName val="0"/>
          <c:showPercent val="0"/>
          <c:showBubbleSize val="0"/>
        </c:dLbls>
        <c:axId val="7889208"/>
        <c:axId val="7889600"/>
      </c:scatterChart>
      <c:valAx>
        <c:axId val="7889208"/>
        <c:scaling>
          <c:orientation val="minMax"/>
          <c:max val="10"/>
          <c:min val="-10"/>
        </c:scaling>
        <c:delete val="0"/>
        <c:axPos val="b"/>
        <c:title>
          <c:tx>
            <c:rich>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i="1">
                    <a:solidFill>
                      <a:schemeClr val="tx1"/>
                    </a:solidFill>
                  </a:rPr>
                  <a:t>z</a:t>
                </a:r>
                <a:r>
                  <a:rPr lang="en-US">
                    <a:solidFill>
                      <a:schemeClr val="tx1"/>
                    </a:solidFill>
                  </a:rPr>
                  <a:t> (cm)</a:t>
                </a:r>
              </a:p>
            </c:rich>
          </c:tx>
          <c:layout>
            <c:manualLayout>
              <c:xMode val="edge"/>
              <c:yMode val="edge"/>
              <c:x val="0.93337360564304461"/>
              <c:y val="0.86147229512977541"/>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in"/>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89600"/>
        <c:crosses val="autoZero"/>
        <c:crossBetween val="midCat"/>
        <c:majorUnit val="2"/>
      </c:valAx>
      <c:valAx>
        <c:axId val="7889600"/>
        <c:scaling>
          <c:orientation val="minMax"/>
          <c:max val="4.5"/>
          <c:min val="0"/>
        </c:scaling>
        <c:delete val="0"/>
        <c:axPos val="l"/>
        <c:title>
          <c:tx>
            <c:rich>
              <a:bodyPr rot="0" spcFirstLastPara="1" vertOverflow="ellipsis"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i="1">
                    <a:solidFill>
                      <a:schemeClr val="tx1"/>
                    </a:solidFill>
                  </a:rPr>
                  <a:t>B</a:t>
                </a:r>
                <a:r>
                  <a:rPr lang="en-US">
                    <a:solidFill>
                      <a:schemeClr val="tx1"/>
                    </a:solidFill>
                  </a:rPr>
                  <a:t> (G)</a:t>
                </a:r>
              </a:p>
            </c:rich>
          </c:tx>
          <c:layout>
            <c:manualLayout>
              <c:xMode val="edge"/>
              <c:yMode val="edge"/>
              <c:x val="0.4578570374015748"/>
              <c:y val="3.5515893846602503E-2"/>
            </c:manualLayout>
          </c:layout>
          <c:overlay val="0"/>
          <c:spPr>
            <a:noFill/>
            <a:ln>
              <a:noFill/>
            </a:ln>
            <a:effectLst/>
          </c:spPr>
          <c:txPr>
            <a:bodyPr rot="0" spcFirstLastPara="1" vertOverflow="ellipsis"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0" sourceLinked="1"/>
        <c:majorTickMark val="cross"/>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89208"/>
        <c:crosses val="autoZero"/>
        <c:crossBetween val="midCat"/>
        <c:majorUnit val="1"/>
      </c:valAx>
      <c:spPr>
        <a:noFill/>
        <a:ln w="25400">
          <a:noFill/>
        </a:ln>
        <a:effectLst/>
      </c:spPr>
    </c:plotArea>
    <c:legend>
      <c:legendPos val="r"/>
      <c:layout>
        <c:manualLayout>
          <c:xMode val="edge"/>
          <c:yMode val="edge"/>
          <c:x val="0.73346555118110235"/>
          <c:y val="6.4668853893263337E-2"/>
          <c:w val="0.20715948144603472"/>
          <c:h val="0.35050174397250394"/>
        </c:manualLayout>
      </c:layout>
      <c:overlay val="0"/>
      <c:spPr>
        <a:solidFill>
          <a:sysClr val="window" lastClr="FFFFFF"/>
        </a:solid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a:latin typeface="Times New Roman" panose="02020603050405020304" pitchFamily="18" charset="0"/>
          <a:cs typeface="Times New Roman" panose="02020603050405020304" pitchFamily="18" charset="0"/>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8316903298620141E-2"/>
          <c:y val="7.5339404352874589E-2"/>
          <c:w val="0.88453321850393696"/>
          <c:h val="0.81642665500145828"/>
        </c:manualLayout>
      </c:layout>
      <c:scatterChart>
        <c:scatterStyle val="smoothMarker"/>
        <c:varyColors val="0"/>
        <c:ser>
          <c:idx val="0"/>
          <c:order val="0"/>
          <c:tx>
            <c:v>B_Frog Th</c:v>
          </c:tx>
          <c:spPr>
            <a:ln w="19050" cap="rnd">
              <a:solidFill>
                <a:srgbClr val="0000FF"/>
              </a:solidFill>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Sheet1!$B$3:$B$23</c:f>
              <c:numCache>
                <c:formatCode>0.0</c:formatCode>
                <c:ptCount val="21"/>
                <c:pt idx="0">
                  <c:v>0.8</c:v>
                </c:pt>
                <c:pt idx="1">
                  <c:v>0.94339622641509435</c:v>
                </c:pt>
                <c:pt idx="2">
                  <c:v>1.1235955056179776</c:v>
                </c:pt>
                <c:pt idx="3">
                  <c:v>1.3513513513513513</c:v>
                </c:pt>
                <c:pt idx="4">
                  <c:v>1.639344262295082</c:v>
                </c:pt>
                <c:pt idx="5">
                  <c:v>2</c:v>
                </c:pt>
                <c:pt idx="6">
                  <c:v>2.4390243902439024</c:v>
                </c:pt>
                <c:pt idx="7">
                  <c:v>2.9411764705882355</c:v>
                </c:pt>
                <c:pt idx="8">
                  <c:v>3.4482758620689653</c:v>
                </c:pt>
                <c:pt idx="9">
                  <c:v>3.8461538461538463</c:v>
                </c:pt>
                <c:pt idx="10">
                  <c:v>4</c:v>
                </c:pt>
                <c:pt idx="11">
                  <c:v>3.8461538461538463</c:v>
                </c:pt>
                <c:pt idx="12">
                  <c:v>3.4482758620689653</c:v>
                </c:pt>
                <c:pt idx="13">
                  <c:v>2.9411764705882355</c:v>
                </c:pt>
                <c:pt idx="14">
                  <c:v>2.4390243902439024</c:v>
                </c:pt>
                <c:pt idx="15">
                  <c:v>2</c:v>
                </c:pt>
                <c:pt idx="16">
                  <c:v>1.639344262295082</c:v>
                </c:pt>
                <c:pt idx="17">
                  <c:v>1.3513513513513513</c:v>
                </c:pt>
                <c:pt idx="18">
                  <c:v>1.1235955056179776</c:v>
                </c:pt>
                <c:pt idx="19">
                  <c:v>0.94339622641509435</c:v>
                </c:pt>
                <c:pt idx="20">
                  <c:v>0.8</c:v>
                </c:pt>
              </c:numCache>
            </c:numRef>
          </c:yVal>
          <c:smooth val="1"/>
          <c:extLst>
            <c:ext xmlns:c16="http://schemas.microsoft.com/office/drawing/2014/chart" uri="{C3380CC4-5D6E-409C-BE32-E72D297353CC}">
              <c16:uniqueId val="{00000000-1B6E-44B2-A9B4-78F358D89B66}"/>
            </c:ext>
          </c:extLst>
        </c:ser>
        <c:ser>
          <c:idx val="1"/>
          <c:order val="1"/>
          <c:tx>
            <c:v>B_Taco Th</c:v>
          </c:tx>
          <c:spPr>
            <a:ln w="19050" cap="rnd">
              <a:solidFill>
                <a:srgbClr val="468648"/>
              </a:solidFill>
              <a:prstDash val="dash"/>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Sheet1!$C$3:$C$23</c:f>
              <c:numCache>
                <c:formatCode>0.0</c:formatCode>
                <c:ptCount val="21"/>
                <c:pt idx="0">
                  <c:v>1.6099689437998486</c:v>
                </c:pt>
                <c:pt idx="1">
                  <c:v>1.7483145522430754</c:v>
                </c:pt>
                <c:pt idx="2">
                  <c:v>1.9079961840114481</c:v>
                </c:pt>
                <c:pt idx="3">
                  <c:v>2.0924574973887471</c:v>
                </c:pt>
                <c:pt idx="4">
                  <c:v>2.3046638387921274</c:v>
                </c:pt>
                <c:pt idx="5">
                  <c:v>2.545584412271571</c:v>
                </c:pt>
                <c:pt idx="6">
                  <c:v>2.8111277139949093</c:v>
                </c:pt>
                <c:pt idx="7">
                  <c:v>3.0869745325651587</c:v>
                </c:pt>
                <c:pt idx="8">
                  <c:v>3.3425160871869339</c:v>
                </c:pt>
                <c:pt idx="9">
                  <c:v>3.530090432487313</c:v>
                </c:pt>
                <c:pt idx="10">
                  <c:v>3.6</c:v>
                </c:pt>
                <c:pt idx="11">
                  <c:v>3.530090432487313</c:v>
                </c:pt>
                <c:pt idx="12">
                  <c:v>3.3425160871869339</c:v>
                </c:pt>
                <c:pt idx="13">
                  <c:v>3.0869745325651587</c:v>
                </c:pt>
                <c:pt idx="14">
                  <c:v>2.8111277139949093</c:v>
                </c:pt>
                <c:pt idx="15">
                  <c:v>2.545584412271571</c:v>
                </c:pt>
                <c:pt idx="16">
                  <c:v>2.3046638387921274</c:v>
                </c:pt>
                <c:pt idx="17">
                  <c:v>2.0924574973887471</c:v>
                </c:pt>
                <c:pt idx="18">
                  <c:v>1.9079961840114481</c:v>
                </c:pt>
                <c:pt idx="19">
                  <c:v>1.7483145522430754</c:v>
                </c:pt>
                <c:pt idx="20">
                  <c:v>1.6099689437998486</c:v>
                </c:pt>
              </c:numCache>
            </c:numRef>
          </c:yVal>
          <c:smooth val="1"/>
          <c:extLst>
            <c:ext xmlns:c16="http://schemas.microsoft.com/office/drawing/2014/chart" uri="{C3380CC4-5D6E-409C-BE32-E72D297353CC}">
              <c16:uniqueId val="{00000001-1B6E-44B2-A9B4-78F358D89B66}"/>
            </c:ext>
          </c:extLst>
        </c:ser>
        <c:ser>
          <c:idx val="2"/>
          <c:order val="2"/>
          <c:tx>
            <c:v>B_Frog Exp</c:v>
          </c:tx>
          <c:spPr>
            <a:ln w="19050" cap="rnd">
              <a:noFill/>
              <a:round/>
            </a:ln>
            <a:effectLst/>
          </c:spPr>
          <c:marker>
            <c:symbol val="circle"/>
            <c:size val="5"/>
            <c:spPr>
              <a:solidFill>
                <a:srgbClr val="0000FF"/>
              </a:solidFill>
              <a:ln w="9525">
                <a:solidFill>
                  <a:srgbClr val="0000FF"/>
                </a:solidFill>
              </a:ln>
              <a:effectLst/>
            </c:spPr>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Sheet1!$D$3:$D$23</c:f>
              <c:numCache>
                <c:formatCode>0.0</c:formatCode>
                <c:ptCount val="21"/>
                <c:pt idx="0">
                  <c:v>0.77193017211793624</c:v>
                </c:pt>
                <c:pt idx="1">
                  <c:v>0.73607988428158744</c:v>
                </c:pt>
                <c:pt idx="2">
                  <c:v>1.1746066347163819</c:v>
                </c:pt>
                <c:pt idx="3">
                  <c:v>1.1739206015712726</c:v>
                </c:pt>
                <c:pt idx="4">
                  <c:v>1.4673586982246922</c:v>
                </c:pt>
                <c:pt idx="5">
                  <c:v>1.8822825155638065</c:v>
                </c:pt>
                <c:pt idx="6">
                  <c:v>2.4431428575212499</c:v>
                </c:pt>
                <c:pt idx="7">
                  <c:v>2.8327509717738324</c:v>
                </c:pt>
                <c:pt idx="8">
                  <c:v>3.4012605551395985</c:v>
                </c:pt>
                <c:pt idx="9">
                  <c:v>3.8565811167088664</c:v>
                </c:pt>
                <c:pt idx="10">
                  <c:v>3.9593294237130436</c:v>
                </c:pt>
                <c:pt idx="11">
                  <c:v>3.6327535048814297</c:v>
                </c:pt>
                <c:pt idx="12">
                  <c:v>3.2539614081983532</c:v>
                </c:pt>
                <c:pt idx="13">
                  <c:v>2.8541967628337708</c:v>
                </c:pt>
                <c:pt idx="14">
                  <c:v>2.262076917878634</c:v>
                </c:pt>
                <c:pt idx="15">
                  <c:v>2.0736714588165941</c:v>
                </c:pt>
                <c:pt idx="16">
                  <c:v>1.7691173857549727</c:v>
                </c:pt>
                <c:pt idx="17">
                  <c:v>1.1175751608267765</c:v>
                </c:pt>
                <c:pt idx="18">
                  <c:v>0.92991525147170551</c:v>
                </c:pt>
                <c:pt idx="19">
                  <c:v>0.97444598097556978</c:v>
                </c:pt>
                <c:pt idx="20">
                  <c:v>0.83431577478007002</c:v>
                </c:pt>
              </c:numCache>
            </c:numRef>
          </c:yVal>
          <c:smooth val="1"/>
          <c:extLst>
            <c:ext xmlns:c16="http://schemas.microsoft.com/office/drawing/2014/chart" uri="{C3380CC4-5D6E-409C-BE32-E72D297353CC}">
              <c16:uniqueId val="{00000002-1B6E-44B2-A9B4-78F358D89B66}"/>
            </c:ext>
          </c:extLst>
        </c:ser>
        <c:ser>
          <c:idx val="3"/>
          <c:order val="3"/>
          <c:tx>
            <c:v>B_Taco Exp</c:v>
          </c:tx>
          <c:spPr>
            <a:ln w="19050" cap="rnd">
              <a:noFill/>
              <a:round/>
            </a:ln>
            <a:effectLst/>
          </c:spPr>
          <c:marker>
            <c:symbol val="triangle"/>
            <c:size val="5"/>
            <c:spPr>
              <a:solidFill>
                <a:srgbClr val="468648"/>
              </a:solidFill>
              <a:ln w="9525">
                <a:solidFill>
                  <a:srgbClr val="468648"/>
                </a:solidFill>
              </a:ln>
              <a:effectLst/>
            </c:spPr>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Sheet1!$E$3:$E$23</c:f>
              <c:numCache>
                <c:formatCode>0.0</c:formatCode>
                <c:ptCount val="21"/>
                <c:pt idx="0">
                  <c:v>1.3620566897196629</c:v>
                </c:pt>
                <c:pt idx="1">
                  <c:v>1.8426609489942607</c:v>
                </c:pt>
                <c:pt idx="2">
                  <c:v>1.7937764645813195</c:v>
                </c:pt>
                <c:pt idx="3">
                  <c:v>1.9385207343249258</c:v>
                </c:pt>
                <c:pt idx="4">
                  <c:v>2.2387399402052783</c:v>
                </c:pt>
                <c:pt idx="5">
                  <c:v>2.429927019083598</c:v>
                </c:pt>
                <c:pt idx="6">
                  <c:v>2.7991022081347161</c:v>
                </c:pt>
                <c:pt idx="7">
                  <c:v>3.1658459642777919</c:v>
                </c:pt>
                <c:pt idx="8">
                  <c:v>3.262823018586992</c:v>
                </c:pt>
                <c:pt idx="9">
                  <c:v>3.2325789797884203</c:v>
                </c:pt>
                <c:pt idx="10">
                  <c:v>3.5456089128790387</c:v>
                </c:pt>
                <c:pt idx="11">
                  <c:v>3.3188935309488614</c:v>
                </c:pt>
                <c:pt idx="12">
                  <c:v>3.4400882660325371</c:v>
                </c:pt>
                <c:pt idx="13">
                  <c:v>2.8996459793588238</c:v>
                </c:pt>
                <c:pt idx="14">
                  <c:v>2.9131014736494913</c:v>
                </c:pt>
                <c:pt idx="15">
                  <c:v>2.5020458269936072</c:v>
                </c:pt>
                <c:pt idx="16">
                  <c:v>2.1231340204180817</c:v>
                </c:pt>
                <c:pt idx="17">
                  <c:v>2.1151447258203713</c:v>
                </c:pt>
                <c:pt idx="18">
                  <c:v>1.759054795298455</c:v>
                </c:pt>
                <c:pt idx="19">
                  <c:v>1.6450861737890596</c:v>
                </c:pt>
                <c:pt idx="20">
                  <c:v>1.6637676976838152</c:v>
                </c:pt>
              </c:numCache>
            </c:numRef>
          </c:yVal>
          <c:smooth val="1"/>
          <c:extLst>
            <c:ext xmlns:c16="http://schemas.microsoft.com/office/drawing/2014/chart" uri="{C3380CC4-5D6E-409C-BE32-E72D297353CC}">
              <c16:uniqueId val="{00000003-1B6E-44B2-A9B4-78F358D89B66}"/>
            </c:ext>
          </c:extLst>
        </c:ser>
        <c:dLbls>
          <c:showLegendKey val="0"/>
          <c:showVal val="0"/>
          <c:showCatName val="0"/>
          <c:showSerName val="0"/>
          <c:showPercent val="0"/>
          <c:showBubbleSize val="0"/>
        </c:dLbls>
        <c:axId val="7889208"/>
        <c:axId val="7889600"/>
      </c:scatterChart>
      <c:valAx>
        <c:axId val="7889208"/>
        <c:scaling>
          <c:orientation val="minMax"/>
          <c:max val="10"/>
          <c:min val="-10"/>
        </c:scaling>
        <c:delete val="0"/>
        <c:axPos val="b"/>
        <c:numFmt formatCode="#,##0" sourceLinked="0"/>
        <c:majorTickMark val="in"/>
        <c:minorTickMark val="none"/>
        <c:tickLblPos val="nextTo"/>
        <c:spPr>
          <a:noFill/>
          <a:ln w="12700" cap="flat" cmpd="sng" algn="ctr">
            <a:solidFill>
              <a:sysClr val="window" lastClr="FFFFFF"/>
            </a:solidFill>
            <a:round/>
          </a:ln>
          <a:effectLst/>
        </c:spPr>
        <c:txPr>
          <a:bodyPr rot="-60000000" spcFirstLastPara="1" vertOverflow="ellipsis" vert="horz" wrap="square" anchor="ctr" anchorCtr="1"/>
          <a:lstStyle/>
          <a:p>
            <a:pPr>
              <a:defRPr sz="18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en-US"/>
          </a:p>
        </c:txPr>
        <c:crossAx val="7889600"/>
        <c:crosses val="autoZero"/>
        <c:crossBetween val="midCat"/>
        <c:majorUnit val="5"/>
      </c:valAx>
      <c:valAx>
        <c:axId val="7889600"/>
        <c:scaling>
          <c:orientation val="minMax"/>
          <c:max val="4.5"/>
          <c:min val="0"/>
        </c:scaling>
        <c:delete val="0"/>
        <c:axPos val="l"/>
        <c:numFmt formatCode="0" sourceLinked="0"/>
        <c:majorTickMark val="cross"/>
        <c:minorTickMark val="none"/>
        <c:tickLblPos val="nextTo"/>
        <c:spPr>
          <a:noFill/>
          <a:ln w="12700" cap="flat" cmpd="sng" algn="ctr">
            <a:solidFill>
              <a:sysClr val="window" lastClr="FFFFFF"/>
            </a:solidFill>
            <a:round/>
          </a:ln>
          <a:effectLst/>
        </c:spPr>
        <c:txPr>
          <a:bodyPr rot="-60000000" spcFirstLastPara="1" vertOverflow="ellipsis" vert="horz" wrap="square" anchor="ctr" anchorCtr="1"/>
          <a:lstStyle/>
          <a:p>
            <a:pPr>
              <a:defRPr sz="18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en-US"/>
          </a:p>
        </c:txPr>
        <c:crossAx val="7889208"/>
        <c:crosses val="autoZero"/>
        <c:crossBetween val="midCat"/>
        <c:majorUnit val="2"/>
      </c:valAx>
      <c:spPr>
        <a:noFill/>
        <a:ln>
          <a:noFill/>
        </a:ln>
        <a:effectLst/>
      </c:spPr>
    </c:plotArea>
    <c:plotVisOnly val="1"/>
    <c:dispBlanksAs val="gap"/>
    <c:showDLblsOverMax val="0"/>
  </c:chart>
  <c:spPr>
    <a:solidFill>
      <a:sysClr val="windowText" lastClr="000000"/>
    </a:solidFill>
    <a:ln w="9525" cap="flat" cmpd="sng" algn="ctr">
      <a:noFill/>
      <a:round/>
    </a:ln>
    <a:effectLst/>
  </c:spPr>
  <c:txPr>
    <a:bodyPr/>
    <a:lstStyle/>
    <a:p>
      <a:pPr>
        <a:defRPr sz="1800">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8316903298620141E-2"/>
          <c:y val="7.5339404352874603E-2"/>
          <c:w val="0.88453321850393696"/>
          <c:h val="0.81642665500145828"/>
        </c:manualLayout>
      </c:layout>
      <c:scatterChart>
        <c:scatterStyle val="smoothMarker"/>
        <c:varyColors val="0"/>
        <c:ser>
          <c:idx val="0"/>
          <c:order val="0"/>
          <c:tx>
            <c:v>B_Frog Th</c:v>
          </c:tx>
          <c:spPr>
            <a:ln w="19050" cap="rnd">
              <a:solidFill>
                <a:srgbClr val="00B0F0"/>
              </a:solidFill>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Sheet1!$B$3:$B$23</c:f>
              <c:numCache>
                <c:formatCode>0.0</c:formatCode>
                <c:ptCount val="21"/>
                <c:pt idx="0">
                  <c:v>0.8</c:v>
                </c:pt>
                <c:pt idx="1">
                  <c:v>0.94339622641509435</c:v>
                </c:pt>
                <c:pt idx="2">
                  <c:v>1.1235955056179776</c:v>
                </c:pt>
                <c:pt idx="3">
                  <c:v>1.3513513513513513</c:v>
                </c:pt>
                <c:pt idx="4">
                  <c:v>1.639344262295082</c:v>
                </c:pt>
                <c:pt idx="5">
                  <c:v>2</c:v>
                </c:pt>
                <c:pt idx="6">
                  <c:v>2.4390243902439024</c:v>
                </c:pt>
                <c:pt idx="7">
                  <c:v>2.9411764705882355</c:v>
                </c:pt>
                <c:pt idx="8">
                  <c:v>3.4482758620689653</c:v>
                </c:pt>
                <c:pt idx="9">
                  <c:v>3.8461538461538463</c:v>
                </c:pt>
                <c:pt idx="10">
                  <c:v>4</c:v>
                </c:pt>
                <c:pt idx="11">
                  <c:v>3.8461538461538463</c:v>
                </c:pt>
                <c:pt idx="12">
                  <c:v>3.4482758620689653</c:v>
                </c:pt>
                <c:pt idx="13">
                  <c:v>2.9411764705882355</c:v>
                </c:pt>
                <c:pt idx="14">
                  <c:v>2.4390243902439024</c:v>
                </c:pt>
                <c:pt idx="15">
                  <c:v>2</c:v>
                </c:pt>
                <c:pt idx="16">
                  <c:v>1.639344262295082</c:v>
                </c:pt>
                <c:pt idx="17">
                  <c:v>1.3513513513513513</c:v>
                </c:pt>
                <c:pt idx="18">
                  <c:v>1.1235955056179776</c:v>
                </c:pt>
                <c:pt idx="19">
                  <c:v>0.94339622641509435</c:v>
                </c:pt>
                <c:pt idx="20">
                  <c:v>0.8</c:v>
                </c:pt>
              </c:numCache>
            </c:numRef>
          </c:yVal>
          <c:smooth val="1"/>
          <c:extLst>
            <c:ext xmlns:c16="http://schemas.microsoft.com/office/drawing/2014/chart" uri="{C3380CC4-5D6E-409C-BE32-E72D297353CC}">
              <c16:uniqueId val="{00000000-4D7A-4052-9FAF-343D54F3373B}"/>
            </c:ext>
          </c:extLst>
        </c:ser>
        <c:ser>
          <c:idx val="1"/>
          <c:order val="1"/>
          <c:tx>
            <c:v>B_Taco Th</c:v>
          </c:tx>
          <c:spPr>
            <a:ln w="19050" cap="rnd">
              <a:solidFill>
                <a:srgbClr val="FFFF00"/>
              </a:solidFill>
              <a:prstDash val="dash"/>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Sheet1!$C$3:$C$23</c:f>
              <c:numCache>
                <c:formatCode>0.0</c:formatCode>
                <c:ptCount val="21"/>
                <c:pt idx="0">
                  <c:v>1.6099689437998486</c:v>
                </c:pt>
                <c:pt idx="1">
                  <c:v>1.7483145522430754</c:v>
                </c:pt>
                <c:pt idx="2">
                  <c:v>1.9079961840114481</c:v>
                </c:pt>
                <c:pt idx="3">
                  <c:v>2.0924574973887471</c:v>
                </c:pt>
                <c:pt idx="4">
                  <c:v>2.3046638387921274</c:v>
                </c:pt>
                <c:pt idx="5">
                  <c:v>2.545584412271571</c:v>
                </c:pt>
                <c:pt idx="6">
                  <c:v>2.8111277139949093</c:v>
                </c:pt>
                <c:pt idx="7">
                  <c:v>3.0869745325651587</c:v>
                </c:pt>
                <c:pt idx="8">
                  <c:v>3.3425160871869339</c:v>
                </c:pt>
                <c:pt idx="9">
                  <c:v>3.530090432487313</c:v>
                </c:pt>
                <c:pt idx="10">
                  <c:v>3.6</c:v>
                </c:pt>
                <c:pt idx="11">
                  <c:v>3.530090432487313</c:v>
                </c:pt>
                <c:pt idx="12">
                  <c:v>3.3425160871869339</c:v>
                </c:pt>
                <c:pt idx="13">
                  <c:v>3.0869745325651587</c:v>
                </c:pt>
                <c:pt idx="14">
                  <c:v>2.8111277139949093</c:v>
                </c:pt>
                <c:pt idx="15">
                  <c:v>2.545584412271571</c:v>
                </c:pt>
                <c:pt idx="16">
                  <c:v>2.3046638387921274</c:v>
                </c:pt>
                <c:pt idx="17">
                  <c:v>2.0924574973887471</c:v>
                </c:pt>
                <c:pt idx="18">
                  <c:v>1.9079961840114481</c:v>
                </c:pt>
                <c:pt idx="19">
                  <c:v>1.7483145522430754</c:v>
                </c:pt>
                <c:pt idx="20">
                  <c:v>1.6099689437998486</c:v>
                </c:pt>
              </c:numCache>
            </c:numRef>
          </c:yVal>
          <c:smooth val="1"/>
          <c:extLst>
            <c:ext xmlns:c16="http://schemas.microsoft.com/office/drawing/2014/chart" uri="{C3380CC4-5D6E-409C-BE32-E72D297353CC}">
              <c16:uniqueId val="{00000001-4D7A-4052-9FAF-343D54F3373B}"/>
            </c:ext>
          </c:extLst>
        </c:ser>
        <c:ser>
          <c:idx val="2"/>
          <c:order val="2"/>
          <c:tx>
            <c:v>B_Frog Exp</c:v>
          </c:tx>
          <c:spPr>
            <a:ln w="19050" cap="rnd">
              <a:noFill/>
              <a:round/>
            </a:ln>
            <a:effectLst/>
          </c:spPr>
          <c:marker>
            <c:symbol val="circle"/>
            <c:size val="5"/>
            <c:spPr>
              <a:solidFill>
                <a:srgbClr val="00B0F0"/>
              </a:solidFill>
              <a:ln w="3175">
                <a:solidFill>
                  <a:srgbClr val="00B0F0"/>
                </a:solidFill>
              </a:ln>
              <a:effectLst/>
            </c:spPr>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Sheet1!$D$3:$D$23</c:f>
              <c:numCache>
                <c:formatCode>0.0</c:formatCode>
                <c:ptCount val="21"/>
                <c:pt idx="0">
                  <c:v>0.77193017211793624</c:v>
                </c:pt>
                <c:pt idx="1">
                  <c:v>0.73607988428158744</c:v>
                </c:pt>
                <c:pt idx="2">
                  <c:v>1.1746066347163819</c:v>
                </c:pt>
                <c:pt idx="3">
                  <c:v>1.1739206015712726</c:v>
                </c:pt>
                <c:pt idx="4">
                  <c:v>1.4673586982246922</c:v>
                </c:pt>
                <c:pt idx="5">
                  <c:v>1.8822825155638065</c:v>
                </c:pt>
                <c:pt idx="6">
                  <c:v>2.4431428575212499</c:v>
                </c:pt>
                <c:pt idx="7">
                  <c:v>2.8327509717738324</c:v>
                </c:pt>
                <c:pt idx="8">
                  <c:v>3.4012605551395985</c:v>
                </c:pt>
                <c:pt idx="9">
                  <c:v>3.8565811167088664</c:v>
                </c:pt>
                <c:pt idx="10">
                  <c:v>3.9593294237130436</c:v>
                </c:pt>
                <c:pt idx="11">
                  <c:v>3.6327535048814297</c:v>
                </c:pt>
                <c:pt idx="12">
                  <c:v>3.2539614081983532</c:v>
                </c:pt>
                <c:pt idx="13">
                  <c:v>2.8541967628337708</c:v>
                </c:pt>
                <c:pt idx="14">
                  <c:v>2.262076917878634</c:v>
                </c:pt>
                <c:pt idx="15">
                  <c:v>2.0736714588165941</c:v>
                </c:pt>
                <c:pt idx="16">
                  <c:v>1.7691173857549727</c:v>
                </c:pt>
                <c:pt idx="17">
                  <c:v>1.1175751608267765</c:v>
                </c:pt>
                <c:pt idx="18">
                  <c:v>0.92991525147170551</c:v>
                </c:pt>
                <c:pt idx="19">
                  <c:v>0.97444598097556978</c:v>
                </c:pt>
                <c:pt idx="20">
                  <c:v>0.83431577478007002</c:v>
                </c:pt>
              </c:numCache>
            </c:numRef>
          </c:yVal>
          <c:smooth val="1"/>
          <c:extLst>
            <c:ext xmlns:c16="http://schemas.microsoft.com/office/drawing/2014/chart" uri="{C3380CC4-5D6E-409C-BE32-E72D297353CC}">
              <c16:uniqueId val="{00000002-4D7A-4052-9FAF-343D54F3373B}"/>
            </c:ext>
          </c:extLst>
        </c:ser>
        <c:ser>
          <c:idx val="3"/>
          <c:order val="3"/>
          <c:tx>
            <c:v>B_Taco Exp</c:v>
          </c:tx>
          <c:spPr>
            <a:ln w="19050" cap="rnd">
              <a:noFill/>
              <a:round/>
            </a:ln>
            <a:effectLst/>
          </c:spPr>
          <c:marker>
            <c:symbol val="triangle"/>
            <c:size val="5"/>
            <c:spPr>
              <a:solidFill>
                <a:srgbClr val="FFFF00"/>
              </a:solidFill>
              <a:ln w="3175">
                <a:solidFill>
                  <a:srgbClr val="FFFF00"/>
                </a:solidFill>
              </a:ln>
              <a:effectLst/>
            </c:spPr>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Sheet1!$E$3:$E$23</c:f>
              <c:numCache>
                <c:formatCode>0.0</c:formatCode>
                <c:ptCount val="21"/>
                <c:pt idx="0">
                  <c:v>1.3620566897196629</c:v>
                </c:pt>
                <c:pt idx="1">
                  <c:v>1.8426609489942607</c:v>
                </c:pt>
                <c:pt idx="2">
                  <c:v>1.7937764645813195</c:v>
                </c:pt>
                <c:pt idx="3">
                  <c:v>1.9385207343249258</c:v>
                </c:pt>
                <c:pt idx="4">
                  <c:v>2.2387399402052783</c:v>
                </c:pt>
                <c:pt idx="5">
                  <c:v>2.429927019083598</c:v>
                </c:pt>
                <c:pt idx="6">
                  <c:v>2.7991022081347161</c:v>
                </c:pt>
                <c:pt idx="7">
                  <c:v>3.1658459642777919</c:v>
                </c:pt>
                <c:pt idx="8">
                  <c:v>3.262823018586992</c:v>
                </c:pt>
                <c:pt idx="9">
                  <c:v>3.2325789797884203</c:v>
                </c:pt>
                <c:pt idx="10">
                  <c:v>3.5456089128790387</c:v>
                </c:pt>
                <c:pt idx="11">
                  <c:v>3.3188935309488614</c:v>
                </c:pt>
                <c:pt idx="12">
                  <c:v>3.4400882660325371</c:v>
                </c:pt>
                <c:pt idx="13">
                  <c:v>2.8996459793588238</c:v>
                </c:pt>
                <c:pt idx="14">
                  <c:v>2.9131014736494913</c:v>
                </c:pt>
                <c:pt idx="15">
                  <c:v>2.5020458269936072</c:v>
                </c:pt>
                <c:pt idx="16">
                  <c:v>2.1231340204180817</c:v>
                </c:pt>
                <c:pt idx="17">
                  <c:v>2.1151447258203713</c:v>
                </c:pt>
                <c:pt idx="18">
                  <c:v>1.759054795298455</c:v>
                </c:pt>
                <c:pt idx="19">
                  <c:v>1.6450861737890596</c:v>
                </c:pt>
                <c:pt idx="20">
                  <c:v>1.6637676976838152</c:v>
                </c:pt>
              </c:numCache>
            </c:numRef>
          </c:yVal>
          <c:smooth val="1"/>
          <c:extLst>
            <c:ext xmlns:c16="http://schemas.microsoft.com/office/drawing/2014/chart" uri="{C3380CC4-5D6E-409C-BE32-E72D297353CC}">
              <c16:uniqueId val="{00000003-4D7A-4052-9FAF-343D54F3373B}"/>
            </c:ext>
          </c:extLst>
        </c:ser>
        <c:dLbls>
          <c:showLegendKey val="0"/>
          <c:showVal val="0"/>
          <c:showCatName val="0"/>
          <c:showSerName val="0"/>
          <c:showPercent val="0"/>
          <c:showBubbleSize val="0"/>
        </c:dLbls>
        <c:axId val="7889208"/>
        <c:axId val="7889600"/>
      </c:scatterChart>
      <c:valAx>
        <c:axId val="7889208"/>
        <c:scaling>
          <c:orientation val="minMax"/>
          <c:max val="10"/>
          <c:min val="-10"/>
        </c:scaling>
        <c:delete val="0"/>
        <c:axPos val="b"/>
        <c:numFmt formatCode="#,##0" sourceLinked="0"/>
        <c:majorTickMark val="in"/>
        <c:minorTickMark val="none"/>
        <c:tickLblPos val="nextTo"/>
        <c:spPr>
          <a:noFill/>
          <a:ln w="12700" cap="flat" cmpd="sng" algn="ctr">
            <a:solidFill>
              <a:sysClr val="window" lastClr="FFFFFF"/>
            </a:solidFill>
            <a:round/>
          </a:ln>
          <a:effectLst/>
        </c:spPr>
        <c:txPr>
          <a:bodyPr rot="-60000000" spcFirstLastPara="1" vertOverflow="ellipsis" vert="horz" wrap="square" anchor="ctr" anchorCtr="1"/>
          <a:lstStyle/>
          <a:p>
            <a:pPr>
              <a:defRPr sz="18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en-US"/>
          </a:p>
        </c:txPr>
        <c:crossAx val="7889600"/>
        <c:crosses val="autoZero"/>
        <c:crossBetween val="midCat"/>
        <c:majorUnit val="5"/>
      </c:valAx>
      <c:valAx>
        <c:axId val="7889600"/>
        <c:scaling>
          <c:orientation val="minMax"/>
          <c:max val="4.5"/>
          <c:min val="0"/>
        </c:scaling>
        <c:delete val="0"/>
        <c:axPos val="l"/>
        <c:numFmt formatCode="0" sourceLinked="0"/>
        <c:majorTickMark val="cross"/>
        <c:minorTickMark val="none"/>
        <c:tickLblPos val="nextTo"/>
        <c:spPr>
          <a:noFill/>
          <a:ln w="12700" cap="flat" cmpd="sng" algn="ctr">
            <a:solidFill>
              <a:sysClr val="window" lastClr="FFFFFF"/>
            </a:solidFill>
            <a:round/>
          </a:ln>
          <a:effectLst/>
        </c:spPr>
        <c:txPr>
          <a:bodyPr rot="-60000000" spcFirstLastPara="1" vertOverflow="ellipsis" vert="horz" wrap="square" anchor="ctr" anchorCtr="1"/>
          <a:lstStyle/>
          <a:p>
            <a:pPr>
              <a:defRPr sz="18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en-US"/>
          </a:p>
        </c:txPr>
        <c:crossAx val="7889208"/>
        <c:crosses val="autoZero"/>
        <c:crossBetween val="midCat"/>
        <c:majorUnit val="2"/>
      </c:valAx>
      <c:spPr>
        <a:noFill/>
        <a:ln>
          <a:noFill/>
        </a:ln>
        <a:effectLst/>
      </c:spPr>
    </c:plotArea>
    <c:plotVisOnly val="1"/>
    <c:dispBlanksAs val="gap"/>
    <c:showDLblsOverMax val="0"/>
  </c:chart>
  <c:spPr>
    <a:solidFill>
      <a:sysClr val="windowText" lastClr="000000"/>
    </a:solidFill>
    <a:ln w="9525" cap="flat" cmpd="sng" algn="ctr">
      <a:noFill/>
      <a:round/>
    </a:ln>
    <a:effectLst/>
  </c:spPr>
  <c:txPr>
    <a:bodyPr/>
    <a:lstStyle/>
    <a:p>
      <a:pPr>
        <a:defRPr sz="1800">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8316903298620141E-2"/>
          <c:y val="7.5339404352874589E-2"/>
          <c:w val="0.88453321850393696"/>
          <c:h val="0.81642665500145828"/>
        </c:manualLayout>
      </c:layout>
      <c:scatterChart>
        <c:scatterStyle val="smoothMarker"/>
        <c:varyColors val="0"/>
        <c:ser>
          <c:idx val="0"/>
          <c:order val="0"/>
          <c:tx>
            <c:v>B_Frog Th</c:v>
          </c:tx>
          <c:spPr>
            <a:ln w="19050" cap="rnd">
              <a:solidFill>
                <a:srgbClr val="00B0F0"/>
              </a:solidFill>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Sheet1!$B$3:$B$23</c:f>
              <c:numCache>
                <c:formatCode>0.0</c:formatCode>
                <c:ptCount val="21"/>
                <c:pt idx="0">
                  <c:v>0.8</c:v>
                </c:pt>
                <c:pt idx="1">
                  <c:v>0.94339622641509435</c:v>
                </c:pt>
                <c:pt idx="2">
                  <c:v>1.1235955056179776</c:v>
                </c:pt>
                <c:pt idx="3">
                  <c:v>1.3513513513513513</c:v>
                </c:pt>
                <c:pt idx="4">
                  <c:v>1.639344262295082</c:v>
                </c:pt>
                <c:pt idx="5">
                  <c:v>2</c:v>
                </c:pt>
                <c:pt idx="6">
                  <c:v>2.4390243902439024</c:v>
                </c:pt>
                <c:pt idx="7">
                  <c:v>2.9411764705882355</c:v>
                </c:pt>
                <c:pt idx="8">
                  <c:v>3.4482758620689653</c:v>
                </c:pt>
                <c:pt idx="9">
                  <c:v>3.8461538461538463</c:v>
                </c:pt>
                <c:pt idx="10">
                  <c:v>4</c:v>
                </c:pt>
                <c:pt idx="11">
                  <c:v>3.8461538461538463</c:v>
                </c:pt>
                <c:pt idx="12">
                  <c:v>3.4482758620689653</c:v>
                </c:pt>
                <c:pt idx="13">
                  <c:v>2.9411764705882355</c:v>
                </c:pt>
                <c:pt idx="14">
                  <c:v>2.4390243902439024</c:v>
                </c:pt>
                <c:pt idx="15">
                  <c:v>2</c:v>
                </c:pt>
                <c:pt idx="16">
                  <c:v>1.639344262295082</c:v>
                </c:pt>
                <c:pt idx="17">
                  <c:v>1.3513513513513513</c:v>
                </c:pt>
                <c:pt idx="18">
                  <c:v>1.1235955056179776</c:v>
                </c:pt>
                <c:pt idx="19">
                  <c:v>0.94339622641509435</c:v>
                </c:pt>
                <c:pt idx="20">
                  <c:v>0.8</c:v>
                </c:pt>
              </c:numCache>
            </c:numRef>
          </c:yVal>
          <c:smooth val="1"/>
          <c:extLst>
            <c:ext xmlns:c16="http://schemas.microsoft.com/office/drawing/2014/chart" uri="{C3380CC4-5D6E-409C-BE32-E72D297353CC}">
              <c16:uniqueId val="{00000000-8AB3-41AA-A0A3-FE5BD924D1D0}"/>
            </c:ext>
          </c:extLst>
        </c:ser>
        <c:ser>
          <c:idx val="1"/>
          <c:order val="1"/>
          <c:tx>
            <c:v>B_Taco Th</c:v>
          </c:tx>
          <c:spPr>
            <a:ln w="19050" cap="rnd">
              <a:solidFill>
                <a:srgbClr val="FFFF00"/>
              </a:solidFill>
              <a:prstDash val="dash"/>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Sheet1!$C$3:$C$23</c:f>
              <c:numCache>
                <c:formatCode>0.0</c:formatCode>
                <c:ptCount val="21"/>
                <c:pt idx="0">
                  <c:v>1.6099689437998486</c:v>
                </c:pt>
                <c:pt idx="1">
                  <c:v>1.7483145522430754</c:v>
                </c:pt>
                <c:pt idx="2">
                  <c:v>1.9079961840114481</c:v>
                </c:pt>
                <c:pt idx="3">
                  <c:v>2.0924574973887471</c:v>
                </c:pt>
                <c:pt idx="4">
                  <c:v>2.3046638387921274</c:v>
                </c:pt>
                <c:pt idx="5">
                  <c:v>2.545584412271571</c:v>
                </c:pt>
                <c:pt idx="6">
                  <c:v>2.8111277139949093</c:v>
                </c:pt>
                <c:pt idx="7">
                  <c:v>3.0869745325651587</c:v>
                </c:pt>
                <c:pt idx="8">
                  <c:v>3.3425160871869339</c:v>
                </c:pt>
                <c:pt idx="9">
                  <c:v>3.530090432487313</c:v>
                </c:pt>
                <c:pt idx="10">
                  <c:v>3.6</c:v>
                </c:pt>
                <c:pt idx="11">
                  <c:v>3.530090432487313</c:v>
                </c:pt>
                <c:pt idx="12">
                  <c:v>3.3425160871869339</c:v>
                </c:pt>
                <c:pt idx="13">
                  <c:v>3.0869745325651587</c:v>
                </c:pt>
                <c:pt idx="14">
                  <c:v>2.8111277139949093</c:v>
                </c:pt>
                <c:pt idx="15">
                  <c:v>2.545584412271571</c:v>
                </c:pt>
                <c:pt idx="16">
                  <c:v>2.3046638387921274</c:v>
                </c:pt>
                <c:pt idx="17">
                  <c:v>2.0924574973887471</c:v>
                </c:pt>
                <c:pt idx="18">
                  <c:v>1.9079961840114481</c:v>
                </c:pt>
                <c:pt idx="19">
                  <c:v>1.7483145522430754</c:v>
                </c:pt>
                <c:pt idx="20">
                  <c:v>1.6099689437998486</c:v>
                </c:pt>
              </c:numCache>
            </c:numRef>
          </c:yVal>
          <c:smooth val="1"/>
          <c:extLst>
            <c:ext xmlns:c16="http://schemas.microsoft.com/office/drawing/2014/chart" uri="{C3380CC4-5D6E-409C-BE32-E72D297353CC}">
              <c16:uniqueId val="{00000001-8AB3-41AA-A0A3-FE5BD924D1D0}"/>
            </c:ext>
          </c:extLst>
        </c:ser>
        <c:ser>
          <c:idx val="2"/>
          <c:order val="2"/>
          <c:tx>
            <c:v>B_Frog Exp</c:v>
          </c:tx>
          <c:spPr>
            <a:ln w="19050" cap="rnd">
              <a:noFill/>
              <a:round/>
            </a:ln>
            <a:effectLst/>
          </c:spPr>
          <c:marker>
            <c:symbol val="circle"/>
            <c:size val="5"/>
            <c:spPr>
              <a:solidFill>
                <a:srgbClr val="00B0F0"/>
              </a:solidFill>
              <a:ln w="3175">
                <a:solidFill>
                  <a:srgbClr val="00B0F0"/>
                </a:solidFill>
              </a:ln>
              <a:effectLst/>
            </c:spPr>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Sheet1!$D$3:$D$23</c:f>
              <c:numCache>
                <c:formatCode>0.0</c:formatCode>
                <c:ptCount val="21"/>
                <c:pt idx="0">
                  <c:v>0.77193017211793624</c:v>
                </c:pt>
                <c:pt idx="1">
                  <c:v>0.73607988428158744</c:v>
                </c:pt>
                <c:pt idx="2">
                  <c:v>1.1746066347163819</c:v>
                </c:pt>
                <c:pt idx="3">
                  <c:v>1.1739206015712726</c:v>
                </c:pt>
                <c:pt idx="4">
                  <c:v>1.4673586982246922</c:v>
                </c:pt>
                <c:pt idx="5">
                  <c:v>1.8822825155638065</c:v>
                </c:pt>
                <c:pt idx="6">
                  <c:v>2.4431428575212499</c:v>
                </c:pt>
                <c:pt idx="7">
                  <c:v>2.8327509717738324</c:v>
                </c:pt>
                <c:pt idx="8">
                  <c:v>3.4012605551395985</c:v>
                </c:pt>
                <c:pt idx="9">
                  <c:v>3.8565811167088664</c:v>
                </c:pt>
                <c:pt idx="10">
                  <c:v>3.9593294237130436</c:v>
                </c:pt>
                <c:pt idx="11">
                  <c:v>3.6327535048814297</c:v>
                </c:pt>
                <c:pt idx="12">
                  <c:v>3.2539614081983532</c:v>
                </c:pt>
                <c:pt idx="13">
                  <c:v>2.8541967628337708</c:v>
                </c:pt>
                <c:pt idx="14">
                  <c:v>2.262076917878634</c:v>
                </c:pt>
                <c:pt idx="15">
                  <c:v>2.0736714588165941</c:v>
                </c:pt>
                <c:pt idx="16">
                  <c:v>1.7691173857549727</c:v>
                </c:pt>
                <c:pt idx="17">
                  <c:v>1.1175751608267765</c:v>
                </c:pt>
                <c:pt idx="18">
                  <c:v>0.92991525147170551</c:v>
                </c:pt>
                <c:pt idx="19">
                  <c:v>0.97444598097556978</c:v>
                </c:pt>
                <c:pt idx="20">
                  <c:v>0.83431577478007002</c:v>
                </c:pt>
              </c:numCache>
            </c:numRef>
          </c:yVal>
          <c:smooth val="1"/>
          <c:extLst>
            <c:ext xmlns:c16="http://schemas.microsoft.com/office/drawing/2014/chart" uri="{C3380CC4-5D6E-409C-BE32-E72D297353CC}">
              <c16:uniqueId val="{00000002-8AB3-41AA-A0A3-FE5BD924D1D0}"/>
            </c:ext>
          </c:extLst>
        </c:ser>
        <c:ser>
          <c:idx val="3"/>
          <c:order val="3"/>
          <c:tx>
            <c:v>B_Taco Exp</c:v>
          </c:tx>
          <c:spPr>
            <a:ln w="19050" cap="rnd">
              <a:noFill/>
              <a:round/>
            </a:ln>
            <a:effectLst/>
          </c:spPr>
          <c:marker>
            <c:symbol val="triangle"/>
            <c:size val="5"/>
            <c:spPr>
              <a:solidFill>
                <a:srgbClr val="FFFF00"/>
              </a:solidFill>
              <a:ln w="3175">
                <a:solidFill>
                  <a:srgbClr val="FFFF00"/>
                </a:solidFill>
              </a:ln>
              <a:effectLst/>
            </c:spPr>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Sheet1!$E$3:$E$23</c:f>
              <c:numCache>
                <c:formatCode>0.0</c:formatCode>
                <c:ptCount val="21"/>
                <c:pt idx="0">
                  <c:v>1.3620566897196629</c:v>
                </c:pt>
                <c:pt idx="1">
                  <c:v>1.8426609489942607</c:v>
                </c:pt>
                <c:pt idx="2">
                  <c:v>1.7937764645813195</c:v>
                </c:pt>
                <c:pt idx="3">
                  <c:v>1.9385207343249258</c:v>
                </c:pt>
                <c:pt idx="4">
                  <c:v>2.2387399402052783</c:v>
                </c:pt>
                <c:pt idx="5">
                  <c:v>2.429927019083598</c:v>
                </c:pt>
                <c:pt idx="6">
                  <c:v>2.7991022081347161</c:v>
                </c:pt>
                <c:pt idx="7">
                  <c:v>3.1658459642777919</c:v>
                </c:pt>
                <c:pt idx="8">
                  <c:v>3.262823018586992</c:v>
                </c:pt>
                <c:pt idx="9">
                  <c:v>3.2325789797884203</c:v>
                </c:pt>
                <c:pt idx="10">
                  <c:v>3.5456089128790387</c:v>
                </c:pt>
                <c:pt idx="11">
                  <c:v>3.3188935309488614</c:v>
                </c:pt>
                <c:pt idx="12">
                  <c:v>3.4400882660325371</c:v>
                </c:pt>
                <c:pt idx="13">
                  <c:v>2.8996459793588238</c:v>
                </c:pt>
                <c:pt idx="14">
                  <c:v>2.9131014736494913</c:v>
                </c:pt>
                <c:pt idx="15">
                  <c:v>2.5020458269936072</c:v>
                </c:pt>
                <c:pt idx="16">
                  <c:v>2.1231340204180817</c:v>
                </c:pt>
                <c:pt idx="17">
                  <c:v>2.1151447258203713</c:v>
                </c:pt>
                <c:pt idx="18">
                  <c:v>1.759054795298455</c:v>
                </c:pt>
                <c:pt idx="19">
                  <c:v>1.6450861737890596</c:v>
                </c:pt>
                <c:pt idx="20">
                  <c:v>1.6637676976838152</c:v>
                </c:pt>
              </c:numCache>
            </c:numRef>
          </c:yVal>
          <c:smooth val="1"/>
          <c:extLst>
            <c:ext xmlns:c16="http://schemas.microsoft.com/office/drawing/2014/chart" uri="{C3380CC4-5D6E-409C-BE32-E72D297353CC}">
              <c16:uniqueId val="{00000003-8AB3-41AA-A0A3-FE5BD924D1D0}"/>
            </c:ext>
          </c:extLst>
        </c:ser>
        <c:dLbls>
          <c:showLegendKey val="0"/>
          <c:showVal val="0"/>
          <c:showCatName val="0"/>
          <c:showSerName val="0"/>
          <c:showPercent val="0"/>
          <c:showBubbleSize val="0"/>
        </c:dLbls>
        <c:axId val="7889208"/>
        <c:axId val="7889600"/>
      </c:scatterChart>
      <c:valAx>
        <c:axId val="7889208"/>
        <c:scaling>
          <c:orientation val="minMax"/>
          <c:max val="10"/>
          <c:min val="-10"/>
        </c:scaling>
        <c:delete val="0"/>
        <c:axPos val="b"/>
        <c:numFmt formatCode="#,##0" sourceLinked="0"/>
        <c:majorTickMark val="in"/>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89600"/>
        <c:crosses val="autoZero"/>
        <c:crossBetween val="midCat"/>
        <c:majorUnit val="5"/>
      </c:valAx>
      <c:valAx>
        <c:axId val="7889600"/>
        <c:scaling>
          <c:orientation val="minMax"/>
          <c:max val="4.5"/>
          <c:min val="0"/>
        </c:scaling>
        <c:delete val="0"/>
        <c:axPos val="l"/>
        <c:numFmt formatCode="0" sourceLinked="0"/>
        <c:majorTickMark val="cross"/>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89208"/>
        <c:crosses val="autoZero"/>
        <c:crossBetween val="midCat"/>
        <c:majorUnit val="2"/>
      </c:valAx>
      <c:spPr>
        <a:noFill/>
        <a:ln>
          <a:noFill/>
        </a:ln>
        <a:effectLst/>
      </c:spPr>
    </c:plotArea>
    <c:plotVisOnly val="1"/>
    <c:dispBlanksAs val="gap"/>
    <c:showDLblsOverMax val="0"/>
  </c:chart>
  <c:spPr>
    <a:solidFill>
      <a:sysClr val="window" lastClr="FFFFFF"/>
    </a:solidFill>
    <a:ln w="9525" cap="flat" cmpd="sng" algn="ctr">
      <a:noFill/>
      <a:round/>
    </a:ln>
    <a:effectLst/>
  </c:spPr>
  <c:txPr>
    <a:bodyPr/>
    <a:lstStyle/>
    <a:p>
      <a:pPr>
        <a:defRPr sz="1800">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8316903298620141E-2"/>
          <c:y val="7.5339404352874603E-2"/>
          <c:w val="0.88453321850393696"/>
          <c:h val="0.81642665500145828"/>
        </c:manualLayout>
      </c:layout>
      <c:scatterChart>
        <c:scatterStyle val="smoothMarker"/>
        <c:varyColors val="0"/>
        <c:ser>
          <c:idx val="0"/>
          <c:order val="0"/>
          <c:tx>
            <c:v>B_Frog Th</c:v>
          </c:tx>
          <c:spPr>
            <a:ln w="19050" cap="rnd">
              <a:solidFill>
                <a:srgbClr val="0000FF"/>
              </a:solidFill>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Sheet1!$B$3:$B$23</c:f>
              <c:numCache>
                <c:formatCode>0.0</c:formatCode>
                <c:ptCount val="21"/>
                <c:pt idx="0">
                  <c:v>0.8</c:v>
                </c:pt>
                <c:pt idx="1">
                  <c:v>0.94339622641509435</c:v>
                </c:pt>
                <c:pt idx="2">
                  <c:v>1.1235955056179776</c:v>
                </c:pt>
                <c:pt idx="3">
                  <c:v>1.3513513513513513</c:v>
                </c:pt>
                <c:pt idx="4">
                  <c:v>1.639344262295082</c:v>
                </c:pt>
                <c:pt idx="5">
                  <c:v>2</c:v>
                </c:pt>
                <c:pt idx="6">
                  <c:v>2.4390243902439024</c:v>
                </c:pt>
                <c:pt idx="7">
                  <c:v>2.9411764705882355</c:v>
                </c:pt>
                <c:pt idx="8">
                  <c:v>3.4482758620689653</c:v>
                </c:pt>
                <c:pt idx="9">
                  <c:v>3.8461538461538463</c:v>
                </c:pt>
                <c:pt idx="10">
                  <c:v>4</c:v>
                </c:pt>
                <c:pt idx="11">
                  <c:v>3.8461538461538463</c:v>
                </c:pt>
                <c:pt idx="12">
                  <c:v>3.4482758620689653</c:v>
                </c:pt>
                <c:pt idx="13">
                  <c:v>2.9411764705882355</c:v>
                </c:pt>
                <c:pt idx="14">
                  <c:v>2.4390243902439024</c:v>
                </c:pt>
                <c:pt idx="15">
                  <c:v>2</c:v>
                </c:pt>
                <c:pt idx="16">
                  <c:v>1.639344262295082</c:v>
                </c:pt>
                <c:pt idx="17">
                  <c:v>1.3513513513513513</c:v>
                </c:pt>
                <c:pt idx="18">
                  <c:v>1.1235955056179776</c:v>
                </c:pt>
                <c:pt idx="19">
                  <c:v>0.94339622641509435</c:v>
                </c:pt>
                <c:pt idx="20">
                  <c:v>0.8</c:v>
                </c:pt>
              </c:numCache>
            </c:numRef>
          </c:yVal>
          <c:smooth val="1"/>
          <c:extLst>
            <c:ext xmlns:c16="http://schemas.microsoft.com/office/drawing/2014/chart" uri="{C3380CC4-5D6E-409C-BE32-E72D297353CC}">
              <c16:uniqueId val="{00000000-D5E3-495F-A303-E2A66B827D17}"/>
            </c:ext>
          </c:extLst>
        </c:ser>
        <c:ser>
          <c:idx val="1"/>
          <c:order val="1"/>
          <c:tx>
            <c:v>B_Taco Th</c:v>
          </c:tx>
          <c:spPr>
            <a:ln w="19050" cap="rnd">
              <a:solidFill>
                <a:srgbClr val="468648"/>
              </a:solidFill>
              <a:prstDash val="dash"/>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Sheet1!$C$3:$C$23</c:f>
              <c:numCache>
                <c:formatCode>0.0</c:formatCode>
                <c:ptCount val="21"/>
                <c:pt idx="0">
                  <c:v>1.6099689437998486</c:v>
                </c:pt>
                <c:pt idx="1">
                  <c:v>1.7483145522430754</c:v>
                </c:pt>
                <c:pt idx="2">
                  <c:v>1.9079961840114481</c:v>
                </c:pt>
                <c:pt idx="3">
                  <c:v>2.0924574973887471</c:v>
                </c:pt>
                <c:pt idx="4">
                  <c:v>2.3046638387921274</c:v>
                </c:pt>
                <c:pt idx="5">
                  <c:v>2.545584412271571</c:v>
                </c:pt>
                <c:pt idx="6">
                  <c:v>2.8111277139949093</c:v>
                </c:pt>
                <c:pt idx="7">
                  <c:v>3.0869745325651587</c:v>
                </c:pt>
                <c:pt idx="8">
                  <c:v>3.3425160871869339</c:v>
                </c:pt>
                <c:pt idx="9">
                  <c:v>3.530090432487313</c:v>
                </c:pt>
                <c:pt idx="10">
                  <c:v>3.6</c:v>
                </c:pt>
                <c:pt idx="11">
                  <c:v>3.530090432487313</c:v>
                </c:pt>
                <c:pt idx="12">
                  <c:v>3.3425160871869339</c:v>
                </c:pt>
                <c:pt idx="13">
                  <c:v>3.0869745325651587</c:v>
                </c:pt>
                <c:pt idx="14">
                  <c:v>2.8111277139949093</c:v>
                </c:pt>
                <c:pt idx="15">
                  <c:v>2.545584412271571</c:v>
                </c:pt>
                <c:pt idx="16">
                  <c:v>2.3046638387921274</c:v>
                </c:pt>
                <c:pt idx="17">
                  <c:v>2.0924574973887471</c:v>
                </c:pt>
                <c:pt idx="18">
                  <c:v>1.9079961840114481</c:v>
                </c:pt>
                <c:pt idx="19">
                  <c:v>1.7483145522430754</c:v>
                </c:pt>
                <c:pt idx="20">
                  <c:v>1.6099689437998486</c:v>
                </c:pt>
              </c:numCache>
            </c:numRef>
          </c:yVal>
          <c:smooth val="1"/>
          <c:extLst>
            <c:ext xmlns:c16="http://schemas.microsoft.com/office/drawing/2014/chart" uri="{C3380CC4-5D6E-409C-BE32-E72D297353CC}">
              <c16:uniqueId val="{00000001-D5E3-495F-A303-E2A66B827D17}"/>
            </c:ext>
          </c:extLst>
        </c:ser>
        <c:ser>
          <c:idx val="2"/>
          <c:order val="2"/>
          <c:tx>
            <c:v>B_Frog Exp</c:v>
          </c:tx>
          <c:spPr>
            <a:ln w="19050" cap="rnd">
              <a:noFill/>
              <a:round/>
            </a:ln>
            <a:effectLst/>
          </c:spPr>
          <c:marker>
            <c:symbol val="circle"/>
            <c:size val="5"/>
            <c:spPr>
              <a:solidFill>
                <a:srgbClr val="0000FF"/>
              </a:solidFill>
              <a:ln w="9525">
                <a:solidFill>
                  <a:srgbClr val="0000FF"/>
                </a:solidFill>
              </a:ln>
              <a:effectLst/>
            </c:spPr>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Sheet1!$D$3:$D$23</c:f>
              <c:numCache>
                <c:formatCode>0.0</c:formatCode>
                <c:ptCount val="21"/>
                <c:pt idx="0">
                  <c:v>0.77193017211793624</c:v>
                </c:pt>
                <c:pt idx="1">
                  <c:v>0.73607988428158744</c:v>
                </c:pt>
                <c:pt idx="2">
                  <c:v>1.1746066347163819</c:v>
                </c:pt>
                <c:pt idx="3">
                  <c:v>1.1739206015712726</c:v>
                </c:pt>
                <c:pt idx="4">
                  <c:v>1.4673586982246922</c:v>
                </c:pt>
                <c:pt idx="5">
                  <c:v>1.8822825155638065</c:v>
                </c:pt>
                <c:pt idx="6">
                  <c:v>2.4431428575212499</c:v>
                </c:pt>
                <c:pt idx="7">
                  <c:v>2.8327509717738324</c:v>
                </c:pt>
                <c:pt idx="8">
                  <c:v>3.4012605551395985</c:v>
                </c:pt>
                <c:pt idx="9">
                  <c:v>3.8565811167088664</c:v>
                </c:pt>
                <c:pt idx="10">
                  <c:v>3.9593294237130436</c:v>
                </c:pt>
                <c:pt idx="11">
                  <c:v>3.6327535048814297</c:v>
                </c:pt>
                <c:pt idx="12">
                  <c:v>3.2539614081983532</c:v>
                </c:pt>
                <c:pt idx="13">
                  <c:v>2.8541967628337708</c:v>
                </c:pt>
                <c:pt idx="14">
                  <c:v>2.262076917878634</c:v>
                </c:pt>
                <c:pt idx="15">
                  <c:v>2.0736714588165941</c:v>
                </c:pt>
                <c:pt idx="16">
                  <c:v>1.7691173857549727</c:v>
                </c:pt>
                <c:pt idx="17">
                  <c:v>1.1175751608267765</c:v>
                </c:pt>
                <c:pt idx="18">
                  <c:v>0.92991525147170551</c:v>
                </c:pt>
                <c:pt idx="19">
                  <c:v>0.97444598097556978</c:v>
                </c:pt>
                <c:pt idx="20">
                  <c:v>0.83431577478007002</c:v>
                </c:pt>
              </c:numCache>
            </c:numRef>
          </c:yVal>
          <c:smooth val="1"/>
          <c:extLst>
            <c:ext xmlns:c16="http://schemas.microsoft.com/office/drawing/2014/chart" uri="{C3380CC4-5D6E-409C-BE32-E72D297353CC}">
              <c16:uniqueId val="{00000002-D5E3-495F-A303-E2A66B827D17}"/>
            </c:ext>
          </c:extLst>
        </c:ser>
        <c:ser>
          <c:idx val="3"/>
          <c:order val="3"/>
          <c:tx>
            <c:v>B_Taco Exp</c:v>
          </c:tx>
          <c:spPr>
            <a:ln w="19050" cap="rnd">
              <a:noFill/>
              <a:round/>
            </a:ln>
            <a:effectLst/>
          </c:spPr>
          <c:marker>
            <c:symbol val="triangle"/>
            <c:size val="5"/>
            <c:spPr>
              <a:solidFill>
                <a:srgbClr val="468648"/>
              </a:solidFill>
              <a:ln w="9525">
                <a:solidFill>
                  <a:srgbClr val="468648"/>
                </a:solidFill>
              </a:ln>
              <a:effectLst/>
            </c:spPr>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Sheet1!$E$3:$E$23</c:f>
              <c:numCache>
                <c:formatCode>0.0</c:formatCode>
                <c:ptCount val="21"/>
                <c:pt idx="0">
                  <c:v>1.3620566897196629</c:v>
                </c:pt>
                <c:pt idx="1">
                  <c:v>1.8426609489942607</c:v>
                </c:pt>
                <c:pt idx="2">
                  <c:v>1.7937764645813195</c:v>
                </c:pt>
                <c:pt idx="3">
                  <c:v>1.9385207343249258</c:v>
                </c:pt>
                <c:pt idx="4">
                  <c:v>2.2387399402052783</c:v>
                </c:pt>
                <c:pt idx="5">
                  <c:v>2.429927019083598</c:v>
                </c:pt>
                <c:pt idx="6">
                  <c:v>2.7991022081347161</c:v>
                </c:pt>
                <c:pt idx="7">
                  <c:v>3.1658459642777919</c:v>
                </c:pt>
                <c:pt idx="8">
                  <c:v>3.262823018586992</c:v>
                </c:pt>
                <c:pt idx="9">
                  <c:v>3.2325789797884203</c:v>
                </c:pt>
                <c:pt idx="10">
                  <c:v>3.5456089128790387</c:v>
                </c:pt>
                <c:pt idx="11">
                  <c:v>3.3188935309488614</c:v>
                </c:pt>
                <c:pt idx="12">
                  <c:v>3.4400882660325371</c:v>
                </c:pt>
                <c:pt idx="13">
                  <c:v>2.8996459793588238</c:v>
                </c:pt>
                <c:pt idx="14">
                  <c:v>2.9131014736494913</c:v>
                </c:pt>
                <c:pt idx="15">
                  <c:v>2.5020458269936072</c:v>
                </c:pt>
                <c:pt idx="16">
                  <c:v>2.1231340204180817</c:v>
                </c:pt>
                <c:pt idx="17">
                  <c:v>2.1151447258203713</c:v>
                </c:pt>
                <c:pt idx="18">
                  <c:v>1.759054795298455</c:v>
                </c:pt>
                <c:pt idx="19">
                  <c:v>1.6450861737890596</c:v>
                </c:pt>
                <c:pt idx="20">
                  <c:v>1.6637676976838152</c:v>
                </c:pt>
              </c:numCache>
            </c:numRef>
          </c:yVal>
          <c:smooth val="1"/>
          <c:extLst>
            <c:ext xmlns:c16="http://schemas.microsoft.com/office/drawing/2014/chart" uri="{C3380CC4-5D6E-409C-BE32-E72D297353CC}">
              <c16:uniqueId val="{00000003-D5E3-495F-A303-E2A66B827D17}"/>
            </c:ext>
          </c:extLst>
        </c:ser>
        <c:dLbls>
          <c:showLegendKey val="0"/>
          <c:showVal val="0"/>
          <c:showCatName val="0"/>
          <c:showSerName val="0"/>
          <c:showPercent val="0"/>
          <c:showBubbleSize val="0"/>
        </c:dLbls>
        <c:axId val="7889208"/>
        <c:axId val="7889600"/>
      </c:scatterChart>
      <c:valAx>
        <c:axId val="7889208"/>
        <c:scaling>
          <c:orientation val="minMax"/>
          <c:max val="10"/>
          <c:min val="-10"/>
        </c:scaling>
        <c:delete val="0"/>
        <c:axPos val="b"/>
        <c:numFmt formatCode="#,##0" sourceLinked="0"/>
        <c:majorTickMark val="in"/>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89600"/>
        <c:crosses val="autoZero"/>
        <c:crossBetween val="midCat"/>
        <c:majorUnit val="5"/>
      </c:valAx>
      <c:valAx>
        <c:axId val="7889600"/>
        <c:scaling>
          <c:orientation val="minMax"/>
          <c:max val="4.5"/>
          <c:min val="0"/>
        </c:scaling>
        <c:delete val="0"/>
        <c:axPos val="l"/>
        <c:numFmt formatCode="0" sourceLinked="0"/>
        <c:majorTickMark val="cross"/>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89208"/>
        <c:crosses val="autoZero"/>
        <c:crossBetween val="midCat"/>
        <c:majorUnit val="2"/>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800">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8316903298620141E-2"/>
          <c:y val="7.5339404352874589E-2"/>
          <c:w val="0.88453321850393696"/>
          <c:h val="0.81642665500145828"/>
        </c:manualLayout>
      </c:layout>
      <c:scatterChart>
        <c:scatterStyle val="smoothMarker"/>
        <c:varyColors val="0"/>
        <c:ser>
          <c:idx val="0"/>
          <c:order val="0"/>
          <c:tx>
            <c:v>B_Frog Th</c:v>
          </c:tx>
          <c:spPr>
            <a:ln w="19050" cap="rnd">
              <a:solidFill>
                <a:srgbClr val="0000FF"/>
              </a:solidFill>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Sheet1!$B$3:$B$23</c:f>
              <c:numCache>
                <c:formatCode>0.0</c:formatCode>
                <c:ptCount val="21"/>
                <c:pt idx="0">
                  <c:v>0.8</c:v>
                </c:pt>
                <c:pt idx="1">
                  <c:v>0.94339622641509435</c:v>
                </c:pt>
                <c:pt idx="2">
                  <c:v>1.1235955056179776</c:v>
                </c:pt>
                <c:pt idx="3">
                  <c:v>1.3513513513513513</c:v>
                </c:pt>
                <c:pt idx="4">
                  <c:v>1.639344262295082</c:v>
                </c:pt>
                <c:pt idx="5">
                  <c:v>2</c:v>
                </c:pt>
                <c:pt idx="6">
                  <c:v>2.4390243902439024</c:v>
                </c:pt>
                <c:pt idx="7">
                  <c:v>2.9411764705882355</c:v>
                </c:pt>
                <c:pt idx="8">
                  <c:v>3.4482758620689653</c:v>
                </c:pt>
                <c:pt idx="9">
                  <c:v>3.8461538461538463</c:v>
                </c:pt>
                <c:pt idx="10">
                  <c:v>4</c:v>
                </c:pt>
                <c:pt idx="11">
                  <c:v>3.8461538461538463</c:v>
                </c:pt>
                <c:pt idx="12">
                  <c:v>3.4482758620689653</c:v>
                </c:pt>
                <c:pt idx="13">
                  <c:v>2.9411764705882355</c:v>
                </c:pt>
                <c:pt idx="14">
                  <c:v>2.4390243902439024</c:v>
                </c:pt>
                <c:pt idx="15">
                  <c:v>2</c:v>
                </c:pt>
                <c:pt idx="16">
                  <c:v>1.639344262295082</c:v>
                </c:pt>
                <c:pt idx="17">
                  <c:v>1.3513513513513513</c:v>
                </c:pt>
                <c:pt idx="18">
                  <c:v>1.1235955056179776</c:v>
                </c:pt>
                <c:pt idx="19">
                  <c:v>0.94339622641509435</c:v>
                </c:pt>
                <c:pt idx="20">
                  <c:v>0.8</c:v>
                </c:pt>
              </c:numCache>
            </c:numRef>
          </c:yVal>
          <c:smooth val="1"/>
          <c:extLst>
            <c:ext xmlns:c16="http://schemas.microsoft.com/office/drawing/2014/chart" uri="{C3380CC4-5D6E-409C-BE32-E72D297353CC}">
              <c16:uniqueId val="{00000000-1B6E-44B2-A9B4-78F358D89B66}"/>
            </c:ext>
          </c:extLst>
        </c:ser>
        <c:ser>
          <c:idx val="1"/>
          <c:order val="1"/>
          <c:tx>
            <c:v>B_Taco Th</c:v>
          </c:tx>
          <c:spPr>
            <a:ln w="19050" cap="rnd">
              <a:solidFill>
                <a:srgbClr val="468648"/>
              </a:solidFill>
              <a:prstDash val="dash"/>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Sheet1!$C$3:$C$23</c:f>
              <c:numCache>
                <c:formatCode>0.0</c:formatCode>
                <c:ptCount val="21"/>
                <c:pt idx="0">
                  <c:v>1.6099689437998486</c:v>
                </c:pt>
                <c:pt idx="1">
                  <c:v>1.7483145522430754</c:v>
                </c:pt>
                <c:pt idx="2">
                  <c:v>1.9079961840114481</c:v>
                </c:pt>
                <c:pt idx="3">
                  <c:v>2.0924574973887471</c:v>
                </c:pt>
                <c:pt idx="4">
                  <c:v>2.3046638387921274</c:v>
                </c:pt>
                <c:pt idx="5">
                  <c:v>2.545584412271571</c:v>
                </c:pt>
                <c:pt idx="6">
                  <c:v>2.8111277139949093</c:v>
                </c:pt>
                <c:pt idx="7">
                  <c:v>3.0869745325651587</c:v>
                </c:pt>
                <c:pt idx="8">
                  <c:v>3.3425160871869339</c:v>
                </c:pt>
                <c:pt idx="9">
                  <c:v>3.530090432487313</c:v>
                </c:pt>
                <c:pt idx="10">
                  <c:v>3.6</c:v>
                </c:pt>
                <c:pt idx="11">
                  <c:v>3.530090432487313</c:v>
                </c:pt>
                <c:pt idx="12">
                  <c:v>3.3425160871869339</c:v>
                </c:pt>
                <c:pt idx="13">
                  <c:v>3.0869745325651587</c:v>
                </c:pt>
                <c:pt idx="14">
                  <c:v>2.8111277139949093</c:v>
                </c:pt>
                <c:pt idx="15">
                  <c:v>2.545584412271571</c:v>
                </c:pt>
                <c:pt idx="16">
                  <c:v>2.3046638387921274</c:v>
                </c:pt>
                <c:pt idx="17">
                  <c:v>2.0924574973887471</c:v>
                </c:pt>
                <c:pt idx="18">
                  <c:v>1.9079961840114481</c:v>
                </c:pt>
                <c:pt idx="19">
                  <c:v>1.7483145522430754</c:v>
                </c:pt>
                <c:pt idx="20">
                  <c:v>1.6099689437998486</c:v>
                </c:pt>
              </c:numCache>
            </c:numRef>
          </c:yVal>
          <c:smooth val="1"/>
          <c:extLst>
            <c:ext xmlns:c16="http://schemas.microsoft.com/office/drawing/2014/chart" uri="{C3380CC4-5D6E-409C-BE32-E72D297353CC}">
              <c16:uniqueId val="{00000001-1B6E-44B2-A9B4-78F358D89B66}"/>
            </c:ext>
          </c:extLst>
        </c:ser>
        <c:ser>
          <c:idx val="2"/>
          <c:order val="2"/>
          <c:tx>
            <c:v>B_Frog Exp</c:v>
          </c:tx>
          <c:spPr>
            <a:ln w="19050" cap="rnd">
              <a:noFill/>
              <a:round/>
            </a:ln>
            <a:effectLst/>
          </c:spPr>
          <c:marker>
            <c:symbol val="circle"/>
            <c:size val="5"/>
            <c:spPr>
              <a:solidFill>
                <a:srgbClr val="0000FF"/>
              </a:solidFill>
              <a:ln w="9525">
                <a:solidFill>
                  <a:srgbClr val="0000FF"/>
                </a:solidFill>
              </a:ln>
              <a:effectLst/>
            </c:spPr>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Sheet1!$D$3:$D$23</c:f>
              <c:numCache>
                <c:formatCode>0.0</c:formatCode>
                <c:ptCount val="21"/>
                <c:pt idx="0">
                  <c:v>0.77193017211793624</c:v>
                </c:pt>
                <c:pt idx="1">
                  <c:v>0.73607988428158744</c:v>
                </c:pt>
                <c:pt idx="2">
                  <c:v>1.1746066347163819</c:v>
                </c:pt>
                <c:pt idx="3">
                  <c:v>1.1739206015712726</c:v>
                </c:pt>
                <c:pt idx="4">
                  <c:v>1.4673586982246922</c:v>
                </c:pt>
                <c:pt idx="5">
                  <c:v>1.8822825155638065</c:v>
                </c:pt>
                <c:pt idx="6">
                  <c:v>2.4431428575212499</c:v>
                </c:pt>
                <c:pt idx="7">
                  <c:v>2.8327509717738324</c:v>
                </c:pt>
                <c:pt idx="8">
                  <c:v>3.4012605551395985</c:v>
                </c:pt>
                <c:pt idx="9">
                  <c:v>3.8565811167088664</c:v>
                </c:pt>
                <c:pt idx="10">
                  <c:v>3.9593294237130436</c:v>
                </c:pt>
                <c:pt idx="11">
                  <c:v>3.6327535048814297</c:v>
                </c:pt>
                <c:pt idx="12">
                  <c:v>3.2539614081983532</c:v>
                </c:pt>
                <c:pt idx="13">
                  <c:v>2.8541967628337708</c:v>
                </c:pt>
                <c:pt idx="14">
                  <c:v>2.262076917878634</c:v>
                </c:pt>
                <c:pt idx="15">
                  <c:v>2.0736714588165941</c:v>
                </c:pt>
                <c:pt idx="16">
                  <c:v>1.7691173857549727</c:v>
                </c:pt>
                <c:pt idx="17">
                  <c:v>1.1175751608267765</c:v>
                </c:pt>
                <c:pt idx="18">
                  <c:v>0.92991525147170551</c:v>
                </c:pt>
                <c:pt idx="19">
                  <c:v>0.97444598097556978</c:v>
                </c:pt>
                <c:pt idx="20">
                  <c:v>0.83431577478007002</c:v>
                </c:pt>
              </c:numCache>
            </c:numRef>
          </c:yVal>
          <c:smooth val="1"/>
          <c:extLst>
            <c:ext xmlns:c16="http://schemas.microsoft.com/office/drawing/2014/chart" uri="{C3380CC4-5D6E-409C-BE32-E72D297353CC}">
              <c16:uniqueId val="{00000002-1B6E-44B2-A9B4-78F358D89B66}"/>
            </c:ext>
          </c:extLst>
        </c:ser>
        <c:ser>
          <c:idx val="3"/>
          <c:order val="3"/>
          <c:tx>
            <c:v>B_Taco Exp</c:v>
          </c:tx>
          <c:spPr>
            <a:ln w="19050" cap="rnd">
              <a:noFill/>
              <a:round/>
            </a:ln>
            <a:effectLst/>
          </c:spPr>
          <c:marker>
            <c:symbol val="triangle"/>
            <c:size val="5"/>
            <c:spPr>
              <a:solidFill>
                <a:srgbClr val="468648"/>
              </a:solidFill>
              <a:ln w="9525">
                <a:solidFill>
                  <a:srgbClr val="468648"/>
                </a:solidFill>
              </a:ln>
              <a:effectLst/>
            </c:spPr>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Sheet1!$E$3:$E$23</c:f>
              <c:numCache>
                <c:formatCode>0.0</c:formatCode>
                <c:ptCount val="21"/>
                <c:pt idx="0">
                  <c:v>1.3620566897196629</c:v>
                </c:pt>
                <c:pt idx="1">
                  <c:v>1.8426609489942607</c:v>
                </c:pt>
                <c:pt idx="2">
                  <c:v>1.7937764645813195</c:v>
                </c:pt>
                <c:pt idx="3">
                  <c:v>1.9385207343249258</c:v>
                </c:pt>
                <c:pt idx="4">
                  <c:v>2.2387399402052783</c:v>
                </c:pt>
                <c:pt idx="5">
                  <c:v>2.429927019083598</c:v>
                </c:pt>
                <c:pt idx="6">
                  <c:v>2.7991022081347161</c:v>
                </c:pt>
                <c:pt idx="7">
                  <c:v>3.1658459642777919</c:v>
                </c:pt>
                <c:pt idx="8">
                  <c:v>3.262823018586992</c:v>
                </c:pt>
                <c:pt idx="9">
                  <c:v>3.2325789797884203</c:v>
                </c:pt>
                <c:pt idx="10">
                  <c:v>3.5456089128790387</c:v>
                </c:pt>
                <c:pt idx="11">
                  <c:v>3.3188935309488614</c:v>
                </c:pt>
                <c:pt idx="12">
                  <c:v>3.4400882660325371</c:v>
                </c:pt>
                <c:pt idx="13">
                  <c:v>2.8996459793588238</c:v>
                </c:pt>
                <c:pt idx="14">
                  <c:v>2.9131014736494913</c:v>
                </c:pt>
                <c:pt idx="15">
                  <c:v>2.5020458269936072</c:v>
                </c:pt>
                <c:pt idx="16">
                  <c:v>2.1231340204180817</c:v>
                </c:pt>
                <c:pt idx="17">
                  <c:v>2.1151447258203713</c:v>
                </c:pt>
                <c:pt idx="18">
                  <c:v>1.759054795298455</c:v>
                </c:pt>
                <c:pt idx="19">
                  <c:v>1.6450861737890596</c:v>
                </c:pt>
                <c:pt idx="20">
                  <c:v>1.6637676976838152</c:v>
                </c:pt>
              </c:numCache>
            </c:numRef>
          </c:yVal>
          <c:smooth val="1"/>
          <c:extLst>
            <c:ext xmlns:c16="http://schemas.microsoft.com/office/drawing/2014/chart" uri="{C3380CC4-5D6E-409C-BE32-E72D297353CC}">
              <c16:uniqueId val="{00000003-1B6E-44B2-A9B4-78F358D89B66}"/>
            </c:ext>
          </c:extLst>
        </c:ser>
        <c:dLbls>
          <c:showLegendKey val="0"/>
          <c:showVal val="0"/>
          <c:showCatName val="0"/>
          <c:showSerName val="0"/>
          <c:showPercent val="0"/>
          <c:showBubbleSize val="0"/>
        </c:dLbls>
        <c:axId val="7889208"/>
        <c:axId val="7889600"/>
      </c:scatterChart>
      <c:valAx>
        <c:axId val="7889208"/>
        <c:scaling>
          <c:orientation val="minMax"/>
          <c:max val="10"/>
          <c:min val="-10"/>
        </c:scaling>
        <c:delete val="0"/>
        <c:axPos val="b"/>
        <c:numFmt formatCode="#,##0" sourceLinked="0"/>
        <c:majorTickMark val="in"/>
        <c:minorTickMark val="none"/>
        <c:tickLblPos val="nextTo"/>
        <c:spPr>
          <a:noFill/>
          <a:ln w="12700" cap="flat" cmpd="sng" algn="ctr">
            <a:solidFill>
              <a:sysClr val="window" lastClr="FFFFFF"/>
            </a:solidFill>
            <a:round/>
          </a:ln>
          <a:effectLst/>
        </c:spPr>
        <c:txPr>
          <a:bodyPr rot="-60000000" spcFirstLastPara="1" vertOverflow="ellipsis" vert="horz" wrap="square" anchor="ctr" anchorCtr="1"/>
          <a:lstStyle/>
          <a:p>
            <a:pPr>
              <a:defRPr sz="18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en-US"/>
          </a:p>
        </c:txPr>
        <c:crossAx val="7889600"/>
        <c:crosses val="autoZero"/>
        <c:crossBetween val="midCat"/>
        <c:majorUnit val="5"/>
      </c:valAx>
      <c:valAx>
        <c:axId val="7889600"/>
        <c:scaling>
          <c:orientation val="minMax"/>
          <c:max val="4.5"/>
          <c:min val="0"/>
        </c:scaling>
        <c:delete val="0"/>
        <c:axPos val="l"/>
        <c:numFmt formatCode="0" sourceLinked="0"/>
        <c:majorTickMark val="cross"/>
        <c:minorTickMark val="none"/>
        <c:tickLblPos val="nextTo"/>
        <c:spPr>
          <a:noFill/>
          <a:ln w="12700" cap="flat" cmpd="sng" algn="ctr">
            <a:solidFill>
              <a:sysClr val="window" lastClr="FFFFFF"/>
            </a:solidFill>
            <a:round/>
          </a:ln>
          <a:effectLst/>
        </c:spPr>
        <c:txPr>
          <a:bodyPr rot="-60000000" spcFirstLastPara="1" vertOverflow="ellipsis" vert="horz" wrap="square" anchor="ctr" anchorCtr="1"/>
          <a:lstStyle/>
          <a:p>
            <a:pPr>
              <a:defRPr sz="18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en-US"/>
          </a:p>
        </c:txPr>
        <c:crossAx val="7889208"/>
        <c:crosses val="autoZero"/>
        <c:crossBetween val="midCat"/>
        <c:majorUnit val="2"/>
      </c:valAx>
      <c:spPr>
        <a:noFill/>
        <a:ln>
          <a:noFill/>
        </a:ln>
        <a:effectLst/>
      </c:spPr>
    </c:plotArea>
    <c:plotVisOnly val="1"/>
    <c:dispBlanksAs val="gap"/>
    <c:showDLblsOverMax val="0"/>
  </c:chart>
  <c:spPr>
    <a:solidFill>
      <a:sysClr val="windowText" lastClr="000000"/>
    </a:solidFill>
    <a:ln w="9525" cap="flat" cmpd="sng" algn="ctr">
      <a:noFill/>
      <a:round/>
    </a:ln>
    <a:effectLst/>
  </c:spPr>
  <c:txPr>
    <a:bodyPr/>
    <a:lstStyle/>
    <a:p>
      <a:pPr>
        <a:defRPr sz="1800">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8316903298620141E-2"/>
          <c:y val="7.5339404352874603E-2"/>
          <c:w val="0.88453321850393696"/>
          <c:h val="0.81642665500145828"/>
        </c:manualLayout>
      </c:layout>
      <c:scatterChart>
        <c:scatterStyle val="smoothMarker"/>
        <c:varyColors val="0"/>
        <c:ser>
          <c:idx val="0"/>
          <c:order val="0"/>
          <c:tx>
            <c:v>B_Frog Th</c:v>
          </c:tx>
          <c:spPr>
            <a:ln w="19050" cap="rnd">
              <a:solidFill>
                <a:srgbClr val="00B0F0"/>
              </a:solidFill>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Sheet1!$B$3:$B$23</c:f>
              <c:numCache>
                <c:formatCode>0.0</c:formatCode>
                <c:ptCount val="21"/>
                <c:pt idx="0">
                  <c:v>0.8</c:v>
                </c:pt>
                <c:pt idx="1">
                  <c:v>0.94339622641509435</c:v>
                </c:pt>
                <c:pt idx="2">
                  <c:v>1.1235955056179776</c:v>
                </c:pt>
                <c:pt idx="3">
                  <c:v>1.3513513513513513</c:v>
                </c:pt>
                <c:pt idx="4">
                  <c:v>1.639344262295082</c:v>
                </c:pt>
                <c:pt idx="5">
                  <c:v>2</c:v>
                </c:pt>
                <c:pt idx="6">
                  <c:v>2.4390243902439024</c:v>
                </c:pt>
                <c:pt idx="7">
                  <c:v>2.9411764705882355</c:v>
                </c:pt>
                <c:pt idx="8">
                  <c:v>3.4482758620689653</c:v>
                </c:pt>
                <c:pt idx="9">
                  <c:v>3.8461538461538463</c:v>
                </c:pt>
                <c:pt idx="10">
                  <c:v>4</c:v>
                </c:pt>
                <c:pt idx="11">
                  <c:v>3.8461538461538463</c:v>
                </c:pt>
                <c:pt idx="12">
                  <c:v>3.4482758620689653</c:v>
                </c:pt>
                <c:pt idx="13">
                  <c:v>2.9411764705882355</c:v>
                </c:pt>
                <c:pt idx="14">
                  <c:v>2.4390243902439024</c:v>
                </c:pt>
                <c:pt idx="15">
                  <c:v>2</c:v>
                </c:pt>
                <c:pt idx="16">
                  <c:v>1.639344262295082</c:v>
                </c:pt>
                <c:pt idx="17">
                  <c:v>1.3513513513513513</c:v>
                </c:pt>
                <c:pt idx="18">
                  <c:v>1.1235955056179776</c:v>
                </c:pt>
                <c:pt idx="19">
                  <c:v>0.94339622641509435</c:v>
                </c:pt>
                <c:pt idx="20">
                  <c:v>0.8</c:v>
                </c:pt>
              </c:numCache>
            </c:numRef>
          </c:yVal>
          <c:smooth val="1"/>
          <c:extLst>
            <c:ext xmlns:c16="http://schemas.microsoft.com/office/drawing/2014/chart" uri="{C3380CC4-5D6E-409C-BE32-E72D297353CC}">
              <c16:uniqueId val="{00000000-4D7A-4052-9FAF-343D54F3373B}"/>
            </c:ext>
          </c:extLst>
        </c:ser>
        <c:ser>
          <c:idx val="1"/>
          <c:order val="1"/>
          <c:tx>
            <c:v>B_Taco Th</c:v>
          </c:tx>
          <c:spPr>
            <a:ln w="19050" cap="rnd">
              <a:solidFill>
                <a:srgbClr val="FFFF00"/>
              </a:solidFill>
              <a:prstDash val="dash"/>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Sheet1!$C$3:$C$23</c:f>
              <c:numCache>
                <c:formatCode>0.0</c:formatCode>
                <c:ptCount val="21"/>
                <c:pt idx="0">
                  <c:v>1.6099689437998486</c:v>
                </c:pt>
                <c:pt idx="1">
                  <c:v>1.7483145522430754</c:v>
                </c:pt>
                <c:pt idx="2">
                  <c:v>1.9079961840114481</c:v>
                </c:pt>
                <c:pt idx="3">
                  <c:v>2.0924574973887471</c:v>
                </c:pt>
                <c:pt idx="4">
                  <c:v>2.3046638387921274</c:v>
                </c:pt>
                <c:pt idx="5">
                  <c:v>2.545584412271571</c:v>
                </c:pt>
                <c:pt idx="6">
                  <c:v>2.8111277139949093</c:v>
                </c:pt>
                <c:pt idx="7">
                  <c:v>3.0869745325651587</c:v>
                </c:pt>
                <c:pt idx="8">
                  <c:v>3.3425160871869339</c:v>
                </c:pt>
                <c:pt idx="9">
                  <c:v>3.530090432487313</c:v>
                </c:pt>
                <c:pt idx="10">
                  <c:v>3.6</c:v>
                </c:pt>
                <c:pt idx="11">
                  <c:v>3.530090432487313</c:v>
                </c:pt>
                <c:pt idx="12">
                  <c:v>3.3425160871869339</c:v>
                </c:pt>
                <c:pt idx="13">
                  <c:v>3.0869745325651587</c:v>
                </c:pt>
                <c:pt idx="14">
                  <c:v>2.8111277139949093</c:v>
                </c:pt>
                <c:pt idx="15">
                  <c:v>2.545584412271571</c:v>
                </c:pt>
                <c:pt idx="16">
                  <c:v>2.3046638387921274</c:v>
                </c:pt>
                <c:pt idx="17">
                  <c:v>2.0924574973887471</c:v>
                </c:pt>
                <c:pt idx="18">
                  <c:v>1.9079961840114481</c:v>
                </c:pt>
                <c:pt idx="19">
                  <c:v>1.7483145522430754</c:v>
                </c:pt>
                <c:pt idx="20">
                  <c:v>1.6099689437998486</c:v>
                </c:pt>
              </c:numCache>
            </c:numRef>
          </c:yVal>
          <c:smooth val="1"/>
          <c:extLst>
            <c:ext xmlns:c16="http://schemas.microsoft.com/office/drawing/2014/chart" uri="{C3380CC4-5D6E-409C-BE32-E72D297353CC}">
              <c16:uniqueId val="{00000001-4D7A-4052-9FAF-343D54F3373B}"/>
            </c:ext>
          </c:extLst>
        </c:ser>
        <c:ser>
          <c:idx val="2"/>
          <c:order val="2"/>
          <c:tx>
            <c:v>B_Frog Exp</c:v>
          </c:tx>
          <c:spPr>
            <a:ln w="19050" cap="rnd">
              <a:noFill/>
              <a:round/>
            </a:ln>
            <a:effectLst/>
          </c:spPr>
          <c:marker>
            <c:symbol val="circle"/>
            <c:size val="5"/>
            <c:spPr>
              <a:solidFill>
                <a:srgbClr val="00B0F0"/>
              </a:solidFill>
              <a:ln w="3175">
                <a:solidFill>
                  <a:srgbClr val="00B0F0"/>
                </a:solidFill>
              </a:ln>
              <a:effectLst/>
            </c:spPr>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Sheet1!$D$3:$D$23</c:f>
              <c:numCache>
                <c:formatCode>0.0</c:formatCode>
                <c:ptCount val="21"/>
                <c:pt idx="0">
                  <c:v>0.77193017211793624</c:v>
                </c:pt>
                <c:pt idx="1">
                  <c:v>0.73607988428158744</c:v>
                </c:pt>
                <c:pt idx="2">
                  <c:v>1.1746066347163819</c:v>
                </c:pt>
                <c:pt idx="3">
                  <c:v>1.1739206015712726</c:v>
                </c:pt>
                <c:pt idx="4">
                  <c:v>1.4673586982246922</c:v>
                </c:pt>
                <c:pt idx="5">
                  <c:v>1.8822825155638065</c:v>
                </c:pt>
                <c:pt idx="6">
                  <c:v>2.4431428575212499</c:v>
                </c:pt>
                <c:pt idx="7">
                  <c:v>2.8327509717738324</c:v>
                </c:pt>
                <c:pt idx="8">
                  <c:v>3.4012605551395985</c:v>
                </c:pt>
                <c:pt idx="9">
                  <c:v>3.8565811167088664</c:v>
                </c:pt>
                <c:pt idx="10">
                  <c:v>3.9593294237130436</c:v>
                </c:pt>
                <c:pt idx="11">
                  <c:v>3.6327535048814297</c:v>
                </c:pt>
                <c:pt idx="12">
                  <c:v>3.2539614081983532</c:v>
                </c:pt>
                <c:pt idx="13">
                  <c:v>2.8541967628337708</c:v>
                </c:pt>
                <c:pt idx="14">
                  <c:v>2.262076917878634</c:v>
                </c:pt>
                <c:pt idx="15">
                  <c:v>2.0736714588165941</c:v>
                </c:pt>
                <c:pt idx="16">
                  <c:v>1.7691173857549727</c:v>
                </c:pt>
                <c:pt idx="17">
                  <c:v>1.1175751608267765</c:v>
                </c:pt>
                <c:pt idx="18">
                  <c:v>0.92991525147170551</c:v>
                </c:pt>
                <c:pt idx="19">
                  <c:v>0.97444598097556978</c:v>
                </c:pt>
                <c:pt idx="20">
                  <c:v>0.83431577478007002</c:v>
                </c:pt>
              </c:numCache>
            </c:numRef>
          </c:yVal>
          <c:smooth val="1"/>
          <c:extLst>
            <c:ext xmlns:c16="http://schemas.microsoft.com/office/drawing/2014/chart" uri="{C3380CC4-5D6E-409C-BE32-E72D297353CC}">
              <c16:uniqueId val="{00000002-4D7A-4052-9FAF-343D54F3373B}"/>
            </c:ext>
          </c:extLst>
        </c:ser>
        <c:ser>
          <c:idx val="3"/>
          <c:order val="3"/>
          <c:tx>
            <c:v>B_Taco Exp</c:v>
          </c:tx>
          <c:spPr>
            <a:ln w="19050" cap="rnd">
              <a:noFill/>
              <a:round/>
            </a:ln>
            <a:effectLst/>
          </c:spPr>
          <c:marker>
            <c:symbol val="triangle"/>
            <c:size val="5"/>
            <c:spPr>
              <a:solidFill>
                <a:srgbClr val="FFFF00"/>
              </a:solidFill>
              <a:ln w="3175">
                <a:solidFill>
                  <a:srgbClr val="FFFF00"/>
                </a:solidFill>
              </a:ln>
              <a:effectLst/>
            </c:spPr>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Sheet1!$E$3:$E$23</c:f>
              <c:numCache>
                <c:formatCode>0.0</c:formatCode>
                <c:ptCount val="21"/>
                <c:pt idx="0">
                  <c:v>1.3620566897196629</c:v>
                </c:pt>
                <c:pt idx="1">
                  <c:v>1.8426609489942607</c:v>
                </c:pt>
                <c:pt idx="2">
                  <c:v>1.7937764645813195</c:v>
                </c:pt>
                <c:pt idx="3">
                  <c:v>1.9385207343249258</c:v>
                </c:pt>
                <c:pt idx="4">
                  <c:v>2.2387399402052783</c:v>
                </c:pt>
                <c:pt idx="5">
                  <c:v>2.429927019083598</c:v>
                </c:pt>
                <c:pt idx="6">
                  <c:v>2.7991022081347161</c:v>
                </c:pt>
                <c:pt idx="7">
                  <c:v>3.1658459642777919</c:v>
                </c:pt>
                <c:pt idx="8">
                  <c:v>3.262823018586992</c:v>
                </c:pt>
                <c:pt idx="9">
                  <c:v>3.2325789797884203</c:v>
                </c:pt>
                <c:pt idx="10">
                  <c:v>3.5456089128790387</c:v>
                </c:pt>
                <c:pt idx="11">
                  <c:v>3.3188935309488614</c:v>
                </c:pt>
                <c:pt idx="12">
                  <c:v>3.4400882660325371</c:v>
                </c:pt>
                <c:pt idx="13">
                  <c:v>2.8996459793588238</c:v>
                </c:pt>
                <c:pt idx="14">
                  <c:v>2.9131014736494913</c:v>
                </c:pt>
                <c:pt idx="15">
                  <c:v>2.5020458269936072</c:v>
                </c:pt>
                <c:pt idx="16">
                  <c:v>2.1231340204180817</c:v>
                </c:pt>
                <c:pt idx="17">
                  <c:v>2.1151447258203713</c:v>
                </c:pt>
                <c:pt idx="18">
                  <c:v>1.759054795298455</c:v>
                </c:pt>
                <c:pt idx="19">
                  <c:v>1.6450861737890596</c:v>
                </c:pt>
                <c:pt idx="20">
                  <c:v>1.6637676976838152</c:v>
                </c:pt>
              </c:numCache>
            </c:numRef>
          </c:yVal>
          <c:smooth val="1"/>
          <c:extLst>
            <c:ext xmlns:c16="http://schemas.microsoft.com/office/drawing/2014/chart" uri="{C3380CC4-5D6E-409C-BE32-E72D297353CC}">
              <c16:uniqueId val="{00000003-4D7A-4052-9FAF-343D54F3373B}"/>
            </c:ext>
          </c:extLst>
        </c:ser>
        <c:dLbls>
          <c:showLegendKey val="0"/>
          <c:showVal val="0"/>
          <c:showCatName val="0"/>
          <c:showSerName val="0"/>
          <c:showPercent val="0"/>
          <c:showBubbleSize val="0"/>
        </c:dLbls>
        <c:axId val="7889208"/>
        <c:axId val="7889600"/>
      </c:scatterChart>
      <c:valAx>
        <c:axId val="7889208"/>
        <c:scaling>
          <c:orientation val="minMax"/>
          <c:max val="10"/>
          <c:min val="-10"/>
        </c:scaling>
        <c:delete val="0"/>
        <c:axPos val="b"/>
        <c:numFmt formatCode="#,##0" sourceLinked="0"/>
        <c:majorTickMark val="in"/>
        <c:minorTickMark val="none"/>
        <c:tickLblPos val="nextTo"/>
        <c:spPr>
          <a:noFill/>
          <a:ln w="12700" cap="flat" cmpd="sng" algn="ctr">
            <a:solidFill>
              <a:sysClr val="window" lastClr="FFFFFF"/>
            </a:solidFill>
            <a:round/>
          </a:ln>
          <a:effectLst/>
        </c:spPr>
        <c:txPr>
          <a:bodyPr rot="-60000000" spcFirstLastPara="1" vertOverflow="ellipsis" vert="horz" wrap="square" anchor="ctr" anchorCtr="1"/>
          <a:lstStyle/>
          <a:p>
            <a:pPr>
              <a:defRPr sz="18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en-US"/>
          </a:p>
        </c:txPr>
        <c:crossAx val="7889600"/>
        <c:crosses val="autoZero"/>
        <c:crossBetween val="midCat"/>
        <c:majorUnit val="5"/>
      </c:valAx>
      <c:valAx>
        <c:axId val="7889600"/>
        <c:scaling>
          <c:orientation val="minMax"/>
          <c:max val="4.5"/>
          <c:min val="0"/>
        </c:scaling>
        <c:delete val="0"/>
        <c:axPos val="l"/>
        <c:numFmt formatCode="0" sourceLinked="0"/>
        <c:majorTickMark val="cross"/>
        <c:minorTickMark val="none"/>
        <c:tickLblPos val="nextTo"/>
        <c:spPr>
          <a:noFill/>
          <a:ln w="12700" cap="flat" cmpd="sng" algn="ctr">
            <a:solidFill>
              <a:sysClr val="window" lastClr="FFFFFF"/>
            </a:solidFill>
            <a:round/>
          </a:ln>
          <a:effectLst/>
        </c:spPr>
        <c:txPr>
          <a:bodyPr rot="-60000000" spcFirstLastPara="1" vertOverflow="ellipsis" vert="horz" wrap="square" anchor="ctr" anchorCtr="1"/>
          <a:lstStyle/>
          <a:p>
            <a:pPr>
              <a:defRPr sz="18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en-US"/>
          </a:p>
        </c:txPr>
        <c:crossAx val="7889208"/>
        <c:crosses val="autoZero"/>
        <c:crossBetween val="midCat"/>
        <c:majorUnit val="2"/>
      </c:valAx>
      <c:spPr>
        <a:noFill/>
        <a:ln>
          <a:noFill/>
        </a:ln>
        <a:effectLst/>
      </c:spPr>
    </c:plotArea>
    <c:plotVisOnly val="1"/>
    <c:dispBlanksAs val="gap"/>
    <c:showDLblsOverMax val="0"/>
  </c:chart>
  <c:spPr>
    <a:solidFill>
      <a:sysClr val="windowText" lastClr="000000"/>
    </a:solidFill>
    <a:ln w="9525" cap="flat" cmpd="sng" algn="ctr">
      <a:noFill/>
      <a:round/>
    </a:ln>
    <a:effectLst/>
  </c:spPr>
  <c:txPr>
    <a:bodyPr/>
    <a:lstStyle/>
    <a:p>
      <a:pPr>
        <a:defRPr sz="1800">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8316903298620141E-2"/>
          <c:y val="7.5339404352874589E-2"/>
          <c:w val="0.88453321850393696"/>
          <c:h val="0.81642665500145828"/>
        </c:manualLayout>
      </c:layout>
      <c:scatterChart>
        <c:scatterStyle val="smoothMarker"/>
        <c:varyColors val="0"/>
        <c:ser>
          <c:idx val="0"/>
          <c:order val="0"/>
          <c:tx>
            <c:v>B_Frog Th</c:v>
          </c:tx>
          <c:spPr>
            <a:ln w="19050" cap="rnd">
              <a:solidFill>
                <a:srgbClr val="00B0F0"/>
              </a:solidFill>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Sheet1!$B$3:$B$23</c:f>
              <c:numCache>
                <c:formatCode>0.0</c:formatCode>
                <c:ptCount val="21"/>
                <c:pt idx="0">
                  <c:v>0.8</c:v>
                </c:pt>
                <c:pt idx="1">
                  <c:v>0.94339622641509435</c:v>
                </c:pt>
                <c:pt idx="2">
                  <c:v>1.1235955056179776</c:v>
                </c:pt>
                <c:pt idx="3">
                  <c:v>1.3513513513513513</c:v>
                </c:pt>
                <c:pt idx="4">
                  <c:v>1.639344262295082</c:v>
                </c:pt>
                <c:pt idx="5">
                  <c:v>2</c:v>
                </c:pt>
                <c:pt idx="6">
                  <c:v>2.4390243902439024</c:v>
                </c:pt>
                <c:pt idx="7">
                  <c:v>2.9411764705882355</c:v>
                </c:pt>
                <c:pt idx="8">
                  <c:v>3.4482758620689653</c:v>
                </c:pt>
                <c:pt idx="9">
                  <c:v>3.8461538461538463</c:v>
                </c:pt>
                <c:pt idx="10">
                  <c:v>4</c:v>
                </c:pt>
                <c:pt idx="11">
                  <c:v>3.8461538461538463</c:v>
                </c:pt>
                <c:pt idx="12">
                  <c:v>3.4482758620689653</c:v>
                </c:pt>
                <c:pt idx="13">
                  <c:v>2.9411764705882355</c:v>
                </c:pt>
                <c:pt idx="14">
                  <c:v>2.4390243902439024</c:v>
                </c:pt>
                <c:pt idx="15">
                  <c:v>2</c:v>
                </c:pt>
                <c:pt idx="16">
                  <c:v>1.639344262295082</c:v>
                </c:pt>
                <c:pt idx="17">
                  <c:v>1.3513513513513513</c:v>
                </c:pt>
                <c:pt idx="18">
                  <c:v>1.1235955056179776</c:v>
                </c:pt>
                <c:pt idx="19">
                  <c:v>0.94339622641509435</c:v>
                </c:pt>
                <c:pt idx="20">
                  <c:v>0.8</c:v>
                </c:pt>
              </c:numCache>
            </c:numRef>
          </c:yVal>
          <c:smooth val="1"/>
          <c:extLst>
            <c:ext xmlns:c16="http://schemas.microsoft.com/office/drawing/2014/chart" uri="{C3380CC4-5D6E-409C-BE32-E72D297353CC}">
              <c16:uniqueId val="{00000000-8AB3-41AA-A0A3-FE5BD924D1D0}"/>
            </c:ext>
          </c:extLst>
        </c:ser>
        <c:ser>
          <c:idx val="1"/>
          <c:order val="1"/>
          <c:tx>
            <c:v>B_Taco Th</c:v>
          </c:tx>
          <c:spPr>
            <a:ln w="19050" cap="rnd">
              <a:solidFill>
                <a:srgbClr val="FFFF00"/>
              </a:solidFill>
              <a:prstDash val="dash"/>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Sheet1!$C$3:$C$23</c:f>
              <c:numCache>
                <c:formatCode>0.0</c:formatCode>
                <c:ptCount val="21"/>
                <c:pt idx="0">
                  <c:v>1.6099689437998486</c:v>
                </c:pt>
                <c:pt idx="1">
                  <c:v>1.7483145522430754</c:v>
                </c:pt>
                <c:pt idx="2">
                  <c:v>1.9079961840114481</c:v>
                </c:pt>
                <c:pt idx="3">
                  <c:v>2.0924574973887471</c:v>
                </c:pt>
                <c:pt idx="4">
                  <c:v>2.3046638387921274</c:v>
                </c:pt>
                <c:pt idx="5">
                  <c:v>2.545584412271571</c:v>
                </c:pt>
                <c:pt idx="6">
                  <c:v>2.8111277139949093</c:v>
                </c:pt>
                <c:pt idx="7">
                  <c:v>3.0869745325651587</c:v>
                </c:pt>
                <c:pt idx="8">
                  <c:v>3.3425160871869339</c:v>
                </c:pt>
                <c:pt idx="9">
                  <c:v>3.530090432487313</c:v>
                </c:pt>
                <c:pt idx="10">
                  <c:v>3.6</c:v>
                </c:pt>
                <c:pt idx="11">
                  <c:v>3.530090432487313</c:v>
                </c:pt>
                <c:pt idx="12">
                  <c:v>3.3425160871869339</c:v>
                </c:pt>
                <c:pt idx="13">
                  <c:v>3.0869745325651587</c:v>
                </c:pt>
                <c:pt idx="14">
                  <c:v>2.8111277139949093</c:v>
                </c:pt>
                <c:pt idx="15">
                  <c:v>2.545584412271571</c:v>
                </c:pt>
                <c:pt idx="16">
                  <c:v>2.3046638387921274</c:v>
                </c:pt>
                <c:pt idx="17">
                  <c:v>2.0924574973887471</c:v>
                </c:pt>
                <c:pt idx="18">
                  <c:v>1.9079961840114481</c:v>
                </c:pt>
                <c:pt idx="19">
                  <c:v>1.7483145522430754</c:v>
                </c:pt>
                <c:pt idx="20">
                  <c:v>1.6099689437998486</c:v>
                </c:pt>
              </c:numCache>
            </c:numRef>
          </c:yVal>
          <c:smooth val="1"/>
          <c:extLst>
            <c:ext xmlns:c16="http://schemas.microsoft.com/office/drawing/2014/chart" uri="{C3380CC4-5D6E-409C-BE32-E72D297353CC}">
              <c16:uniqueId val="{00000001-8AB3-41AA-A0A3-FE5BD924D1D0}"/>
            </c:ext>
          </c:extLst>
        </c:ser>
        <c:ser>
          <c:idx val="2"/>
          <c:order val="2"/>
          <c:tx>
            <c:v>B_Frog Exp</c:v>
          </c:tx>
          <c:spPr>
            <a:ln w="19050" cap="rnd">
              <a:noFill/>
              <a:round/>
            </a:ln>
            <a:effectLst/>
          </c:spPr>
          <c:marker>
            <c:symbol val="circle"/>
            <c:size val="5"/>
            <c:spPr>
              <a:solidFill>
                <a:srgbClr val="00B0F0"/>
              </a:solidFill>
              <a:ln w="3175">
                <a:solidFill>
                  <a:srgbClr val="00B0F0"/>
                </a:solidFill>
              </a:ln>
              <a:effectLst/>
            </c:spPr>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Sheet1!$D$3:$D$23</c:f>
              <c:numCache>
                <c:formatCode>0.0</c:formatCode>
                <c:ptCount val="21"/>
                <c:pt idx="0">
                  <c:v>0.77193017211793624</c:v>
                </c:pt>
                <c:pt idx="1">
                  <c:v>0.73607988428158744</c:v>
                </c:pt>
                <c:pt idx="2">
                  <c:v>1.1746066347163819</c:v>
                </c:pt>
                <c:pt idx="3">
                  <c:v>1.1739206015712726</c:v>
                </c:pt>
                <c:pt idx="4">
                  <c:v>1.4673586982246922</c:v>
                </c:pt>
                <c:pt idx="5">
                  <c:v>1.8822825155638065</c:v>
                </c:pt>
                <c:pt idx="6">
                  <c:v>2.4431428575212499</c:v>
                </c:pt>
                <c:pt idx="7">
                  <c:v>2.8327509717738324</c:v>
                </c:pt>
                <c:pt idx="8">
                  <c:v>3.4012605551395985</c:v>
                </c:pt>
                <c:pt idx="9">
                  <c:v>3.8565811167088664</c:v>
                </c:pt>
                <c:pt idx="10">
                  <c:v>3.9593294237130436</c:v>
                </c:pt>
                <c:pt idx="11">
                  <c:v>3.6327535048814297</c:v>
                </c:pt>
                <c:pt idx="12">
                  <c:v>3.2539614081983532</c:v>
                </c:pt>
                <c:pt idx="13">
                  <c:v>2.8541967628337708</c:v>
                </c:pt>
                <c:pt idx="14">
                  <c:v>2.262076917878634</c:v>
                </c:pt>
                <c:pt idx="15">
                  <c:v>2.0736714588165941</c:v>
                </c:pt>
                <c:pt idx="16">
                  <c:v>1.7691173857549727</c:v>
                </c:pt>
                <c:pt idx="17">
                  <c:v>1.1175751608267765</c:v>
                </c:pt>
                <c:pt idx="18">
                  <c:v>0.92991525147170551</c:v>
                </c:pt>
                <c:pt idx="19">
                  <c:v>0.97444598097556978</c:v>
                </c:pt>
                <c:pt idx="20">
                  <c:v>0.83431577478007002</c:v>
                </c:pt>
              </c:numCache>
            </c:numRef>
          </c:yVal>
          <c:smooth val="1"/>
          <c:extLst>
            <c:ext xmlns:c16="http://schemas.microsoft.com/office/drawing/2014/chart" uri="{C3380CC4-5D6E-409C-BE32-E72D297353CC}">
              <c16:uniqueId val="{00000002-8AB3-41AA-A0A3-FE5BD924D1D0}"/>
            </c:ext>
          </c:extLst>
        </c:ser>
        <c:ser>
          <c:idx val="3"/>
          <c:order val="3"/>
          <c:tx>
            <c:v>B_Taco Exp</c:v>
          </c:tx>
          <c:spPr>
            <a:ln w="19050" cap="rnd">
              <a:noFill/>
              <a:round/>
            </a:ln>
            <a:effectLst/>
          </c:spPr>
          <c:marker>
            <c:symbol val="triangle"/>
            <c:size val="5"/>
            <c:spPr>
              <a:solidFill>
                <a:srgbClr val="FFFF00"/>
              </a:solidFill>
              <a:ln w="3175">
                <a:solidFill>
                  <a:srgbClr val="FFFF00"/>
                </a:solidFill>
              </a:ln>
              <a:effectLst/>
            </c:spPr>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Sheet1!$E$3:$E$23</c:f>
              <c:numCache>
                <c:formatCode>0.0</c:formatCode>
                <c:ptCount val="21"/>
                <c:pt idx="0">
                  <c:v>1.3620566897196629</c:v>
                </c:pt>
                <c:pt idx="1">
                  <c:v>1.8426609489942607</c:v>
                </c:pt>
                <c:pt idx="2">
                  <c:v>1.7937764645813195</c:v>
                </c:pt>
                <c:pt idx="3">
                  <c:v>1.9385207343249258</c:v>
                </c:pt>
                <c:pt idx="4">
                  <c:v>2.2387399402052783</c:v>
                </c:pt>
                <c:pt idx="5">
                  <c:v>2.429927019083598</c:v>
                </c:pt>
                <c:pt idx="6">
                  <c:v>2.7991022081347161</c:v>
                </c:pt>
                <c:pt idx="7">
                  <c:v>3.1658459642777919</c:v>
                </c:pt>
                <c:pt idx="8">
                  <c:v>3.262823018586992</c:v>
                </c:pt>
                <c:pt idx="9">
                  <c:v>3.2325789797884203</c:v>
                </c:pt>
                <c:pt idx="10">
                  <c:v>3.5456089128790387</c:v>
                </c:pt>
                <c:pt idx="11">
                  <c:v>3.3188935309488614</c:v>
                </c:pt>
                <c:pt idx="12">
                  <c:v>3.4400882660325371</c:v>
                </c:pt>
                <c:pt idx="13">
                  <c:v>2.8996459793588238</c:v>
                </c:pt>
                <c:pt idx="14">
                  <c:v>2.9131014736494913</c:v>
                </c:pt>
                <c:pt idx="15">
                  <c:v>2.5020458269936072</c:v>
                </c:pt>
                <c:pt idx="16">
                  <c:v>2.1231340204180817</c:v>
                </c:pt>
                <c:pt idx="17">
                  <c:v>2.1151447258203713</c:v>
                </c:pt>
                <c:pt idx="18">
                  <c:v>1.759054795298455</c:v>
                </c:pt>
                <c:pt idx="19">
                  <c:v>1.6450861737890596</c:v>
                </c:pt>
                <c:pt idx="20">
                  <c:v>1.6637676976838152</c:v>
                </c:pt>
              </c:numCache>
            </c:numRef>
          </c:yVal>
          <c:smooth val="1"/>
          <c:extLst>
            <c:ext xmlns:c16="http://schemas.microsoft.com/office/drawing/2014/chart" uri="{C3380CC4-5D6E-409C-BE32-E72D297353CC}">
              <c16:uniqueId val="{00000003-8AB3-41AA-A0A3-FE5BD924D1D0}"/>
            </c:ext>
          </c:extLst>
        </c:ser>
        <c:dLbls>
          <c:showLegendKey val="0"/>
          <c:showVal val="0"/>
          <c:showCatName val="0"/>
          <c:showSerName val="0"/>
          <c:showPercent val="0"/>
          <c:showBubbleSize val="0"/>
        </c:dLbls>
        <c:axId val="7889208"/>
        <c:axId val="7889600"/>
      </c:scatterChart>
      <c:valAx>
        <c:axId val="7889208"/>
        <c:scaling>
          <c:orientation val="minMax"/>
          <c:max val="10"/>
          <c:min val="-10"/>
        </c:scaling>
        <c:delete val="0"/>
        <c:axPos val="b"/>
        <c:numFmt formatCode="#,##0" sourceLinked="0"/>
        <c:majorTickMark val="in"/>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89600"/>
        <c:crosses val="autoZero"/>
        <c:crossBetween val="midCat"/>
        <c:majorUnit val="5"/>
      </c:valAx>
      <c:valAx>
        <c:axId val="7889600"/>
        <c:scaling>
          <c:orientation val="minMax"/>
          <c:max val="4.5"/>
          <c:min val="0"/>
        </c:scaling>
        <c:delete val="0"/>
        <c:axPos val="l"/>
        <c:numFmt formatCode="0" sourceLinked="0"/>
        <c:majorTickMark val="cross"/>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89208"/>
        <c:crosses val="autoZero"/>
        <c:crossBetween val="midCat"/>
        <c:majorUnit val="2"/>
      </c:valAx>
      <c:spPr>
        <a:noFill/>
        <a:ln>
          <a:noFill/>
        </a:ln>
        <a:effectLst/>
      </c:spPr>
    </c:plotArea>
    <c:plotVisOnly val="1"/>
    <c:dispBlanksAs val="gap"/>
    <c:showDLblsOverMax val="0"/>
  </c:chart>
  <c:spPr>
    <a:solidFill>
      <a:sysClr val="window" lastClr="FFFFFF"/>
    </a:solidFill>
    <a:ln w="9525" cap="flat" cmpd="sng" algn="ctr">
      <a:noFill/>
      <a:round/>
    </a:ln>
    <a:effectLst/>
  </c:spPr>
  <c:txPr>
    <a:bodyPr/>
    <a:lstStyle/>
    <a:p>
      <a:pPr>
        <a:defRPr sz="1800">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2916666666666672E-2"/>
          <c:y val="7.4181977252843409E-2"/>
          <c:w val="0.88453321850393696"/>
          <c:h val="0.81642665500145828"/>
        </c:manualLayout>
      </c:layout>
      <c:scatterChart>
        <c:scatterStyle val="smoothMarker"/>
        <c:varyColors val="0"/>
        <c:ser>
          <c:idx val="0"/>
          <c:order val="0"/>
          <c:tx>
            <c:v>B_Frog Th</c:v>
          </c:tx>
          <c:spPr>
            <a:ln w="19050" cap="rnd">
              <a:solidFill>
                <a:srgbClr val="0000FF"/>
              </a:solidFill>
              <a:round/>
            </a:ln>
            <a:effectLst/>
          </c:spPr>
          <c:marker>
            <c:symbol val="none"/>
          </c:marker>
          <c:xVal>
            <c:numRef>
              <c:f>Sheet1!$A$3:$A$23</c:f>
              <c:numCache>
                <c:formatCode>General</c:formatCode>
                <c:ptCount val="21"/>
                <c:pt idx="0">
                  <c:v>-10</c:v>
                </c:pt>
                <c:pt idx="1">
                  <c:v>-9</c:v>
                </c:pt>
                <c:pt idx="2">
                  <c:v>-8</c:v>
                </c:pt>
                <c:pt idx="3">
                  <c:v>-7</c:v>
                </c:pt>
                <c:pt idx="4">
                  <c:v>-6</c:v>
                </c:pt>
                <c:pt idx="5">
                  <c:v>-5</c:v>
                </c:pt>
                <c:pt idx="6">
                  <c:v>-4</c:v>
                </c:pt>
                <c:pt idx="7">
                  <c:v>-3</c:v>
                </c:pt>
                <c:pt idx="8">
                  <c:v>-2</c:v>
                </c:pt>
                <c:pt idx="9">
                  <c:v>-1</c:v>
                </c:pt>
                <c:pt idx="10">
                  <c:v>0</c:v>
                </c:pt>
                <c:pt idx="11">
                  <c:v>1</c:v>
                </c:pt>
                <c:pt idx="12">
                  <c:v>2</c:v>
                </c:pt>
                <c:pt idx="13">
                  <c:v>3</c:v>
                </c:pt>
                <c:pt idx="14">
                  <c:v>4</c:v>
                </c:pt>
                <c:pt idx="15">
                  <c:v>5</c:v>
                </c:pt>
                <c:pt idx="16">
                  <c:v>6</c:v>
                </c:pt>
                <c:pt idx="17">
                  <c:v>7</c:v>
                </c:pt>
                <c:pt idx="18">
                  <c:v>8</c:v>
                </c:pt>
                <c:pt idx="19">
                  <c:v>9</c:v>
                </c:pt>
                <c:pt idx="20">
                  <c:v>10</c:v>
                </c:pt>
              </c:numCache>
            </c:numRef>
          </c:xVal>
          <c:yVal>
            <c:numRef>
              <c:f>Sheet1!$B$3:$B$23</c:f>
              <c:numCache>
                <c:formatCode>0.0</c:formatCode>
                <c:ptCount val="21"/>
                <c:pt idx="0">
                  <c:v>0.8</c:v>
                </c:pt>
                <c:pt idx="1">
                  <c:v>0.94339622641509435</c:v>
                </c:pt>
                <c:pt idx="2">
                  <c:v>1.1235955056179776</c:v>
                </c:pt>
                <c:pt idx="3">
                  <c:v>1.3513513513513513</c:v>
                </c:pt>
                <c:pt idx="4">
                  <c:v>1.639344262295082</c:v>
                </c:pt>
                <c:pt idx="5">
                  <c:v>2</c:v>
                </c:pt>
                <c:pt idx="6">
                  <c:v>2.4390243902439024</c:v>
                </c:pt>
                <c:pt idx="7">
                  <c:v>2.9411764705882355</c:v>
                </c:pt>
                <c:pt idx="8">
                  <c:v>3.4482758620689653</c:v>
                </c:pt>
                <c:pt idx="9">
                  <c:v>3.8461538461538463</c:v>
                </c:pt>
                <c:pt idx="10">
                  <c:v>4</c:v>
                </c:pt>
                <c:pt idx="11">
                  <c:v>3.8461538461538463</c:v>
                </c:pt>
                <c:pt idx="12">
                  <c:v>3.4482758620689653</c:v>
                </c:pt>
                <c:pt idx="13">
                  <c:v>2.9411764705882355</c:v>
                </c:pt>
                <c:pt idx="14">
                  <c:v>2.4390243902439024</c:v>
                </c:pt>
                <c:pt idx="15">
                  <c:v>2</c:v>
                </c:pt>
                <c:pt idx="16">
                  <c:v>1.639344262295082</c:v>
                </c:pt>
                <c:pt idx="17">
                  <c:v>1.3513513513513513</c:v>
                </c:pt>
                <c:pt idx="18">
                  <c:v>1.1235955056179776</c:v>
                </c:pt>
                <c:pt idx="19">
                  <c:v>0.94339622641509435</c:v>
                </c:pt>
                <c:pt idx="20">
                  <c:v>0.8</c:v>
                </c:pt>
              </c:numCache>
            </c:numRef>
          </c:yVal>
          <c:smooth val="1"/>
          <c:extLst>
            <c:ext xmlns:c16="http://schemas.microsoft.com/office/drawing/2014/chart" uri="{C3380CC4-5D6E-409C-BE32-E72D297353CC}">
              <c16:uniqueId val="{00000000-F688-444A-A5CE-5875DFB853B7}"/>
            </c:ext>
          </c:extLst>
        </c:ser>
        <c:dLbls>
          <c:showLegendKey val="0"/>
          <c:showVal val="0"/>
          <c:showCatName val="0"/>
          <c:showSerName val="0"/>
          <c:showPercent val="0"/>
          <c:showBubbleSize val="0"/>
        </c:dLbls>
        <c:axId val="7889208"/>
        <c:axId val="7889600"/>
      </c:scatterChart>
      <c:valAx>
        <c:axId val="7889208"/>
        <c:scaling>
          <c:orientation val="minMax"/>
          <c:max val="10"/>
          <c:min val="-10"/>
        </c:scaling>
        <c:delete val="0"/>
        <c:axPos val="b"/>
        <c:title>
          <c:tx>
            <c:rich>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i="1">
                    <a:solidFill>
                      <a:schemeClr val="tx1"/>
                    </a:solidFill>
                  </a:rPr>
                  <a:t>z</a:t>
                </a:r>
                <a:r>
                  <a:rPr lang="en-US">
                    <a:solidFill>
                      <a:schemeClr val="tx1"/>
                    </a:solidFill>
                  </a:rPr>
                  <a:t> (cm)</a:t>
                </a:r>
              </a:p>
            </c:rich>
          </c:tx>
          <c:layout>
            <c:manualLayout>
              <c:xMode val="edge"/>
              <c:yMode val="edge"/>
              <c:x val="0.93754027230971126"/>
              <c:y val="0.86517599883347918"/>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0" sourceLinked="0"/>
        <c:majorTickMark val="in"/>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89600"/>
        <c:crosses val="autoZero"/>
        <c:crossBetween val="midCat"/>
        <c:majorUnit val="2"/>
      </c:valAx>
      <c:valAx>
        <c:axId val="7889600"/>
        <c:scaling>
          <c:orientation val="minMax"/>
          <c:max val="4.5"/>
          <c:min val="0"/>
        </c:scaling>
        <c:delete val="0"/>
        <c:axPos val="l"/>
        <c:title>
          <c:tx>
            <c:rich>
              <a:bodyPr rot="0" spcFirstLastPara="1" vertOverflow="ellipsis"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i="1">
                    <a:solidFill>
                      <a:schemeClr val="tx1"/>
                    </a:solidFill>
                  </a:rPr>
                  <a:t>B</a:t>
                </a:r>
                <a:r>
                  <a:rPr lang="en-US">
                    <a:solidFill>
                      <a:schemeClr val="tx1"/>
                    </a:solidFill>
                  </a:rPr>
                  <a:t> (G)</a:t>
                </a:r>
              </a:p>
            </c:rich>
          </c:tx>
          <c:layout>
            <c:manualLayout>
              <c:xMode val="edge"/>
              <c:yMode val="edge"/>
              <c:x val="0.46306537073490811"/>
              <c:y val="1.6997375328083989E-2"/>
            </c:manualLayout>
          </c:layout>
          <c:overlay val="0"/>
          <c:spPr>
            <a:noFill/>
            <a:ln>
              <a:noFill/>
            </a:ln>
            <a:effectLst/>
          </c:spPr>
          <c:txPr>
            <a:bodyPr rot="0" spcFirstLastPara="1" vertOverflow="ellipsis"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0" sourceLinked="1"/>
        <c:majorTickMark val="cross"/>
        <c:minorTickMark val="none"/>
        <c:tickLblPos val="nextTo"/>
        <c:spPr>
          <a:noFill/>
          <a:ln w="12700" cap="flat" cmpd="sng" algn="ctr">
            <a:solidFill>
              <a:sysClr val="windowText" lastClr="000000"/>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89208"/>
        <c:crosses val="autoZero"/>
        <c:crossBetween val="midCat"/>
        <c:majorUnit val="1"/>
      </c:valAx>
      <c:spPr>
        <a:noFill/>
        <a:ln>
          <a:noFill/>
        </a:ln>
        <a:effectLst/>
      </c:spPr>
    </c:plotArea>
    <c:legend>
      <c:legendPos val="r"/>
      <c:layout>
        <c:manualLayout>
          <c:xMode val="edge"/>
          <c:yMode val="edge"/>
          <c:x val="0.75950721784776898"/>
          <c:y val="7.02244094488189E-2"/>
          <c:w val="0.20715948144603472"/>
          <c:h val="0.35050174397250394"/>
        </c:manualLayout>
      </c:layout>
      <c:overlay val="0"/>
      <c:spPr>
        <a:solidFill>
          <a:sysClr val="window" lastClr="FFFFFF"/>
        </a:solid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0.40018</cdr:x>
      <cdr:y>0.07105</cdr:y>
    </cdr:from>
    <cdr:to>
      <cdr:x>0.98426</cdr:x>
      <cdr:y>0.87837</cdr:y>
    </cdr:to>
    <cdr:sp macro="" textlink="">
      <cdr:nvSpPr>
        <cdr:cNvPr id="2" name="32-Point Star 1"/>
        <cdr:cNvSpPr/>
      </cdr:nvSpPr>
      <cdr:spPr>
        <a:xfrm xmlns:a="http://schemas.openxmlformats.org/drawingml/2006/main">
          <a:off x="4536831" y="466831"/>
          <a:ext cx="6621583" cy="5304156"/>
        </a:xfrm>
        <a:prstGeom xmlns:a="http://schemas.openxmlformats.org/drawingml/2006/main" prst="star32">
          <a:avLst>
            <a:gd name="adj" fmla="val 45735"/>
          </a:avLst>
        </a:prstGeom>
        <a:solidFill xmlns:a="http://schemas.openxmlformats.org/drawingml/2006/main">
          <a:srgbClr val="FFFF00"/>
        </a:solidFill>
        <a:ln xmlns:a="http://schemas.openxmlformats.org/drawingml/2006/main" w="25400">
          <a:solidFill>
            <a:srgbClr val="C00000"/>
          </a:solidFill>
        </a:ln>
      </cdr:spPr>
      <cdr:style>
        <a:lnRef xmlns:a="http://schemas.openxmlformats.org/drawingml/2006/main" idx="2">
          <a:schemeClr val="accent4">
            <a:shade val="50000"/>
          </a:schemeClr>
        </a:lnRef>
        <a:fillRef xmlns:a="http://schemas.openxmlformats.org/drawingml/2006/main" idx="1">
          <a:schemeClr val="accent4"/>
        </a:fillRef>
        <a:effectRef xmlns:a="http://schemas.openxmlformats.org/drawingml/2006/main" idx="0">
          <a:schemeClr val="accent4"/>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0.50692</cdr:x>
      <cdr:y>0.21845</cdr:y>
    </cdr:from>
    <cdr:to>
      <cdr:x>0.91952</cdr:x>
      <cdr:y>0.78155</cdr:y>
    </cdr:to>
    <cdr:sp macro="" textlink="">
      <cdr:nvSpPr>
        <cdr:cNvPr id="3" name="TextBox 2"/>
        <cdr:cNvSpPr txBox="1"/>
      </cdr:nvSpPr>
      <cdr:spPr>
        <a:xfrm xmlns:a="http://schemas.openxmlformats.org/drawingml/2006/main">
          <a:off x="5746914" y="1435266"/>
          <a:ext cx="4677508" cy="36996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nSpc>
              <a:spcPct val="150000"/>
            </a:lnSpc>
          </a:pPr>
          <a:r>
            <a:rPr lang="en-US" sz="1800" dirty="0" smtClean="0"/>
            <a:t>The two experimental curves are distinguishable by the color and type of symbol.</a:t>
          </a:r>
        </a:p>
        <a:p xmlns:a="http://schemas.openxmlformats.org/drawingml/2006/main">
          <a:pPr>
            <a:lnSpc>
              <a:spcPct val="150000"/>
            </a:lnSpc>
          </a:pPr>
          <a:endParaRPr lang="en-US" sz="1800" dirty="0"/>
        </a:p>
        <a:p xmlns:a="http://schemas.openxmlformats.org/drawingml/2006/main">
          <a:pPr>
            <a:lnSpc>
              <a:spcPct val="150000"/>
            </a:lnSpc>
          </a:pPr>
          <a:r>
            <a:rPr lang="en-US" sz="1800" dirty="0" smtClean="0"/>
            <a:t>The two theoretical curves are distinguishable by color and dash type.</a:t>
          </a:r>
        </a:p>
        <a:p xmlns:a="http://schemas.openxmlformats.org/drawingml/2006/main">
          <a:pPr>
            <a:lnSpc>
              <a:spcPct val="150000"/>
            </a:lnSpc>
          </a:pPr>
          <a:endParaRPr lang="en-US" sz="1800" dirty="0"/>
        </a:p>
        <a:p xmlns:a="http://schemas.openxmlformats.org/drawingml/2006/main">
          <a:pPr>
            <a:lnSpc>
              <a:spcPct val="150000"/>
            </a:lnSpc>
          </a:pPr>
          <a:r>
            <a:rPr lang="en-US" sz="1800" dirty="0" smtClean="0"/>
            <a:t>AVOID using both RED &amp; GREEN whenever possible. </a:t>
          </a:r>
          <a:endParaRPr lang="en-US" sz="1800" dirty="0"/>
        </a:p>
      </cdr:txBody>
    </cdr:sp>
  </cdr:relSizeAnchor>
</c:userShapes>
</file>

<file path=ppt/drawings/drawing2.xml><?xml version="1.0" encoding="utf-8"?>
<c:userShapes xmlns:c="http://schemas.openxmlformats.org/drawingml/2006/chart">
  <cdr:relSizeAnchor xmlns:cdr="http://schemas.openxmlformats.org/drawingml/2006/chartDrawing">
    <cdr:from>
      <cdr:x>0.00746</cdr:x>
      <cdr:y>0.06755</cdr:y>
    </cdr:from>
    <cdr:to>
      <cdr:x>0.48288</cdr:x>
      <cdr:y>0.24568</cdr:y>
    </cdr:to>
    <cdr:sp macro="" textlink="">
      <cdr:nvSpPr>
        <cdr:cNvPr id="4" name="TextBox 3">
          <a:extLst xmlns:a="http://schemas.openxmlformats.org/drawingml/2006/main">
            <a:ext uri="{FF2B5EF4-FFF2-40B4-BE49-F238E27FC236}">
              <a16:creationId xmlns:a16="http://schemas.microsoft.com/office/drawing/2014/main" id="{8BD7B785-63FB-4B9E-8AEF-B39F6D43A7DA}"/>
            </a:ext>
          </a:extLst>
        </cdr:cNvPr>
        <cdr:cNvSpPr txBox="1"/>
      </cdr:nvSpPr>
      <cdr:spPr>
        <a:xfrm xmlns:a="http://schemas.openxmlformats.org/drawingml/2006/main">
          <a:off x="87410" y="463229"/>
          <a:ext cx="5572955" cy="122163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a:highlight>
                <a:srgbClr val="FFFF00"/>
              </a:highlight>
            </a:rPr>
            <a:t>In presentations, it is ok to use words instead of variables as axis labels…but be consistent throughout entire talk</a:t>
          </a:r>
          <a:r>
            <a:rPr lang="en-US" sz="1800" dirty="0" smtClean="0">
              <a:highlight>
                <a:srgbClr val="FFFF00"/>
              </a:highlight>
            </a:rPr>
            <a:t>.</a:t>
          </a:r>
        </a:p>
        <a:p xmlns:a="http://schemas.openxmlformats.org/drawingml/2006/main">
          <a:r>
            <a:rPr lang="en-US" sz="1800" dirty="0" smtClean="0">
              <a:highlight>
                <a:srgbClr val="FFFF00"/>
              </a:highlight>
            </a:rPr>
            <a:t>No italics on words or units. </a:t>
          </a:r>
        </a:p>
        <a:p xmlns:a="http://schemas.openxmlformats.org/drawingml/2006/main">
          <a:r>
            <a:rPr lang="en-US" sz="1800" dirty="0" smtClean="0">
              <a:highlight>
                <a:srgbClr val="FFFF00"/>
              </a:highlight>
            </a:rPr>
            <a:t>Italicize variables.</a:t>
          </a:r>
          <a:endParaRPr lang="en-US" sz="1800" dirty="0">
            <a:highlight>
              <a:srgbClr val="FFFF00"/>
            </a:highlight>
          </a:endParaRPr>
        </a:p>
      </cdr:txBody>
    </cdr:sp>
  </cdr:relSizeAnchor>
  <cdr:relSizeAnchor xmlns:cdr="http://schemas.openxmlformats.org/drawingml/2006/chartDrawing">
    <cdr:from>
      <cdr:x>0.69876</cdr:x>
      <cdr:y>0.04257</cdr:y>
    </cdr:from>
    <cdr:to>
      <cdr:x>1</cdr:x>
      <cdr:y>0.22528</cdr:y>
    </cdr:to>
    <cdr:sp macro="" textlink="">
      <cdr:nvSpPr>
        <cdr:cNvPr id="8" name="TextBox 1">
          <a:extLst xmlns:a="http://schemas.openxmlformats.org/drawingml/2006/main">
            <a:ext uri="{FF2B5EF4-FFF2-40B4-BE49-F238E27FC236}">
              <a16:creationId xmlns:a16="http://schemas.microsoft.com/office/drawing/2014/main" id="{050D2483-82B8-412C-8EA9-70D9688F631B}"/>
            </a:ext>
          </a:extLst>
        </cdr:cNvPr>
        <cdr:cNvSpPr txBox="1"/>
      </cdr:nvSpPr>
      <cdr:spPr>
        <a:xfrm xmlns:a="http://schemas.openxmlformats.org/drawingml/2006/main">
          <a:off x="8190989" y="291933"/>
          <a:ext cx="3531111" cy="1253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highlight>
                <a:srgbClr val="FFFF00"/>
              </a:highlight>
            </a:rPr>
            <a:t>In presentations, it is ok to leave off the legend </a:t>
          </a:r>
          <a:r>
            <a:rPr lang="en-US" sz="1800" b="1" dirty="0">
              <a:highlight>
                <a:srgbClr val="FFFF00"/>
              </a:highlight>
            </a:rPr>
            <a:t>IF</a:t>
          </a:r>
          <a:r>
            <a:rPr lang="en-US" sz="1800" dirty="0">
              <a:highlight>
                <a:srgbClr val="FFFF00"/>
              </a:highlight>
            </a:rPr>
            <a:t> you label the curves directly as I did on this plot (see equations on left side of slide).  Both methods have their place…</a:t>
          </a:r>
        </a:p>
      </cdr:txBody>
    </cdr:sp>
  </cdr:relSizeAnchor>
</c:userShapes>
</file>

<file path=ppt/drawings/drawing3.xml><?xml version="1.0" encoding="utf-8"?>
<c:userShapes xmlns:c="http://schemas.openxmlformats.org/drawingml/2006/chart">
  <cdr:relSizeAnchor xmlns:cdr="http://schemas.openxmlformats.org/drawingml/2006/chartDrawing">
    <cdr:from>
      <cdr:x>0.23663</cdr:x>
      <cdr:y>0.02038</cdr:y>
    </cdr:from>
    <cdr:to>
      <cdr:x>0.85357</cdr:x>
      <cdr:y>0.90648</cdr:y>
    </cdr:to>
    <cdr:sp macro="" textlink="">
      <cdr:nvSpPr>
        <cdr:cNvPr id="7" name="32-Point Star 6"/>
        <cdr:cNvSpPr/>
      </cdr:nvSpPr>
      <cdr:spPr>
        <a:xfrm xmlns:a="http://schemas.openxmlformats.org/drawingml/2006/main">
          <a:off x="2773746" y="139744"/>
          <a:ext cx="7231899" cy="6076863"/>
        </a:xfrm>
        <a:prstGeom xmlns:a="http://schemas.openxmlformats.org/drawingml/2006/main" prst="star32">
          <a:avLst>
            <a:gd name="adj" fmla="val 44511"/>
          </a:avLst>
        </a:prstGeom>
        <a:solidFill xmlns:a="http://schemas.openxmlformats.org/drawingml/2006/main">
          <a:srgbClr val="FFFF00"/>
        </a:solidFill>
        <a:ln xmlns:a="http://schemas.openxmlformats.org/drawingml/2006/main" w="25400">
          <a:solidFill>
            <a:srgbClr val="C00000"/>
          </a:solidFill>
        </a:ln>
      </cdr:spPr>
      <cdr:style>
        <a:lnRef xmlns:a="http://schemas.openxmlformats.org/drawingml/2006/main" idx="2">
          <a:schemeClr val="accent4">
            <a:shade val="50000"/>
          </a:schemeClr>
        </a:lnRef>
        <a:fillRef xmlns:a="http://schemas.openxmlformats.org/drawingml/2006/main" idx="1">
          <a:schemeClr val="accent4"/>
        </a:fillRef>
        <a:effectRef xmlns:a="http://schemas.openxmlformats.org/drawingml/2006/main" idx="0">
          <a:schemeClr val="accent4"/>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0.35753</cdr:x>
      <cdr:y>0.14393</cdr:y>
    </cdr:from>
    <cdr:to>
      <cdr:x>0.84457</cdr:x>
      <cdr:y>0.85607</cdr:y>
    </cdr:to>
    <cdr:sp macro="" textlink="">
      <cdr:nvSpPr>
        <cdr:cNvPr id="5" name="TextBox 4"/>
        <cdr:cNvSpPr txBox="1"/>
      </cdr:nvSpPr>
      <cdr:spPr>
        <a:xfrm xmlns:a="http://schemas.openxmlformats.org/drawingml/2006/main">
          <a:off x="4191001" y="987104"/>
          <a:ext cx="5709138" cy="488379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nSpc>
              <a:spcPct val="150000"/>
            </a:lnSpc>
          </a:pPr>
          <a:r>
            <a:rPr lang="en-US" sz="1800" dirty="0"/>
            <a:t>Check font size first (&gt;18 point)</a:t>
          </a:r>
        </a:p>
        <a:p xmlns:a="http://schemas.openxmlformats.org/drawingml/2006/main">
          <a:pPr>
            <a:lnSpc>
              <a:spcPct val="150000"/>
            </a:lnSpc>
          </a:pPr>
          <a:r>
            <a:rPr lang="en-US" sz="1800" dirty="0"/>
            <a:t>Changing font size can erase other formatting</a:t>
          </a:r>
        </a:p>
        <a:p xmlns:a="http://schemas.openxmlformats.org/drawingml/2006/main">
          <a:pPr>
            <a:lnSpc>
              <a:spcPct val="150000"/>
            </a:lnSpc>
          </a:pPr>
          <a:r>
            <a:rPr lang="en-US" sz="1800" dirty="0"/>
            <a:t>Increments on each axis should end in 1, 2, or 5 </a:t>
          </a:r>
          <a:endParaRPr lang="en-US" sz="1800" dirty="0" smtClean="0"/>
        </a:p>
        <a:p xmlns:a="http://schemas.openxmlformats.org/drawingml/2006/main">
          <a:pPr>
            <a:lnSpc>
              <a:spcPct val="150000"/>
            </a:lnSpc>
          </a:pPr>
          <a:r>
            <a:rPr lang="en-US" sz="1800" b="1" dirty="0" smtClean="0"/>
            <a:t>Exception</a:t>
          </a:r>
          <a:r>
            <a:rPr lang="en-US" sz="1800" b="1" dirty="0"/>
            <a:t>: </a:t>
          </a:r>
          <a:r>
            <a:rPr lang="en-US" sz="1800" dirty="0"/>
            <a:t>angular increments in degrees must hit </a:t>
          </a:r>
          <a:r>
            <a:rPr lang="en-US" sz="1800" i="0" dirty="0">
              <a:latin typeface="Cambria Math" panose="02040503050406030204" pitchFamily="18" charset="0"/>
            </a:rPr>
            <a:t>𝟗𝟎°</a:t>
          </a:r>
          <a:endParaRPr lang="en-US" sz="1800" dirty="0"/>
        </a:p>
        <a:p xmlns:a="http://schemas.openxmlformats.org/drawingml/2006/main">
          <a:pPr>
            <a:lnSpc>
              <a:spcPct val="150000"/>
            </a:lnSpc>
          </a:pPr>
          <a:r>
            <a:rPr lang="en-US" sz="1800" dirty="0"/>
            <a:t>Include axis labels at the end of the </a:t>
          </a:r>
          <a:r>
            <a:rPr lang="en-US" sz="1800" i="1" dirty="0"/>
            <a:t>positive </a:t>
          </a:r>
          <a:r>
            <a:rPr lang="en-US" sz="1800" dirty="0"/>
            <a:t>axis</a:t>
          </a:r>
        </a:p>
        <a:p xmlns:a="http://schemas.openxmlformats.org/drawingml/2006/main">
          <a:pPr>
            <a:lnSpc>
              <a:spcPct val="150000"/>
            </a:lnSpc>
          </a:pPr>
          <a:r>
            <a:rPr lang="en-US" sz="1800" dirty="0"/>
            <a:t>Units are NOT italicized, Variables ARE italicized</a:t>
          </a:r>
        </a:p>
        <a:p xmlns:a="http://schemas.openxmlformats.org/drawingml/2006/main">
          <a:pPr>
            <a:lnSpc>
              <a:spcPct val="150000"/>
            </a:lnSpc>
          </a:pPr>
          <a:r>
            <a:rPr lang="en-US" sz="1800" dirty="0"/>
            <a:t>Tick marks on each axis</a:t>
          </a:r>
        </a:p>
        <a:p xmlns:a="http://schemas.openxmlformats.org/drawingml/2006/main">
          <a:pPr>
            <a:lnSpc>
              <a:spcPct val="150000"/>
            </a:lnSpc>
          </a:pPr>
          <a:r>
            <a:rPr lang="en-US" sz="1800" dirty="0"/>
            <a:t>Stretch plot to fit the </a:t>
          </a:r>
          <a:r>
            <a:rPr lang="en-US" sz="1800" i="1" dirty="0"/>
            <a:t>almost</a:t>
          </a:r>
          <a:r>
            <a:rPr lang="en-US" sz="1800" dirty="0"/>
            <a:t> the entire slide</a:t>
          </a:r>
          <a:r>
            <a:rPr lang="en-US" sz="1800" dirty="0" smtClean="0"/>
            <a:t>?</a:t>
          </a:r>
        </a:p>
        <a:p xmlns:a="http://schemas.openxmlformats.org/drawingml/2006/main">
          <a:pPr>
            <a:lnSpc>
              <a:spcPct val="150000"/>
            </a:lnSpc>
          </a:pPr>
          <a:r>
            <a:rPr lang="en-US" sz="1800" b="1" dirty="0" smtClean="0"/>
            <a:t>Exception: </a:t>
          </a:r>
          <a:r>
            <a:rPr lang="en-US" sz="1800" dirty="0" smtClean="0"/>
            <a:t>Maintain aspect ratio on contour plots</a:t>
          </a:r>
          <a:endParaRPr lang="en-US" sz="1800" dirty="0"/>
        </a:p>
        <a:p xmlns:a="http://schemas.openxmlformats.org/drawingml/2006/main">
          <a:pPr>
            <a:lnSpc>
              <a:spcPct val="150000"/>
            </a:lnSpc>
          </a:pPr>
          <a:r>
            <a:rPr lang="en-US" sz="1800" dirty="0"/>
            <a:t>Color coding consistent throughout talk?</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BAD846-8B27-47CD-AF6D-351D56A32EA9}" type="datetimeFigureOut">
              <a:rPr lang="en-US" smtClean="0"/>
              <a:t>11/10/2022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936F6-4A0F-4A69-92A1-9070B45BAE9A}" type="slidenum">
              <a:rPr lang="en-US" smtClean="0"/>
              <a:t>‹#›</a:t>
            </a:fld>
            <a:endParaRPr lang="en-US"/>
          </a:p>
        </p:txBody>
      </p:sp>
    </p:spTree>
    <p:extLst>
      <p:ext uri="{BB962C8B-B14F-4D97-AF65-F5344CB8AC3E}">
        <p14:creationId xmlns:p14="http://schemas.microsoft.com/office/powerpoint/2010/main" val="2191420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2CA261-A3B9-4AF5-A3EB-1EFF5EB7023D}" type="datetime1">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7436F-369A-404F-8EF3-44BA662BE423}" type="slidenum">
              <a:rPr lang="en-US" smtClean="0"/>
              <a:t>‹#›</a:t>
            </a:fld>
            <a:endParaRPr lang="en-US"/>
          </a:p>
        </p:txBody>
      </p:sp>
    </p:spTree>
    <p:extLst>
      <p:ext uri="{BB962C8B-B14F-4D97-AF65-F5344CB8AC3E}">
        <p14:creationId xmlns:p14="http://schemas.microsoft.com/office/powerpoint/2010/main" val="3150470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AEB457-AE55-4037-9DCC-FB2ADCA6C649}" type="datetime1">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7436F-369A-404F-8EF3-44BA662BE423}" type="slidenum">
              <a:rPr lang="en-US" smtClean="0"/>
              <a:t>‹#›</a:t>
            </a:fld>
            <a:endParaRPr lang="en-US"/>
          </a:p>
        </p:txBody>
      </p:sp>
    </p:spTree>
    <p:extLst>
      <p:ext uri="{BB962C8B-B14F-4D97-AF65-F5344CB8AC3E}">
        <p14:creationId xmlns:p14="http://schemas.microsoft.com/office/powerpoint/2010/main" val="1990487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55E18C-815E-41F0-9A09-1AFB5CE77DCB}" type="datetime1">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7436F-369A-404F-8EF3-44BA662BE423}" type="slidenum">
              <a:rPr lang="en-US" smtClean="0"/>
              <a:t>‹#›</a:t>
            </a:fld>
            <a:endParaRPr lang="en-US"/>
          </a:p>
        </p:txBody>
      </p:sp>
    </p:spTree>
    <p:extLst>
      <p:ext uri="{BB962C8B-B14F-4D97-AF65-F5344CB8AC3E}">
        <p14:creationId xmlns:p14="http://schemas.microsoft.com/office/powerpoint/2010/main" val="2100233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406B0-07EE-4686-8018-D50BE68E53B7}" type="datetime1">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7436F-369A-404F-8EF3-44BA662BE423}" type="slidenum">
              <a:rPr lang="en-US" smtClean="0"/>
              <a:t>‹#›</a:t>
            </a:fld>
            <a:endParaRPr lang="en-US"/>
          </a:p>
        </p:txBody>
      </p:sp>
    </p:spTree>
    <p:extLst>
      <p:ext uri="{BB962C8B-B14F-4D97-AF65-F5344CB8AC3E}">
        <p14:creationId xmlns:p14="http://schemas.microsoft.com/office/powerpoint/2010/main" val="144630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58753CA-4F6A-4F1B-ABBE-2DE748272F64}" type="datetime1">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7436F-369A-404F-8EF3-44BA662BE423}" type="slidenum">
              <a:rPr lang="en-US" smtClean="0"/>
              <a:t>‹#›</a:t>
            </a:fld>
            <a:endParaRPr lang="en-US"/>
          </a:p>
        </p:txBody>
      </p:sp>
    </p:spTree>
    <p:extLst>
      <p:ext uri="{BB962C8B-B14F-4D97-AF65-F5344CB8AC3E}">
        <p14:creationId xmlns:p14="http://schemas.microsoft.com/office/powerpoint/2010/main" val="1203330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1DD1F37-4E5B-43CF-B7B9-FC2864ADA172}" type="datetime1">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87436F-369A-404F-8EF3-44BA662BE423}" type="slidenum">
              <a:rPr lang="en-US" smtClean="0"/>
              <a:t>‹#›</a:t>
            </a:fld>
            <a:endParaRPr lang="en-US"/>
          </a:p>
        </p:txBody>
      </p:sp>
    </p:spTree>
    <p:extLst>
      <p:ext uri="{BB962C8B-B14F-4D97-AF65-F5344CB8AC3E}">
        <p14:creationId xmlns:p14="http://schemas.microsoft.com/office/powerpoint/2010/main" val="679809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CAFCD2C-6F4B-4299-8058-422331E1F554}" type="datetime1">
              <a:rPr lang="en-US" smtClean="0"/>
              <a:t>11/10/2022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87436F-369A-404F-8EF3-44BA662BE423}" type="slidenum">
              <a:rPr lang="en-US" smtClean="0"/>
              <a:t>‹#›</a:t>
            </a:fld>
            <a:endParaRPr lang="en-US"/>
          </a:p>
        </p:txBody>
      </p:sp>
    </p:spTree>
    <p:extLst>
      <p:ext uri="{BB962C8B-B14F-4D97-AF65-F5344CB8AC3E}">
        <p14:creationId xmlns:p14="http://schemas.microsoft.com/office/powerpoint/2010/main" val="2197116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29EEAB-71BF-431B-8A67-862265BE8A35}" type="datetime1">
              <a:rPr lang="en-US" smtClean="0"/>
              <a:t>11/10/2022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87436F-369A-404F-8EF3-44BA662BE423}" type="slidenum">
              <a:rPr lang="en-US" smtClean="0"/>
              <a:t>‹#›</a:t>
            </a:fld>
            <a:endParaRPr lang="en-US"/>
          </a:p>
        </p:txBody>
      </p:sp>
    </p:spTree>
    <p:extLst>
      <p:ext uri="{BB962C8B-B14F-4D97-AF65-F5344CB8AC3E}">
        <p14:creationId xmlns:p14="http://schemas.microsoft.com/office/powerpoint/2010/main" val="1632467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237D1-621E-4E22-948F-02530BE6FC10}" type="datetime1">
              <a:rPr lang="en-US" smtClean="0"/>
              <a:t>11/10/2022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87436F-369A-404F-8EF3-44BA662BE423}" type="slidenum">
              <a:rPr lang="en-US" smtClean="0"/>
              <a:t>‹#›</a:t>
            </a:fld>
            <a:endParaRPr lang="en-US"/>
          </a:p>
        </p:txBody>
      </p:sp>
    </p:spTree>
    <p:extLst>
      <p:ext uri="{BB962C8B-B14F-4D97-AF65-F5344CB8AC3E}">
        <p14:creationId xmlns:p14="http://schemas.microsoft.com/office/powerpoint/2010/main" val="1373659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DC153C-41DE-4D41-8237-07B5D41C9D6A}" type="datetime1">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87436F-369A-404F-8EF3-44BA662BE423}" type="slidenum">
              <a:rPr lang="en-US" smtClean="0"/>
              <a:t>‹#›</a:t>
            </a:fld>
            <a:endParaRPr lang="en-US"/>
          </a:p>
        </p:txBody>
      </p:sp>
    </p:spTree>
    <p:extLst>
      <p:ext uri="{BB962C8B-B14F-4D97-AF65-F5344CB8AC3E}">
        <p14:creationId xmlns:p14="http://schemas.microsoft.com/office/powerpoint/2010/main" val="2498808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67B2D4-DA02-4EFB-AB1C-6CEEA91B7ED4}" type="datetime1">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87436F-369A-404F-8EF3-44BA662BE423}" type="slidenum">
              <a:rPr lang="en-US" smtClean="0"/>
              <a:t>‹#›</a:t>
            </a:fld>
            <a:endParaRPr lang="en-US"/>
          </a:p>
        </p:txBody>
      </p:sp>
    </p:spTree>
    <p:extLst>
      <p:ext uri="{BB962C8B-B14F-4D97-AF65-F5344CB8AC3E}">
        <p14:creationId xmlns:p14="http://schemas.microsoft.com/office/powerpoint/2010/main" val="1200278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A9AC1F-1F07-4E9D-9F5F-73D11F0D008D}" type="datetime1">
              <a:rPr lang="en-US" smtClean="0"/>
              <a:t>11/10/2022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87436F-369A-404F-8EF3-44BA662BE423}" type="slidenum">
              <a:rPr lang="en-US" smtClean="0"/>
              <a:t>‹#›</a:t>
            </a:fld>
            <a:endParaRPr lang="en-US"/>
          </a:p>
        </p:txBody>
      </p:sp>
    </p:spTree>
    <p:extLst>
      <p:ext uri="{BB962C8B-B14F-4D97-AF65-F5344CB8AC3E}">
        <p14:creationId xmlns:p14="http://schemas.microsoft.com/office/powerpoint/2010/main" val="2491448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chart" Target="../charts/chart1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chart" Target="../charts/chart1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hart" Target="../charts/chart14.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hart" Target="../charts/chart15.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robjorstad.com/OralPresStudentFeedbackForm.pdf" TargetMode="External"/><Relationship Id="rId2" Type="http://schemas.openxmlformats.org/officeDocument/2006/relationships/hyperlink" Target="http://www.robjorstad.com/Phys163/163Lab/163OralPresRubric.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playlist?list=PL4Sl1ZPMcTDVt4a2PadxWx9d3EWoBZV3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5128" y="265175"/>
            <a:ext cx="9144000" cy="1955483"/>
          </a:xfrm>
        </p:spPr>
        <p:txBody>
          <a:bodyPr>
            <a:normAutofit fontScale="90000"/>
          </a:bodyPr>
          <a:lstStyle/>
          <a:p>
            <a:r>
              <a:rPr lang="en-US" b="1" dirty="0"/>
              <a:t>Best Fake Magnetic Field Lab Presentation Ever</a:t>
            </a:r>
            <a:r>
              <a:rPr lang="en-US" b="1" dirty="0" smtClean="0"/>
              <a:t>!</a:t>
            </a:r>
            <a:br>
              <a:rPr lang="en-US" b="1" dirty="0" smtClean="0"/>
            </a:br>
            <a:r>
              <a:rPr lang="en-US" sz="2000" dirty="0">
                <a:solidFill>
                  <a:schemeClr val="bg1"/>
                </a:solidFill>
              </a:rPr>
              <a:t>title should be meaningful but as concise as possible</a:t>
            </a:r>
          </a:p>
        </p:txBody>
      </p:sp>
      <p:sp>
        <p:nvSpPr>
          <p:cNvPr id="3" name="Subtitle 2"/>
          <p:cNvSpPr>
            <a:spLocks noGrp="1"/>
          </p:cNvSpPr>
          <p:nvPr>
            <p:ph type="subTitle" idx="1"/>
          </p:nvPr>
        </p:nvSpPr>
        <p:spPr>
          <a:xfrm>
            <a:off x="1405128" y="2684295"/>
            <a:ext cx="9144000" cy="3618182"/>
          </a:xfrm>
        </p:spPr>
        <p:txBody>
          <a:bodyPr>
            <a:normAutofit/>
          </a:bodyPr>
          <a:lstStyle/>
          <a:p>
            <a:r>
              <a:rPr lang="en-US" dirty="0" err="1"/>
              <a:t>Zykra</a:t>
            </a:r>
            <a:r>
              <a:rPr lang="en-US" dirty="0"/>
              <a:t> </a:t>
            </a:r>
            <a:r>
              <a:rPr lang="en-US" dirty="0" err="1"/>
              <a:t>Phroenobulax</a:t>
            </a:r>
            <a:r>
              <a:rPr lang="en-US" dirty="0"/>
              <a:t> &amp; Billy Dee </a:t>
            </a:r>
            <a:r>
              <a:rPr lang="en-US" dirty="0" smtClean="0"/>
              <a:t>Williams</a:t>
            </a:r>
          </a:p>
          <a:p>
            <a:r>
              <a:rPr lang="en-US" dirty="0" smtClean="0"/>
              <a:t>2/22/22 </a:t>
            </a:r>
          </a:p>
          <a:p>
            <a:r>
              <a:rPr lang="en-US" sz="1800" dirty="0" smtClean="0">
                <a:solidFill>
                  <a:schemeClr val="bg1"/>
                </a:solidFill>
              </a:rPr>
              <a:t>(use the date of the presentation)</a:t>
            </a:r>
            <a:endParaRPr lang="en-US" sz="1800" dirty="0">
              <a:solidFill>
                <a:schemeClr val="bg1"/>
              </a:solidFill>
            </a:endParaRPr>
          </a:p>
          <a:p>
            <a:endParaRPr lang="en-US" sz="1800" dirty="0">
              <a:solidFill>
                <a:schemeClr val="bg1"/>
              </a:solidFill>
            </a:endParaRPr>
          </a:p>
          <a:p>
            <a:r>
              <a:rPr lang="en-US" sz="1800" dirty="0">
                <a:solidFill>
                  <a:schemeClr val="bg1"/>
                </a:solidFill>
              </a:rPr>
              <a:t>gee…a photo would look nice </a:t>
            </a:r>
            <a:r>
              <a:rPr lang="en-US" sz="1800" dirty="0" smtClean="0">
                <a:solidFill>
                  <a:schemeClr val="bg1"/>
                </a:solidFill>
              </a:rPr>
              <a:t>here…</a:t>
            </a:r>
            <a:endParaRPr lang="en-US" sz="1800" dirty="0">
              <a:solidFill>
                <a:schemeClr val="bg1"/>
              </a:solidFill>
            </a:endParaRPr>
          </a:p>
          <a:p>
            <a:r>
              <a:rPr lang="en-US" sz="1800" dirty="0">
                <a:solidFill>
                  <a:schemeClr val="bg1"/>
                </a:solidFill>
              </a:rPr>
              <a:t>if you use an internet image, always cite your source</a:t>
            </a:r>
          </a:p>
          <a:p>
            <a:r>
              <a:rPr lang="en-US" sz="1800" dirty="0">
                <a:solidFill>
                  <a:schemeClr val="bg1"/>
                </a:solidFill>
              </a:rPr>
              <a:t>I usually accept a web link on the same page as the image in 14 point font </a:t>
            </a:r>
          </a:p>
          <a:p>
            <a:r>
              <a:rPr lang="en-US" sz="1800" dirty="0">
                <a:solidFill>
                  <a:schemeClr val="bg1"/>
                </a:solidFill>
              </a:rPr>
              <a:t>everything else should be 18 </a:t>
            </a:r>
            <a:r>
              <a:rPr lang="en-US" sz="1800" dirty="0" err="1">
                <a:solidFill>
                  <a:schemeClr val="bg1"/>
                </a:solidFill>
              </a:rPr>
              <a:t>pnt</a:t>
            </a:r>
            <a:r>
              <a:rPr lang="en-US" sz="1800" dirty="0">
                <a:solidFill>
                  <a:schemeClr val="bg1"/>
                </a:solidFill>
              </a:rPr>
              <a:t> font or larger</a:t>
            </a:r>
          </a:p>
        </p:txBody>
      </p:sp>
    </p:spTree>
    <p:extLst>
      <p:ext uri="{BB962C8B-B14F-4D97-AF65-F5344CB8AC3E}">
        <p14:creationId xmlns:p14="http://schemas.microsoft.com/office/powerpoint/2010/main" val="4139318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Expectations for Figures &amp; Equations</a:t>
            </a:r>
            <a:endParaRPr lang="en-US" b="1" dirty="0"/>
          </a:p>
        </p:txBody>
      </p:sp>
      <p:sp>
        <p:nvSpPr>
          <p:cNvPr id="3" name="Content Placeholder 2"/>
          <p:cNvSpPr>
            <a:spLocks noGrp="1"/>
          </p:cNvSpPr>
          <p:nvPr>
            <p:ph idx="1"/>
          </p:nvPr>
        </p:nvSpPr>
        <p:spPr/>
        <p:txBody>
          <a:bodyPr>
            <a:normAutofit/>
          </a:bodyPr>
          <a:lstStyle/>
          <a:p>
            <a:pPr marL="0" indent="0">
              <a:buNone/>
            </a:pPr>
            <a:r>
              <a:rPr lang="en-US" dirty="0">
                <a:solidFill>
                  <a:schemeClr val="bg1">
                    <a:lumMod val="75000"/>
                  </a:schemeClr>
                </a:solidFill>
              </a:rPr>
              <a:t>You should be using this opportunity to learn the following:</a:t>
            </a:r>
          </a:p>
          <a:p>
            <a:pPr lvl="0"/>
            <a:r>
              <a:rPr lang="en-US" dirty="0">
                <a:solidFill>
                  <a:schemeClr val="bg1">
                    <a:lumMod val="75000"/>
                  </a:schemeClr>
                </a:solidFill>
              </a:rPr>
              <a:t>how to use the equation editor </a:t>
            </a:r>
          </a:p>
          <a:p>
            <a:pPr lvl="0"/>
            <a:r>
              <a:rPr lang="en-US" dirty="0">
                <a:solidFill>
                  <a:schemeClr val="bg1">
                    <a:lumMod val="75000"/>
                  </a:schemeClr>
                </a:solidFill>
              </a:rPr>
              <a:t>how to make your own figures</a:t>
            </a:r>
          </a:p>
          <a:p>
            <a:pPr lvl="0"/>
            <a:r>
              <a:rPr lang="en-US" dirty="0">
                <a:solidFill>
                  <a:schemeClr val="bg1">
                    <a:lumMod val="75000"/>
                  </a:schemeClr>
                </a:solidFill>
              </a:rPr>
              <a:t>how to make plots</a:t>
            </a:r>
          </a:p>
          <a:p>
            <a:pPr marL="0" indent="0">
              <a:buNone/>
            </a:pPr>
            <a:r>
              <a:rPr lang="en-US" b="1" dirty="0">
                <a:solidFill>
                  <a:schemeClr val="bg1">
                    <a:lumMod val="65000"/>
                  </a:schemeClr>
                </a:solidFill>
              </a:rPr>
              <a:t>Learning the tools is more professional and eventually faster. </a:t>
            </a:r>
          </a:p>
          <a:p>
            <a:pPr marL="0" indent="0">
              <a:buNone/>
            </a:pPr>
            <a:r>
              <a:rPr lang="en-US" dirty="0" smtClean="0">
                <a:solidFill>
                  <a:schemeClr val="bg1">
                    <a:lumMod val="75000"/>
                  </a:schemeClr>
                </a:solidFill>
              </a:rPr>
              <a:t>Training </a:t>
            </a:r>
            <a:r>
              <a:rPr lang="en-US" dirty="0">
                <a:solidFill>
                  <a:schemeClr val="bg1">
                    <a:lumMod val="75000"/>
                  </a:schemeClr>
                </a:solidFill>
              </a:rPr>
              <a:t>vids </a:t>
            </a:r>
            <a:r>
              <a:rPr lang="en-US" dirty="0" smtClean="0">
                <a:solidFill>
                  <a:schemeClr val="bg1">
                    <a:lumMod val="75000"/>
                  </a:schemeClr>
                </a:solidFill>
              </a:rPr>
              <a:t>in </a:t>
            </a:r>
            <a:r>
              <a:rPr lang="en-US" dirty="0">
                <a:solidFill>
                  <a:schemeClr val="bg1">
                    <a:lumMod val="75000"/>
                  </a:schemeClr>
                </a:solidFill>
              </a:rPr>
              <a:t>this playlist:   </a:t>
            </a:r>
          </a:p>
          <a:p>
            <a:pPr marL="0" indent="0">
              <a:buNone/>
            </a:pPr>
            <a:r>
              <a:rPr lang="en-US" sz="2000" u="sng" dirty="0" smtClean="0">
                <a:solidFill>
                  <a:schemeClr val="bg1">
                    <a:lumMod val="75000"/>
                  </a:schemeClr>
                </a:solidFill>
              </a:rPr>
              <a:t>https</a:t>
            </a:r>
            <a:r>
              <a:rPr lang="en-US" sz="2000" u="sng" dirty="0">
                <a:solidFill>
                  <a:schemeClr val="bg1">
                    <a:lumMod val="75000"/>
                  </a:schemeClr>
                </a:solidFill>
              </a:rPr>
              <a:t>://www.youtube.com/playlist?list=PL4Sl1ZPMcTDVt4a2PadxWx9d3EWoBZV3n</a:t>
            </a:r>
            <a:r>
              <a:rPr lang="en-US" sz="2000" dirty="0">
                <a:solidFill>
                  <a:schemeClr val="bg1">
                    <a:lumMod val="75000"/>
                  </a:schemeClr>
                </a:solidFill>
              </a:rPr>
              <a:t> </a:t>
            </a:r>
          </a:p>
          <a:p>
            <a:pPr marL="0" indent="0">
              <a:buNone/>
            </a:pPr>
            <a:r>
              <a:rPr lang="en-US" dirty="0" smtClean="0">
                <a:solidFill>
                  <a:schemeClr val="bg1">
                    <a:lumMod val="75000"/>
                  </a:schemeClr>
                </a:solidFill>
              </a:rPr>
              <a:t>If you don’t watch them and produce shoddy work, expect low scores.</a:t>
            </a:r>
            <a:endParaRPr lang="en-US" dirty="0">
              <a:solidFill>
                <a:schemeClr val="bg1">
                  <a:lumMod val="75000"/>
                </a:schemeClr>
              </a:solidFill>
            </a:endParaRPr>
          </a:p>
        </p:txBody>
      </p:sp>
      <p:sp>
        <p:nvSpPr>
          <p:cNvPr id="4" name="Slide Number Placeholder 3"/>
          <p:cNvSpPr>
            <a:spLocks noGrp="1"/>
          </p:cNvSpPr>
          <p:nvPr>
            <p:ph type="sldNum" sz="quarter" idx="12"/>
          </p:nvPr>
        </p:nvSpPr>
        <p:spPr/>
        <p:txBody>
          <a:bodyPr/>
          <a:lstStyle/>
          <a:p>
            <a:fld id="{B0BF0C2C-5718-43CF-A507-CFE29FEACA51}" type="slidenum">
              <a:rPr lang="en-US" smtClean="0"/>
              <a:t>10</a:t>
            </a:fld>
            <a:endParaRPr lang="en-US"/>
          </a:p>
        </p:txBody>
      </p:sp>
      <p:cxnSp>
        <p:nvCxnSpPr>
          <p:cNvPr id="5" name="Straight Arrow Connector 4"/>
          <p:cNvCxnSpPr/>
          <p:nvPr/>
        </p:nvCxnSpPr>
        <p:spPr>
          <a:xfrm>
            <a:off x="11101754" y="4641498"/>
            <a:ext cx="117231" cy="1670402"/>
          </a:xfrm>
          <a:prstGeom prst="straightConnector1">
            <a:avLst/>
          </a:prstGeom>
          <a:ln w="63500">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6" name="TextBox 5"/>
          <p:cNvSpPr txBox="1"/>
          <p:nvPr/>
        </p:nvSpPr>
        <p:spPr>
          <a:xfrm>
            <a:off x="9647439" y="3414182"/>
            <a:ext cx="2269068" cy="1477328"/>
          </a:xfrm>
          <a:prstGeom prst="rect">
            <a:avLst/>
          </a:prstGeom>
          <a:noFill/>
        </p:spPr>
        <p:txBody>
          <a:bodyPr wrap="square" rtlCol="0">
            <a:spAutoFit/>
          </a:bodyPr>
          <a:lstStyle/>
          <a:p>
            <a:r>
              <a:rPr lang="en-US" dirty="0" smtClean="0">
                <a:solidFill>
                  <a:srgbClr val="FF0000"/>
                </a:solidFill>
              </a:rPr>
              <a:t>Notice I added slide numbers.  </a:t>
            </a:r>
          </a:p>
          <a:p>
            <a:r>
              <a:rPr lang="en-US" dirty="0" smtClean="0">
                <a:solidFill>
                  <a:srgbClr val="FF0000"/>
                </a:solidFill>
              </a:rPr>
              <a:t>    1) Insert tab</a:t>
            </a:r>
          </a:p>
          <a:p>
            <a:r>
              <a:rPr lang="en-US" dirty="0" smtClean="0">
                <a:solidFill>
                  <a:srgbClr val="FF0000"/>
                </a:solidFill>
              </a:rPr>
              <a:t>    2) Header &amp; Footer</a:t>
            </a:r>
          </a:p>
          <a:p>
            <a:endParaRPr lang="en-US" dirty="0"/>
          </a:p>
        </p:txBody>
      </p:sp>
    </p:spTree>
    <p:extLst>
      <p:ext uri="{BB962C8B-B14F-4D97-AF65-F5344CB8AC3E}">
        <p14:creationId xmlns:p14="http://schemas.microsoft.com/office/powerpoint/2010/main" val="3444416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2376"/>
          </a:xfrm>
        </p:spPr>
        <p:txBody>
          <a:bodyPr/>
          <a:lstStyle/>
          <a:p>
            <a:r>
              <a:rPr lang="en-US" b="1" dirty="0" smtClean="0"/>
              <a:t>Goals/Questions</a:t>
            </a:r>
            <a:endParaRPr lang="en-US" sz="18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832104"/>
                <a:ext cx="10515600" cy="5824728"/>
              </a:xfrm>
            </p:spPr>
            <p:txBody>
              <a:bodyPr>
                <a:normAutofit fontScale="70000" lnSpcReduction="20000"/>
              </a:bodyPr>
              <a:lstStyle/>
              <a:p>
                <a:r>
                  <a:rPr lang="en-US" dirty="0"/>
                  <a:t>Compare magnetic field of frog and taco</a:t>
                </a:r>
              </a:p>
              <a:p>
                <a:pPr lvl="1"/>
                <a:r>
                  <a:rPr lang="en-US" dirty="0"/>
                  <a:t>Which is more uniform </a:t>
                </a:r>
                <a:r>
                  <a:rPr lang="en-US" u="sng" dirty="0" smtClean="0"/>
                  <a:t>in-plane</a:t>
                </a:r>
                <a:r>
                  <a:rPr lang="en-US" dirty="0" smtClean="0"/>
                  <a:t>?</a:t>
                </a:r>
              </a:p>
              <a:p>
                <a:pPr lvl="1"/>
                <a:r>
                  <a:rPr lang="en-US" dirty="0" smtClean="0"/>
                  <a:t>Which </a:t>
                </a:r>
                <a:r>
                  <a:rPr lang="en-US" dirty="0"/>
                  <a:t>is stronger </a:t>
                </a:r>
                <a:r>
                  <a:rPr lang="en-US" u="sng" dirty="0"/>
                  <a:t>on-axis</a:t>
                </a:r>
                <a:r>
                  <a:rPr lang="en-US" dirty="0"/>
                  <a:t>?</a:t>
                </a:r>
              </a:p>
              <a:p>
                <a:r>
                  <a:rPr lang="en-US" dirty="0"/>
                  <a:t>Can we accurately model transformer power transfer?</a:t>
                </a:r>
              </a:p>
              <a:p>
                <a:pPr lvl="1"/>
                <a:r>
                  <a:rPr lang="en-US" dirty="0"/>
                  <a:t>Effects of </a:t>
                </a:r>
                <a:r>
                  <a:rPr lang="en-US" u="sng" dirty="0"/>
                  <a:t>frequency</a:t>
                </a:r>
                <a:r>
                  <a:rPr lang="en-US" dirty="0"/>
                  <a:t> on power transfer</a:t>
                </a:r>
              </a:p>
              <a:p>
                <a:pPr lvl="1"/>
                <a:r>
                  <a:rPr lang="en-US" dirty="0"/>
                  <a:t>Effects of core </a:t>
                </a:r>
                <a:r>
                  <a:rPr lang="en-US" u="sng" dirty="0" smtClean="0"/>
                  <a:t>material</a:t>
                </a:r>
                <a:r>
                  <a:rPr lang="en-US" dirty="0" smtClean="0"/>
                  <a:t> </a:t>
                </a:r>
                <a:r>
                  <a:rPr lang="en-US" dirty="0"/>
                  <a:t>on power transfer</a:t>
                </a:r>
              </a:p>
              <a:p>
                <a:pPr lvl="1"/>
                <a:r>
                  <a:rPr lang="en-US" dirty="0"/>
                  <a:t>Effects of core </a:t>
                </a:r>
                <a:r>
                  <a:rPr lang="en-US" u="sng" dirty="0"/>
                  <a:t>geometry</a:t>
                </a:r>
                <a:r>
                  <a:rPr lang="en-US" dirty="0"/>
                  <a:t> on power transfer</a:t>
                </a:r>
              </a:p>
              <a:p>
                <a:r>
                  <a:rPr lang="en-US" dirty="0"/>
                  <a:t>Can we accurately model induced voltage in a coil?</a:t>
                </a:r>
              </a:p>
              <a:p>
                <a:pPr lvl="1"/>
                <a:r>
                  <a:rPr lang="en-US" dirty="0"/>
                  <a:t>Dependence of peak voltage on angle</a:t>
                </a:r>
              </a:p>
              <a:p>
                <a:pPr lvl="1"/>
                <a:r>
                  <a:rPr lang="en-US" dirty="0"/>
                  <a:t>Shape of EMF versus time</a:t>
                </a:r>
              </a:p>
              <a:p>
                <a:r>
                  <a:rPr lang="en-US" dirty="0"/>
                  <a:t>Compare theoretical prediction versus experimental results</a:t>
                </a:r>
              </a:p>
              <a:p>
                <a:pPr lvl="1"/>
                <a:r>
                  <a:rPr lang="en-US" dirty="0"/>
                  <a:t>Direction of </a:t>
                </a:r>
                <a14:m>
                  <m:oMath xmlns:m="http://schemas.openxmlformats.org/officeDocument/2006/math">
                    <m:acc>
                      <m:accPr>
                        <m:chr m:val="⃗"/>
                        <m:ctrlPr>
                          <a:rPr lang="en-US" b="0" i="1" dirty="0" smtClean="0">
                            <a:latin typeface="Cambria Math" panose="02040503050406030204" pitchFamily="18" charset="0"/>
                          </a:rPr>
                        </m:ctrlPr>
                      </m:accPr>
                      <m:e>
                        <m:r>
                          <a:rPr lang="en-US" b="0" i="1" dirty="0" smtClean="0">
                            <a:latin typeface="Cambria Math" panose="02040503050406030204" pitchFamily="18" charset="0"/>
                          </a:rPr>
                          <m:t>𝐵</m:t>
                        </m:r>
                      </m:e>
                    </m:acc>
                  </m:oMath>
                </a14:m>
                <a:r>
                  <a:rPr lang="en-US" dirty="0"/>
                  <a:t> near a straight wire</a:t>
                </a:r>
              </a:p>
              <a:p>
                <a:pPr lvl="1"/>
                <a:r>
                  <a:rPr lang="en-US" dirty="0"/>
                  <a:t>Magnitude of </a:t>
                </a:r>
                <a14:m>
                  <m:oMath xmlns:m="http://schemas.openxmlformats.org/officeDocument/2006/math">
                    <m:acc>
                      <m:accPr>
                        <m:chr m:val="⃗"/>
                        <m:ctrlPr>
                          <a:rPr lang="en-US" b="0" i="1" dirty="0" smtClean="0">
                            <a:latin typeface="Cambria Math" panose="02040503050406030204" pitchFamily="18" charset="0"/>
                          </a:rPr>
                        </m:ctrlPr>
                      </m:accPr>
                      <m:e>
                        <m:r>
                          <a:rPr lang="en-US" b="0" i="1" dirty="0" smtClean="0">
                            <a:latin typeface="Cambria Math" panose="02040503050406030204" pitchFamily="18" charset="0"/>
                          </a:rPr>
                          <m:t>𝐵</m:t>
                        </m:r>
                      </m:e>
                    </m:acc>
                  </m:oMath>
                </a14:m>
                <a:r>
                  <a:rPr lang="en-US" dirty="0"/>
                  <a:t> versus distance near a straight wire</a:t>
                </a:r>
              </a:p>
              <a:p>
                <a:pPr lvl="1"/>
                <a:r>
                  <a:rPr lang="en-US" dirty="0"/>
                  <a:t>Is it reasonable to consider one side of a square loop as an infinite straight wire</a:t>
                </a:r>
              </a:p>
              <a:p>
                <a:r>
                  <a:rPr lang="en-US" dirty="0"/>
                  <a:t>How does coil spacing affect </a:t>
                </a:r>
                <a14:m>
                  <m:oMath xmlns:m="http://schemas.openxmlformats.org/officeDocument/2006/math">
                    <m:acc>
                      <m:accPr>
                        <m:chr m:val="⃗"/>
                        <m:ctrlPr>
                          <a:rPr lang="en-US" b="0" i="1" dirty="0" smtClean="0">
                            <a:latin typeface="Cambria Math" panose="02040503050406030204" pitchFamily="18" charset="0"/>
                          </a:rPr>
                        </m:ctrlPr>
                      </m:accPr>
                      <m:e>
                        <m:r>
                          <a:rPr lang="en-US" b="0" i="1" dirty="0" smtClean="0">
                            <a:latin typeface="Cambria Math" panose="02040503050406030204" pitchFamily="18" charset="0"/>
                          </a:rPr>
                          <m:t>𝐵</m:t>
                        </m:r>
                      </m:e>
                    </m:acc>
                  </m:oMath>
                </a14:m>
                <a:r>
                  <a:rPr lang="en-US" dirty="0"/>
                  <a:t>?</a:t>
                </a:r>
              </a:p>
              <a:p>
                <a:pPr lvl="1"/>
                <a:r>
                  <a:rPr lang="en-US" dirty="0"/>
                  <a:t>Field strength &amp; uniformity </a:t>
                </a:r>
                <a:r>
                  <a:rPr lang="en-US" dirty="0" smtClean="0"/>
                  <a:t>on-axis</a:t>
                </a:r>
                <a:endParaRPr lang="en-US" dirty="0"/>
              </a:p>
              <a:p>
                <a:pPr lvl="1"/>
                <a:r>
                  <a:rPr lang="en-US" dirty="0"/>
                  <a:t>Field strength and uniformity in-plane</a:t>
                </a:r>
              </a:p>
              <a:p>
                <a:r>
                  <a:rPr lang="en-US" dirty="0"/>
                  <a:t>Model the </a:t>
                </a:r>
                <a:r>
                  <a:rPr lang="en-US" dirty="0" err="1"/>
                  <a:t>Biot</a:t>
                </a:r>
                <a:r>
                  <a:rPr lang="en-US" dirty="0"/>
                  <a:t>-Savart law with computational methods</a:t>
                </a:r>
              </a:p>
              <a:p>
                <a:pPr lvl="1"/>
                <a:r>
                  <a:rPr lang="en-US" dirty="0"/>
                  <a:t>Factors affecting code performance</a:t>
                </a:r>
              </a:p>
              <a:p>
                <a:pPr lvl="1"/>
                <a:r>
                  <a:rPr lang="en-US" dirty="0"/>
                  <a:t>Compare models to experimental results</a:t>
                </a:r>
              </a:p>
              <a:p>
                <a:pPr lvl="1"/>
                <a:r>
                  <a:rPr lang="en-US" dirty="0"/>
                  <a:t>Simulate motion of charged particle in presence of magnetic field</a:t>
                </a:r>
              </a:p>
              <a:p>
                <a:endParaRPr lang="en-US" dirty="0"/>
              </a:p>
              <a:p>
                <a:endParaRPr lang="en-US" dirty="0"/>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832104"/>
                <a:ext cx="10515600" cy="5824728"/>
              </a:xfrm>
              <a:blipFill>
                <a:blip r:embed="rId2"/>
                <a:stretch>
                  <a:fillRect l="-522" t="-1990" b="-314"/>
                </a:stretch>
              </a:blipFill>
            </p:spPr>
            <p:txBody>
              <a:bodyPr/>
              <a:lstStyle/>
              <a:p>
                <a:r>
                  <a:rPr lang="en-US">
                    <a:noFill/>
                  </a:rPr>
                  <a:t> </a:t>
                </a:r>
              </a:p>
            </p:txBody>
          </p:sp>
        </mc:Fallback>
      </mc:AlternateContent>
      <p:sp>
        <p:nvSpPr>
          <p:cNvPr id="6" name="Slide Number Placeholder 5"/>
          <p:cNvSpPr>
            <a:spLocks noGrp="1"/>
          </p:cNvSpPr>
          <p:nvPr>
            <p:ph type="sldNum" sz="quarter" idx="12"/>
          </p:nvPr>
        </p:nvSpPr>
        <p:spPr/>
        <p:txBody>
          <a:bodyPr/>
          <a:lstStyle/>
          <a:p>
            <a:fld id="{8087436F-369A-404F-8EF3-44BA662BE423}" type="slidenum">
              <a:rPr lang="en-US" smtClean="0"/>
              <a:t>11</a:t>
            </a:fld>
            <a:endParaRPr lang="en-US"/>
          </a:p>
        </p:txBody>
      </p:sp>
    </p:spTree>
    <p:extLst>
      <p:ext uri="{BB962C8B-B14F-4D97-AF65-F5344CB8AC3E}">
        <p14:creationId xmlns:p14="http://schemas.microsoft.com/office/powerpoint/2010/main" val="1907737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2376"/>
          </a:xfrm>
        </p:spPr>
        <p:txBody>
          <a:bodyPr/>
          <a:lstStyle/>
          <a:p>
            <a:r>
              <a:rPr lang="en-US" b="1" dirty="0" smtClean="0">
                <a:solidFill>
                  <a:schemeClr val="bg1">
                    <a:lumMod val="75000"/>
                  </a:schemeClr>
                </a:solidFill>
              </a:rPr>
              <a:t>Goals/Questions</a:t>
            </a:r>
            <a:endParaRPr lang="en-US" sz="1800" dirty="0">
              <a:solidFill>
                <a:schemeClr val="bg1">
                  <a:lumMod val="75000"/>
                </a:schemeClr>
              </a:solidFill>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832104"/>
                <a:ext cx="10515600" cy="5824728"/>
              </a:xfrm>
            </p:spPr>
            <p:txBody>
              <a:bodyPr>
                <a:normAutofit fontScale="70000" lnSpcReduction="20000"/>
              </a:bodyPr>
              <a:lstStyle/>
              <a:p>
                <a:r>
                  <a:rPr lang="en-US" dirty="0" smtClean="0">
                    <a:solidFill>
                      <a:schemeClr val="bg1">
                        <a:lumMod val="75000"/>
                      </a:schemeClr>
                    </a:solidFill>
                  </a:rPr>
                  <a:t>Compare magnetic field of frog and taco</a:t>
                </a:r>
              </a:p>
              <a:p>
                <a:pPr lvl="1"/>
                <a:r>
                  <a:rPr lang="en-US" dirty="0">
                    <a:solidFill>
                      <a:schemeClr val="bg1">
                        <a:lumMod val="75000"/>
                      </a:schemeClr>
                    </a:solidFill>
                  </a:rPr>
                  <a:t>Which is more uniform </a:t>
                </a:r>
                <a:r>
                  <a:rPr lang="en-US" u="sng" dirty="0">
                    <a:solidFill>
                      <a:schemeClr val="bg1">
                        <a:lumMod val="75000"/>
                      </a:schemeClr>
                    </a:solidFill>
                  </a:rPr>
                  <a:t>in-plane</a:t>
                </a:r>
                <a:r>
                  <a:rPr lang="en-US" dirty="0">
                    <a:solidFill>
                      <a:schemeClr val="bg1">
                        <a:lumMod val="75000"/>
                      </a:schemeClr>
                    </a:solidFill>
                  </a:rPr>
                  <a:t>?</a:t>
                </a:r>
              </a:p>
              <a:p>
                <a:pPr lvl="1"/>
                <a:r>
                  <a:rPr lang="en-US" dirty="0">
                    <a:solidFill>
                      <a:schemeClr val="bg1">
                        <a:lumMod val="75000"/>
                      </a:schemeClr>
                    </a:solidFill>
                  </a:rPr>
                  <a:t>Which is stronger </a:t>
                </a:r>
                <a:r>
                  <a:rPr lang="en-US" u="sng" dirty="0">
                    <a:solidFill>
                      <a:schemeClr val="bg1">
                        <a:lumMod val="75000"/>
                      </a:schemeClr>
                    </a:solidFill>
                  </a:rPr>
                  <a:t>on-axis</a:t>
                </a:r>
                <a:r>
                  <a:rPr lang="en-US" dirty="0">
                    <a:solidFill>
                      <a:schemeClr val="bg1">
                        <a:lumMod val="75000"/>
                      </a:schemeClr>
                    </a:solidFill>
                  </a:rPr>
                  <a:t>?</a:t>
                </a:r>
              </a:p>
              <a:p>
                <a:r>
                  <a:rPr lang="en-US" dirty="0">
                    <a:solidFill>
                      <a:schemeClr val="bg1">
                        <a:lumMod val="75000"/>
                      </a:schemeClr>
                    </a:solidFill>
                  </a:rPr>
                  <a:t>Can we accurately model transformer power transfer?</a:t>
                </a:r>
              </a:p>
              <a:p>
                <a:pPr lvl="1"/>
                <a:r>
                  <a:rPr lang="en-US" dirty="0">
                    <a:solidFill>
                      <a:schemeClr val="bg1">
                        <a:lumMod val="75000"/>
                      </a:schemeClr>
                    </a:solidFill>
                  </a:rPr>
                  <a:t>Effects of </a:t>
                </a:r>
                <a:r>
                  <a:rPr lang="en-US" u="sng" dirty="0">
                    <a:solidFill>
                      <a:schemeClr val="bg1">
                        <a:lumMod val="75000"/>
                      </a:schemeClr>
                    </a:solidFill>
                  </a:rPr>
                  <a:t>frequency</a:t>
                </a:r>
                <a:r>
                  <a:rPr lang="en-US" dirty="0">
                    <a:solidFill>
                      <a:schemeClr val="bg1">
                        <a:lumMod val="75000"/>
                      </a:schemeClr>
                    </a:solidFill>
                  </a:rPr>
                  <a:t> on power transfer</a:t>
                </a:r>
              </a:p>
              <a:p>
                <a:pPr lvl="1"/>
                <a:r>
                  <a:rPr lang="en-US" dirty="0">
                    <a:solidFill>
                      <a:schemeClr val="bg1">
                        <a:lumMod val="75000"/>
                      </a:schemeClr>
                    </a:solidFill>
                  </a:rPr>
                  <a:t>Effects of core </a:t>
                </a:r>
                <a:r>
                  <a:rPr lang="en-US" u="sng" dirty="0">
                    <a:solidFill>
                      <a:schemeClr val="bg1">
                        <a:lumMod val="75000"/>
                      </a:schemeClr>
                    </a:solidFill>
                  </a:rPr>
                  <a:t>material</a:t>
                </a:r>
                <a:r>
                  <a:rPr lang="en-US" dirty="0" smtClean="0">
                    <a:solidFill>
                      <a:schemeClr val="bg1">
                        <a:lumMod val="75000"/>
                      </a:schemeClr>
                    </a:solidFill>
                  </a:rPr>
                  <a:t> </a:t>
                </a:r>
                <a:r>
                  <a:rPr lang="en-US" dirty="0">
                    <a:solidFill>
                      <a:schemeClr val="bg1">
                        <a:lumMod val="75000"/>
                      </a:schemeClr>
                    </a:solidFill>
                  </a:rPr>
                  <a:t>on power transfer</a:t>
                </a:r>
              </a:p>
              <a:p>
                <a:pPr lvl="1"/>
                <a:r>
                  <a:rPr lang="en-US" dirty="0">
                    <a:solidFill>
                      <a:schemeClr val="bg1">
                        <a:lumMod val="75000"/>
                      </a:schemeClr>
                    </a:solidFill>
                  </a:rPr>
                  <a:t>Effects of core </a:t>
                </a:r>
                <a:r>
                  <a:rPr lang="en-US" u="sng" dirty="0">
                    <a:solidFill>
                      <a:schemeClr val="bg1">
                        <a:lumMod val="75000"/>
                      </a:schemeClr>
                    </a:solidFill>
                  </a:rPr>
                  <a:t>geometry</a:t>
                </a:r>
                <a:r>
                  <a:rPr lang="en-US" dirty="0">
                    <a:solidFill>
                      <a:schemeClr val="bg1">
                        <a:lumMod val="75000"/>
                      </a:schemeClr>
                    </a:solidFill>
                  </a:rPr>
                  <a:t> on power transfer</a:t>
                </a:r>
              </a:p>
              <a:p>
                <a:r>
                  <a:rPr lang="en-US" dirty="0">
                    <a:solidFill>
                      <a:schemeClr val="bg1">
                        <a:lumMod val="75000"/>
                      </a:schemeClr>
                    </a:solidFill>
                  </a:rPr>
                  <a:t>Can we accurately model induced voltage in a coil?</a:t>
                </a:r>
              </a:p>
              <a:p>
                <a:pPr lvl="1"/>
                <a:r>
                  <a:rPr lang="en-US" dirty="0">
                    <a:solidFill>
                      <a:schemeClr val="bg1">
                        <a:lumMod val="75000"/>
                      </a:schemeClr>
                    </a:solidFill>
                  </a:rPr>
                  <a:t>Dependence of peak voltage on angle</a:t>
                </a:r>
              </a:p>
              <a:p>
                <a:pPr lvl="1"/>
                <a:r>
                  <a:rPr lang="en-US" dirty="0">
                    <a:solidFill>
                      <a:schemeClr val="bg1">
                        <a:lumMod val="75000"/>
                      </a:schemeClr>
                    </a:solidFill>
                  </a:rPr>
                  <a:t>Shape of EMF versus time</a:t>
                </a:r>
              </a:p>
              <a:p>
                <a:r>
                  <a:rPr lang="en-US" dirty="0">
                    <a:solidFill>
                      <a:schemeClr val="bg1">
                        <a:lumMod val="75000"/>
                      </a:schemeClr>
                    </a:solidFill>
                  </a:rPr>
                  <a:t>Compare theoretical prediction versus experimental results</a:t>
                </a:r>
              </a:p>
              <a:p>
                <a:pPr lvl="1"/>
                <a:r>
                  <a:rPr lang="en-US" dirty="0">
                    <a:solidFill>
                      <a:schemeClr val="bg1">
                        <a:lumMod val="75000"/>
                      </a:schemeClr>
                    </a:solidFill>
                  </a:rPr>
                  <a:t>Direction of </a:t>
                </a:r>
                <a14:m>
                  <m:oMath xmlns:m="http://schemas.openxmlformats.org/officeDocument/2006/math">
                    <m:acc>
                      <m:accPr>
                        <m:chr m:val="⃗"/>
                        <m:ctrlPr>
                          <a:rPr lang="en-US" b="0" i="1" dirty="0" smtClean="0">
                            <a:solidFill>
                              <a:schemeClr val="bg1">
                                <a:lumMod val="75000"/>
                              </a:schemeClr>
                            </a:solidFill>
                            <a:latin typeface="Cambria Math" panose="02040503050406030204" pitchFamily="18" charset="0"/>
                          </a:rPr>
                        </m:ctrlPr>
                      </m:accPr>
                      <m:e>
                        <m:r>
                          <a:rPr lang="en-US" b="0" i="1" dirty="0" smtClean="0">
                            <a:solidFill>
                              <a:schemeClr val="bg1">
                                <a:lumMod val="75000"/>
                              </a:schemeClr>
                            </a:solidFill>
                            <a:latin typeface="Cambria Math" panose="02040503050406030204" pitchFamily="18" charset="0"/>
                          </a:rPr>
                          <m:t>𝐵</m:t>
                        </m:r>
                      </m:e>
                    </m:acc>
                  </m:oMath>
                </a14:m>
                <a:r>
                  <a:rPr lang="en-US" dirty="0">
                    <a:solidFill>
                      <a:schemeClr val="bg1">
                        <a:lumMod val="75000"/>
                      </a:schemeClr>
                    </a:solidFill>
                  </a:rPr>
                  <a:t> near a straight wire</a:t>
                </a:r>
              </a:p>
              <a:p>
                <a:pPr lvl="1"/>
                <a:r>
                  <a:rPr lang="en-US" dirty="0">
                    <a:solidFill>
                      <a:schemeClr val="bg1">
                        <a:lumMod val="75000"/>
                      </a:schemeClr>
                    </a:solidFill>
                  </a:rPr>
                  <a:t>Magnitude of </a:t>
                </a:r>
                <a14:m>
                  <m:oMath xmlns:m="http://schemas.openxmlformats.org/officeDocument/2006/math">
                    <m:acc>
                      <m:accPr>
                        <m:chr m:val="⃗"/>
                        <m:ctrlPr>
                          <a:rPr lang="en-US" b="0" i="1" dirty="0" smtClean="0">
                            <a:solidFill>
                              <a:schemeClr val="bg1">
                                <a:lumMod val="75000"/>
                              </a:schemeClr>
                            </a:solidFill>
                            <a:latin typeface="Cambria Math" panose="02040503050406030204" pitchFamily="18" charset="0"/>
                          </a:rPr>
                        </m:ctrlPr>
                      </m:accPr>
                      <m:e>
                        <m:r>
                          <a:rPr lang="en-US" b="0" i="1" dirty="0" smtClean="0">
                            <a:solidFill>
                              <a:schemeClr val="bg1">
                                <a:lumMod val="75000"/>
                              </a:schemeClr>
                            </a:solidFill>
                            <a:latin typeface="Cambria Math" panose="02040503050406030204" pitchFamily="18" charset="0"/>
                          </a:rPr>
                          <m:t>𝐵</m:t>
                        </m:r>
                      </m:e>
                    </m:acc>
                  </m:oMath>
                </a14:m>
                <a:r>
                  <a:rPr lang="en-US" dirty="0">
                    <a:solidFill>
                      <a:schemeClr val="bg1">
                        <a:lumMod val="75000"/>
                      </a:schemeClr>
                    </a:solidFill>
                  </a:rPr>
                  <a:t> versus distance near a straight wire</a:t>
                </a:r>
              </a:p>
              <a:p>
                <a:pPr lvl="1"/>
                <a:r>
                  <a:rPr lang="en-US" dirty="0">
                    <a:solidFill>
                      <a:schemeClr val="bg1">
                        <a:lumMod val="75000"/>
                      </a:schemeClr>
                    </a:solidFill>
                  </a:rPr>
                  <a:t>Is it reasonable to consider one side of a square loop as an infinite straight wire</a:t>
                </a:r>
              </a:p>
              <a:p>
                <a:r>
                  <a:rPr lang="en-US" dirty="0">
                    <a:solidFill>
                      <a:schemeClr val="bg1">
                        <a:lumMod val="75000"/>
                      </a:schemeClr>
                    </a:solidFill>
                  </a:rPr>
                  <a:t>How does coil spacing affect </a:t>
                </a:r>
                <a14:m>
                  <m:oMath xmlns:m="http://schemas.openxmlformats.org/officeDocument/2006/math">
                    <m:acc>
                      <m:accPr>
                        <m:chr m:val="⃗"/>
                        <m:ctrlPr>
                          <a:rPr lang="en-US" b="0" i="1" dirty="0" smtClean="0">
                            <a:solidFill>
                              <a:schemeClr val="bg1">
                                <a:lumMod val="75000"/>
                              </a:schemeClr>
                            </a:solidFill>
                            <a:latin typeface="Cambria Math" panose="02040503050406030204" pitchFamily="18" charset="0"/>
                          </a:rPr>
                        </m:ctrlPr>
                      </m:accPr>
                      <m:e>
                        <m:r>
                          <a:rPr lang="en-US" b="0" i="1" dirty="0" smtClean="0">
                            <a:solidFill>
                              <a:schemeClr val="bg1">
                                <a:lumMod val="75000"/>
                              </a:schemeClr>
                            </a:solidFill>
                            <a:latin typeface="Cambria Math" panose="02040503050406030204" pitchFamily="18" charset="0"/>
                          </a:rPr>
                          <m:t>𝐵</m:t>
                        </m:r>
                      </m:e>
                    </m:acc>
                  </m:oMath>
                </a14:m>
                <a:r>
                  <a:rPr lang="en-US" dirty="0">
                    <a:solidFill>
                      <a:schemeClr val="bg1">
                        <a:lumMod val="75000"/>
                      </a:schemeClr>
                    </a:solidFill>
                  </a:rPr>
                  <a:t>?</a:t>
                </a:r>
              </a:p>
              <a:p>
                <a:pPr lvl="1"/>
                <a:r>
                  <a:rPr lang="en-US" dirty="0">
                    <a:solidFill>
                      <a:schemeClr val="bg1">
                        <a:lumMod val="75000"/>
                      </a:schemeClr>
                    </a:solidFill>
                  </a:rPr>
                  <a:t>Field strength &amp; uniformity </a:t>
                </a:r>
                <a:r>
                  <a:rPr lang="en-US" dirty="0" smtClean="0">
                    <a:solidFill>
                      <a:schemeClr val="bg1">
                        <a:lumMod val="75000"/>
                      </a:schemeClr>
                    </a:solidFill>
                  </a:rPr>
                  <a:t>on-axis</a:t>
                </a:r>
                <a:endParaRPr lang="en-US" dirty="0">
                  <a:solidFill>
                    <a:schemeClr val="bg1">
                      <a:lumMod val="75000"/>
                    </a:schemeClr>
                  </a:solidFill>
                </a:endParaRPr>
              </a:p>
              <a:p>
                <a:pPr lvl="1"/>
                <a:r>
                  <a:rPr lang="en-US" dirty="0">
                    <a:solidFill>
                      <a:schemeClr val="bg1">
                        <a:lumMod val="75000"/>
                      </a:schemeClr>
                    </a:solidFill>
                  </a:rPr>
                  <a:t>Field strength and uniformity in-plane</a:t>
                </a:r>
              </a:p>
              <a:p>
                <a:r>
                  <a:rPr lang="en-US" dirty="0">
                    <a:solidFill>
                      <a:schemeClr val="bg1">
                        <a:lumMod val="75000"/>
                      </a:schemeClr>
                    </a:solidFill>
                  </a:rPr>
                  <a:t>Model the </a:t>
                </a:r>
                <a:r>
                  <a:rPr lang="en-US" dirty="0" err="1">
                    <a:solidFill>
                      <a:schemeClr val="bg1">
                        <a:lumMod val="75000"/>
                      </a:schemeClr>
                    </a:solidFill>
                  </a:rPr>
                  <a:t>Biot</a:t>
                </a:r>
                <a:r>
                  <a:rPr lang="en-US" dirty="0">
                    <a:solidFill>
                      <a:schemeClr val="bg1">
                        <a:lumMod val="75000"/>
                      </a:schemeClr>
                    </a:solidFill>
                  </a:rPr>
                  <a:t>-Savart law with computational methods</a:t>
                </a:r>
              </a:p>
              <a:p>
                <a:pPr lvl="1"/>
                <a:r>
                  <a:rPr lang="en-US" dirty="0">
                    <a:solidFill>
                      <a:schemeClr val="bg1">
                        <a:lumMod val="75000"/>
                      </a:schemeClr>
                    </a:solidFill>
                  </a:rPr>
                  <a:t>Factors affecting code performance</a:t>
                </a:r>
              </a:p>
              <a:p>
                <a:pPr lvl="1"/>
                <a:r>
                  <a:rPr lang="en-US" dirty="0">
                    <a:solidFill>
                      <a:schemeClr val="bg1">
                        <a:lumMod val="75000"/>
                      </a:schemeClr>
                    </a:solidFill>
                  </a:rPr>
                  <a:t>Compare models to experimental results</a:t>
                </a:r>
              </a:p>
              <a:p>
                <a:pPr lvl="1"/>
                <a:r>
                  <a:rPr lang="en-US" dirty="0">
                    <a:solidFill>
                      <a:schemeClr val="bg1">
                        <a:lumMod val="75000"/>
                      </a:schemeClr>
                    </a:solidFill>
                  </a:rPr>
                  <a:t>Simulate motion of charged particle in presence of magnetic field</a:t>
                </a:r>
              </a:p>
              <a:p>
                <a:endParaRPr lang="en-US" dirty="0"/>
              </a:p>
              <a:p>
                <a:endParaRPr lang="en-US" dirty="0"/>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832104"/>
                <a:ext cx="10515600" cy="5824728"/>
              </a:xfrm>
              <a:blipFill>
                <a:blip r:embed="rId2"/>
                <a:stretch>
                  <a:fillRect l="-522" t="-1990" b="-314"/>
                </a:stretch>
              </a:blipFill>
            </p:spPr>
            <p:txBody>
              <a:bodyPr/>
              <a:lstStyle/>
              <a:p>
                <a:r>
                  <a:rPr lang="en-US">
                    <a:noFill/>
                  </a:rPr>
                  <a:t> </a:t>
                </a:r>
              </a:p>
            </p:txBody>
          </p:sp>
        </mc:Fallback>
      </mc:AlternateContent>
      <p:sp>
        <p:nvSpPr>
          <p:cNvPr id="4" name="32-Point Star 3"/>
          <p:cNvSpPr/>
          <p:nvPr/>
        </p:nvSpPr>
        <p:spPr>
          <a:xfrm>
            <a:off x="3294185" y="222738"/>
            <a:ext cx="8897816" cy="6635261"/>
          </a:xfrm>
          <a:prstGeom prst="star32">
            <a:avLst>
              <a:gd name="adj" fmla="val 46414"/>
            </a:avLst>
          </a:prstGeom>
          <a:solidFill>
            <a:srgbClr val="FFFF00"/>
          </a:solidFill>
          <a:ln w="25400">
            <a:solidFill>
              <a:srgbClr val="C00000"/>
            </a:solidFill>
          </a:ln>
        </p:spPr>
        <p:style>
          <a:lnRef idx="2">
            <a:schemeClr val="accent4">
              <a:shade val="50000"/>
            </a:schemeClr>
          </a:lnRef>
          <a:fillRef idx="1">
            <a:schemeClr val="accent4"/>
          </a:fillRef>
          <a:effectRef idx="0">
            <a:schemeClr val="accent4"/>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sz="1400"/>
          </a:p>
        </p:txBody>
      </p:sp>
      <p:sp>
        <p:nvSpPr>
          <p:cNvPr id="5" name="TextBox 1"/>
          <p:cNvSpPr txBox="1"/>
          <p:nvPr/>
        </p:nvSpPr>
        <p:spPr>
          <a:xfrm>
            <a:off x="4761521" y="1214823"/>
            <a:ext cx="6223002" cy="494036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3200" dirty="0">
                <a:solidFill>
                  <a:srgbClr val="C00000"/>
                </a:solidFill>
              </a:rPr>
              <a:t>A photo or figure helps explain the questions asked.</a:t>
            </a:r>
          </a:p>
          <a:p>
            <a:pPr>
              <a:lnSpc>
                <a:spcPct val="150000"/>
              </a:lnSpc>
            </a:pPr>
            <a:endParaRPr lang="en-US" sz="1800" dirty="0"/>
          </a:p>
          <a:p>
            <a:pPr>
              <a:lnSpc>
                <a:spcPct val="150000"/>
              </a:lnSpc>
            </a:pPr>
            <a:r>
              <a:rPr lang="en-US" sz="1800" dirty="0" smtClean="0"/>
              <a:t>A decent image of the apparatus is usually a good choice.</a:t>
            </a:r>
          </a:p>
          <a:p>
            <a:pPr>
              <a:lnSpc>
                <a:spcPct val="150000"/>
              </a:lnSpc>
            </a:pPr>
            <a:r>
              <a:rPr lang="en-US" sz="1800" dirty="0" smtClean="0"/>
              <a:t>Alternatively, a simplified figure is often a good choice.</a:t>
            </a:r>
          </a:p>
          <a:p>
            <a:pPr>
              <a:lnSpc>
                <a:spcPct val="150000"/>
              </a:lnSpc>
            </a:pPr>
            <a:r>
              <a:rPr lang="en-US" sz="1800" dirty="0"/>
              <a:t>It is not a problem to </a:t>
            </a:r>
            <a:r>
              <a:rPr lang="en-US" sz="1800" dirty="0" smtClean="0"/>
              <a:t>reuse </a:t>
            </a:r>
            <a:r>
              <a:rPr lang="en-US" sz="1800" dirty="0"/>
              <a:t>the same image on multiple slides.</a:t>
            </a:r>
          </a:p>
          <a:p>
            <a:pPr>
              <a:lnSpc>
                <a:spcPct val="150000"/>
              </a:lnSpc>
            </a:pPr>
            <a:r>
              <a:rPr lang="en-US" sz="1800" dirty="0" smtClean="0"/>
              <a:t>In </a:t>
            </a:r>
            <a:r>
              <a:rPr lang="en-US" sz="1800" dirty="0" smtClean="0"/>
              <a:t>some instances, perhaps showing a super brief video could make it easier to understand the goals</a:t>
            </a:r>
            <a:r>
              <a:rPr lang="en-US" sz="1800" dirty="0" smtClean="0"/>
              <a:t>?</a:t>
            </a:r>
          </a:p>
          <a:p>
            <a:pPr>
              <a:lnSpc>
                <a:spcPct val="150000"/>
              </a:lnSpc>
            </a:pPr>
            <a:endParaRPr lang="en-US" sz="1800" dirty="0" smtClean="0">
              <a:solidFill>
                <a:srgbClr val="C00000"/>
              </a:solidFill>
            </a:endParaRPr>
          </a:p>
          <a:p>
            <a:pPr algn="ctr">
              <a:lnSpc>
                <a:spcPct val="150000"/>
              </a:lnSpc>
            </a:pPr>
            <a:r>
              <a:rPr lang="en-US" sz="2400" dirty="0" smtClean="0">
                <a:solidFill>
                  <a:srgbClr val="C00000"/>
                </a:solidFill>
              </a:rPr>
              <a:t>Tip</a:t>
            </a:r>
            <a:r>
              <a:rPr lang="en-US" sz="2400" dirty="0">
                <a:solidFill>
                  <a:srgbClr val="C00000"/>
                </a:solidFill>
              </a:rPr>
              <a:t>: </a:t>
            </a:r>
            <a:r>
              <a:rPr lang="en-US" sz="2400" dirty="0" smtClean="0">
                <a:solidFill>
                  <a:srgbClr val="C00000"/>
                </a:solidFill>
              </a:rPr>
              <a:t>include </a:t>
            </a:r>
            <a:r>
              <a:rPr lang="en-US" sz="2400" dirty="0">
                <a:solidFill>
                  <a:srgbClr val="C00000"/>
                </a:solidFill>
              </a:rPr>
              <a:t>a ruler or scale bar to help the audience understand.</a:t>
            </a:r>
          </a:p>
          <a:p>
            <a:pPr>
              <a:lnSpc>
                <a:spcPct val="150000"/>
              </a:lnSpc>
            </a:pPr>
            <a:endParaRPr lang="en-US" sz="1800" dirty="0" smtClean="0"/>
          </a:p>
          <a:p>
            <a:pPr>
              <a:lnSpc>
                <a:spcPct val="150000"/>
              </a:lnSpc>
            </a:pPr>
            <a:endParaRPr lang="en-US" sz="1800" dirty="0"/>
          </a:p>
          <a:p>
            <a:pPr>
              <a:lnSpc>
                <a:spcPct val="150000"/>
              </a:lnSpc>
            </a:pPr>
            <a:endParaRPr lang="en-US" sz="1800" dirty="0" smtClean="0"/>
          </a:p>
          <a:p>
            <a:pPr marL="228600" indent="-228600">
              <a:lnSpc>
                <a:spcPct val="150000"/>
              </a:lnSpc>
              <a:buAutoNum type="arabicParenR"/>
            </a:pPr>
            <a:endParaRPr lang="en-US" sz="1800" dirty="0" smtClean="0"/>
          </a:p>
        </p:txBody>
      </p:sp>
      <p:sp>
        <p:nvSpPr>
          <p:cNvPr id="6" name="Slide Number Placeholder 5"/>
          <p:cNvSpPr>
            <a:spLocks noGrp="1"/>
          </p:cNvSpPr>
          <p:nvPr>
            <p:ph type="sldNum" sz="quarter" idx="12"/>
          </p:nvPr>
        </p:nvSpPr>
        <p:spPr/>
        <p:txBody>
          <a:bodyPr/>
          <a:lstStyle/>
          <a:p>
            <a:fld id="{8087436F-369A-404F-8EF3-44BA662BE423}" type="slidenum">
              <a:rPr lang="en-US" smtClean="0"/>
              <a:t>12</a:t>
            </a:fld>
            <a:endParaRPr lang="en-US"/>
          </a:p>
        </p:txBody>
      </p:sp>
    </p:spTree>
    <p:extLst>
      <p:ext uri="{BB962C8B-B14F-4D97-AF65-F5344CB8AC3E}">
        <p14:creationId xmlns:p14="http://schemas.microsoft.com/office/powerpoint/2010/main" val="37641214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744" y="119189"/>
            <a:ext cx="10515600" cy="978091"/>
          </a:xfrm>
        </p:spPr>
        <p:txBody>
          <a:bodyPr/>
          <a:lstStyle/>
          <a:p>
            <a:r>
              <a:rPr lang="en-US" b="1" dirty="0"/>
              <a:t>Theory </a:t>
            </a:r>
            <a:r>
              <a:rPr lang="en-US" sz="2000" dirty="0"/>
              <a:t>(1-4 slides</a:t>
            </a:r>
            <a:r>
              <a:rPr lang="en-US" sz="2000" dirty="0" smtClean="0"/>
              <a:t>)</a:t>
            </a:r>
            <a:br>
              <a:rPr lang="en-US" sz="2000" dirty="0" smtClean="0"/>
            </a:br>
            <a:r>
              <a:rPr lang="en-US" sz="2000" dirty="0" smtClean="0">
                <a:solidFill>
                  <a:srgbClr val="FF0000"/>
                </a:solidFill>
              </a:rPr>
              <a:t>in some cases it may be wise to mix procedure with theory or do procedure first</a:t>
            </a:r>
            <a:endParaRPr lang="en-US" sz="2000" dirty="0">
              <a:solidFill>
                <a:srgbClr val="FF0000"/>
              </a:solidFill>
            </a:endParaRPr>
          </a:p>
        </p:txBody>
      </p:sp>
      <p:sp>
        <p:nvSpPr>
          <p:cNvPr id="3" name="Content Placeholder 2"/>
          <p:cNvSpPr>
            <a:spLocks noGrp="1"/>
          </p:cNvSpPr>
          <p:nvPr>
            <p:ph idx="1"/>
          </p:nvPr>
        </p:nvSpPr>
        <p:spPr>
          <a:xfrm>
            <a:off x="237744" y="1097280"/>
            <a:ext cx="11116056" cy="5760720"/>
          </a:xfrm>
        </p:spPr>
        <p:txBody>
          <a:bodyPr>
            <a:normAutofit fontScale="70000" lnSpcReduction="20000"/>
          </a:bodyPr>
          <a:lstStyle/>
          <a:p>
            <a:pPr marL="0" indent="0">
              <a:buNone/>
            </a:pPr>
            <a:r>
              <a:rPr lang="en-US" dirty="0"/>
              <a:t>Everyone has at least one graph where you compare an experimental data set (shown as points with no smooth line) to a theoretical curve (shown as a smoothed line with no points).  </a:t>
            </a:r>
          </a:p>
          <a:p>
            <a:pPr marL="0" indent="0">
              <a:buNone/>
            </a:pPr>
            <a:r>
              <a:rPr lang="en-US" dirty="0"/>
              <a:t>You obviously needed a theoretical equation or two.  Use your theory slides inform the class about that equation. A starting point would be nice (say the B.S. and a figure setting up the problem) then skip to the final result.  If there is a particularly tricky step or useful math trick, you might mention it but don’t spend a lot of time on it.  Use the phrase “I can show you more details after the talk” or refer the class to a related workbook problem.  </a:t>
            </a:r>
          </a:p>
          <a:p>
            <a:pPr marL="0" indent="0">
              <a:buNone/>
            </a:pPr>
            <a:endParaRPr lang="en-US" dirty="0"/>
          </a:p>
          <a:p>
            <a:pPr marL="0" indent="0">
              <a:buNone/>
            </a:pPr>
            <a:r>
              <a:rPr lang="en-US" dirty="0"/>
              <a:t>Note: we all know the ring magnetic field derivation already; skip straight to that result if it is in your talk.</a:t>
            </a:r>
          </a:p>
          <a:p>
            <a:pPr marL="0" indent="0">
              <a:buNone/>
            </a:pPr>
            <a:endParaRPr lang="en-US" dirty="0"/>
          </a:p>
          <a:p>
            <a:pPr marL="0" indent="0">
              <a:buNone/>
            </a:pPr>
            <a:r>
              <a:rPr lang="en-US" dirty="0"/>
              <a:t>Animate in content on busy slides</a:t>
            </a:r>
          </a:p>
          <a:p>
            <a:pPr lvl="1"/>
            <a:r>
              <a:rPr lang="en-US" dirty="0"/>
              <a:t>Make the full slide with everything you want</a:t>
            </a:r>
          </a:p>
          <a:p>
            <a:pPr lvl="1"/>
            <a:r>
              <a:rPr lang="en-US" dirty="0"/>
              <a:t>If it looks too busy, make a copy or two.</a:t>
            </a:r>
          </a:p>
          <a:p>
            <a:pPr lvl="1"/>
            <a:r>
              <a:rPr lang="en-US" dirty="0"/>
              <a:t>Then, delete some of the stuff on the copied slides.</a:t>
            </a:r>
          </a:p>
          <a:p>
            <a:pPr lvl="1"/>
            <a:r>
              <a:rPr lang="en-US" dirty="0"/>
              <a:t>During your presentation it will appear like content is being gradually added to the slide.</a:t>
            </a:r>
          </a:p>
          <a:p>
            <a:pPr marL="0" indent="0">
              <a:buNone/>
            </a:pPr>
            <a:r>
              <a:rPr lang="en-US" dirty="0"/>
              <a:t>Consider ending the theory with a plot showing only the theoretical curve (no </a:t>
            </a:r>
            <a:r>
              <a:rPr lang="en-US" dirty="0" err="1"/>
              <a:t>exp</a:t>
            </a:r>
            <a:r>
              <a:rPr lang="en-US" dirty="0"/>
              <a:t> dots…see next slide)</a:t>
            </a:r>
          </a:p>
          <a:p>
            <a:pPr lvl="1"/>
            <a:r>
              <a:rPr lang="en-US" dirty="0"/>
              <a:t>Include a text box showing the theoretical equation on the slide</a:t>
            </a:r>
          </a:p>
          <a:p>
            <a:pPr lvl="1"/>
            <a:r>
              <a:rPr lang="en-US" dirty="0"/>
              <a:t>Color code your data sets (e.g. all ring </a:t>
            </a:r>
            <a:r>
              <a:rPr lang="en-US" dirty="0" err="1"/>
              <a:t>th</a:t>
            </a:r>
            <a:r>
              <a:rPr lang="en-US" dirty="0"/>
              <a:t> &amp; </a:t>
            </a:r>
            <a:r>
              <a:rPr lang="en-US" dirty="0" err="1"/>
              <a:t>exp</a:t>
            </a:r>
            <a:r>
              <a:rPr lang="en-US" dirty="0"/>
              <a:t> curves are blue, solenoid 1 </a:t>
            </a:r>
            <a:r>
              <a:rPr lang="en-US" dirty="0" err="1"/>
              <a:t>th</a:t>
            </a:r>
            <a:r>
              <a:rPr lang="en-US" dirty="0"/>
              <a:t> &amp; </a:t>
            </a:r>
            <a:r>
              <a:rPr lang="en-US" dirty="0" err="1"/>
              <a:t>exp</a:t>
            </a:r>
            <a:r>
              <a:rPr lang="en-US" dirty="0"/>
              <a:t> is green, </a:t>
            </a:r>
            <a:r>
              <a:rPr lang="en-US" dirty="0" err="1"/>
              <a:t>etc</a:t>
            </a:r>
            <a:r>
              <a:rPr lang="en-US" dirty="0"/>
              <a:t>)</a:t>
            </a:r>
          </a:p>
          <a:p>
            <a:pPr lvl="1"/>
            <a:r>
              <a:rPr lang="en-US" dirty="0"/>
              <a:t>Be consistent by coloring your </a:t>
            </a:r>
            <a:r>
              <a:rPr lang="en-US" dirty="0" err="1"/>
              <a:t>th</a:t>
            </a:r>
            <a:r>
              <a:rPr lang="en-US" dirty="0"/>
              <a:t> equations to match your chosen color scheme</a:t>
            </a:r>
          </a:p>
          <a:p>
            <a:pPr marL="0" indent="0">
              <a:buNone/>
            </a:pPr>
            <a:r>
              <a:rPr lang="en-US" dirty="0"/>
              <a:t>Regarding in-plane data (the theory might be a qualitative description of what you expect in terms of field strength, direction, and uniformity at various places in the plane)</a:t>
            </a:r>
          </a:p>
        </p:txBody>
      </p:sp>
      <p:sp>
        <p:nvSpPr>
          <p:cNvPr id="5" name="32-Point Star 4"/>
          <p:cNvSpPr/>
          <p:nvPr/>
        </p:nvSpPr>
        <p:spPr>
          <a:xfrm>
            <a:off x="6600093" y="1899139"/>
            <a:ext cx="4500528" cy="3387970"/>
          </a:xfrm>
          <a:prstGeom prst="star32">
            <a:avLst>
              <a:gd name="adj" fmla="val 43565"/>
            </a:avLst>
          </a:prstGeom>
          <a:solidFill>
            <a:srgbClr val="FFFF00"/>
          </a:solidFill>
          <a:ln w="25400">
            <a:solidFill>
              <a:srgbClr val="C00000"/>
            </a:solidFill>
          </a:ln>
        </p:spPr>
        <p:style>
          <a:lnRef idx="2">
            <a:schemeClr val="accent4">
              <a:shade val="50000"/>
            </a:schemeClr>
          </a:lnRef>
          <a:fillRef idx="1">
            <a:schemeClr val="accent4"/>
          </a:fillRef>
          <a:effectRef idx="0">
            <a:schemeClr val="accent4"/>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6" name="TextBox 1"/>
          <p:cNvSpPr txBox="1"/>
          <p:nvPr/>
        </p:nvSpPr>
        <p:spPr>
          <a:xfrm>
            <a:off x="7643446" y="2555631"/>
            <a:ext cx="2942492" cy="264156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50000"/>
              </a:lnSpc>
            </a:pPr>
            <a:r>
              <a:rPr lang="en-US" sz="2400" dirty="0" smtClean="0"/>
              <a:t>Images should be used to help explain any equations</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8087436F-369A-404F-8EF3-44BA662BE423}" type="slidenum">
              <a:rPr lang="en-US" smtClean="0"/>
              <a:t>13</a:t>
            </a:fld>
            <a:endParaRPr lang="en-US"/>
          </a:p>
        </p:txBody>
      </p:sp>
    </p:spTree>
    <p:extLst>
      <p:ext uri="{BB962C8B-B14F-4D97-AF65-F5344CB8AC3E}">
        <p14:creationId xmlns:p14="http://schemas.microsoft.com/office/powerpoint/2010/main" val="71712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040" y="0"/>
            <a:ext cx="10515600" cy="1325563"/>
          </a:xfrm>
        </p:spPr>
        <p:txBody>
          <a:bodyPr>
            <a:normAutofit/>
          </a:bodyPr>
          <a:lstStyle/>
          <a:p>
            <a:r>
              <a:rPr lang="en-US" b="1" dirty="0"/>
              <a:t>Procedure</a:t>
            </a:r>
            <a:r>
              <a:rPr lang="en-US" dirty="0"/>
              <a:t> </a:t>
            </a:r>
            <a:r>
              <a:rPr lang="en-US" sz="2000" dirty="0"/>
              <a:t>(2-5 slides</a:t>
            </a:r>
            <a:r>
              <a:rPr lang="en-US" sz="2000" dirty="0" smtClean="0"/>
              <a:t>?)</a:t>
            </a:r>
            <a:br>
              <a:rPr lang="en-US" sz="2000" dirty="0" smtClean="0"/>
            </a:br>
            <a:r>
              <a:rPr lang="en-US" sz="2000" dirty="0">
                <a:solidFill>
                  <a:srgbClr val="FF0000"/>
                </a:solidFill>
              </a:rPr>
              <a:t>in some cases it may be wise to mix procedure with theory or do procedure first</a:t>
            </a:r>
            <a:endParaRPr lang="en-US" sz="2000" b="1" dirty="0"/>
          </a:p>
        </p:txBody>
      </p:sp>
      <p:sp>
        <p:nvSpPr>
          <p:cNvPr id="3" name="Content Placeholder 2"/>
          <p:cNvSpPr>
            <a:spLocks noGrp="1"/>
          </p:cNvSpPr>
          <p:nvPr>
            <p:ph idx="1"/>
          </p:nvPr>
        </p:nvSpPr>
        <p:spPr>
          <a:xfrm>
            <a:off x="701040" y="1176400"/>
            <a:ext cx="10515600" cy="5123815"/>
          </a:xfrm>
        </p:spPr>
        <p:txBody>
          <a:bodyPr>
            <a:normAutofit fontScale="92500" lnSpcReduction="10000"/>
          </a:bodyPr>
          <a:lstStyle/>
          <a:p>
            <a:pPr marL="0" indent="0">
              <a:buNone/>
            </a:pPr>
            <a:r>
              <a:rPr lang="en-US" dirty="0"/>
              <a:t>No need for a bulleted list of equipment.</a:t>
            </a:r>
          </a:p>
          <a:p>
            <a:pPr marL="0" indent="0">
              <a:buNone/>
            </a:pPr>
            <a:r>
              <a:rPr lang="en-US" dirty="0"/>
              <a:t>Show pictures of you taking data.  If you took more than one type of data (i.e. in-plane vs on-axis), show images for each type of data acquisition.</a:t>
            </a:r>
          </a:p>
          <a:p>
            <a:pPr marL="0" indent="0">
              <a:buNone/>
            </a:pPr>
            <a:r>
              <a:rPr lang="en-US" dirty="0"/>
              <a:t>While the pictures are on screen, talk about the equipment and what you did to get data to compare to the theoretical predications.  Mention specific parameters you used in any pictures or screenshots </a:t>
            </a:r>
            <a:r>
              <a:rPr lang="en-US" sz="1900" dirty="0"/>
              <a:t>(i.e. what current, amplitude, frequency, source voltage, partition size)</a:t>
            </a:r>
            <a:r>
              <a:rPr lang="en-US" dirty="0"/>
              <a:t>.</a:t>
            </a:r>
          </a:p>
          <a:p>
            <a:pPr marL="0" indent="0">
              <a:buNone/>
            </a:pPr>
            <a:r>
              <a:rPr lang="en-US" dirty="0"/>
              <a:t>Be sure you tell everyone how big things are </a:t>
            </a:r>
            <a:r>
              <a:rPr lang="en-US" sz="1900" dirty="0"/>
              <a:t>(i.e. mention the ring is 10.5 cm radius or point out a meter stick in the image to give folks an idea of the scale of the objects involved in your experiment)</a:t>
            </a:r>
            <a:r>
              <a:rPr lang="en-US" dirty="0"/>
              <a:t>.</a:t>
            </a:r>
          </a:p>
          <a:p>
            <a:pPr marL="0" indent="0">
              <a:buNone/>
            </a:pPr>
            <a:r>
              <a:rPr lang="en-US" dirty="0"/>
              <a:t>If you have different data sets, show an image of each scenario (side by side might be nice) and stress what parameters are kept the same and what is varied for each data set </a:t>
            </a:r>
            <a:r>
              <a:rPr lang="en-US" sz="1900" dirty="0"/>
              <a:t>(perimeter, current, shape of coil, coil spacing, turns per unit length, oscillation amplitude, proximity of magnet to coil, core type/geometry, single frequency, </a:t>
            </a:r>
            <a:r>
              <a:rPr lang="en-US" sz="1900" dirty="0" err="1"/>
              <a:t>etc</a:t>
            </a:r>
            <a:r>
              <a:rPr lang="en-US" sz="1900" dirty="0"/>
              <a:t>)</a:t>
            </a:r>
            <a:r>
              <a:rPr lang="en-US" dirty="0"/>
              <a:t>.</a:t>
            </a:r>
          </a:p>
          <a:p>
            <a:pPr marL="0" indent="0">
              <a:buNone/>
            </a:pPr>
            <a:endParaRPr lang="en-US" dirty="0"/>
          </a:p>
        </p:txBody>
      </p:sp>
      <p:sp>
        <p:nvSpPr>
          <p:cNvPr id="4" name="Slide Number Placeholder 3"/>
          <p:cNvSpPr>
            <a:spLocks noGrp="1"/>
          </p:cNvSpPr>
          <p:nvPr>
            <p:ph type="sldNum" sz="quarter" idx="12"/>
          </p:nvPr>
        </p:nvSpPr>
        <p:spPr/>
        <p:txBody>
          <a:bodyPr/>
          <a:lstStyle/>
          <a:p>
            <a:fld id="{8087436F-369A-404F-8EF3-44BA662BE423}" type="slidenum">
              <a:rPr lang="en-US" smtClean="0"/>
              <a:t>14</a:t>
            </a:fld>
            <a:endParaRPr lang="en-US"/>
          </a:p>
        </p:txBody>
      </p:sp>
    </p:spTree>
    <p:extLst>
      <p:ext uri="{BB962C8B-B14F-4D97-AF65-F5344CB8AC3E}">
        <p14:creationId xmlns:p14="http://schemas.microsoft.com/office/powerpoint/2010/main" val="34052825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Re-visit goal slide mid talk? </a:t>
            </a:r>
            <a:r>
              <a:rPr lang="en-US" dirty="0"/>
              <a:t>(optional)</a:t>
            </a:r>
          </a:p>
        </p:txBody>
      </p:sp>
      <p:sp>
        <p:nvSpPr>
          <p:cNvPr id="3" name="Content Placeholder 2"/>
          <p:cNvSpPr>
            <a:spLocks noGrp="1"/>
          </p:cNvSpPr>
          <p:nvPr>
            <p:ph idx="1"/>
          </p:nvPr>
        </p:nvSpPr>
        <p:spPr/>
        <p:txBody>
          <a:bodyPr/>
          <a:lstStyle/>
          <a:p>
            <a:r>
              <a:rPr lang="en-US" dirty="0"/>
              <a:t>While not required, this might be a good time to remind us of what the overarching goals were.</a:t>
            </a:r>
          </a:p>
          <a:p>
            <a:r>
              <a:rPr lang="en-US" dirty="0"/>
              <a:t>Consider doing the following:</a:t>
            </a:r>
          </a:p>
          <a:p>
            <a:pPr lvl="1"/>
            <a:r>
              <a:rPr lang="en-US" dirty="0"/>
              <a:t>Cut and paste the goal slide here again</a:t>
            </a:r>
          </a:p>
          <a:p>
            <a:pPr lvl="1"/>
            <a:r>
              <a:rPr lang="en-US" dirty="0"/>
              <a:t>Remind people of the basic theoretical predictions</a:t>
            </a:r>
          </a:p>
        </p:txBody>
      </p:sp>
      <p:sp>
        <p:nvSpPr>
          <p:cNvPr id="4" name="Slide Number Placeholder 3"/>
          <p:cNvSpPr>
            <a:spLocks noGrp="1"/>
          </p:cNvSpPr>
          <p:nvPr>
            <p:ph type="sldNum" sz="quarter" idx="12"/>
          </p:nvPr>
        </p:nvSpPr>
        <p:spPr/>
        <p:txBody>
          <a:bodyPr/>
          <a:lstStyle/>
          <a:p>
            <a:fld id="{8087436F-369A-404F-8EF3-44BA662BE423}" type="slidenum">
              <a:rPr lang="en-US" smtClean="0"/>
              <a:t>15</a:t>
            </a:fld>
            <a:endParaRPr lang="en-US"/>
          </a:p>
        </p:txBody>
      </p:sp>
    </p:spTree>
    <p:extLst>
      <p:ext uri="{BB962C8B-B14F-4D97-AF65-F5344CB8AC3E}">
        <p14:creationId xmlns:p14="http://schemas.microsoft.com/office/powerpoint/2010/main" val="1559433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716" y="17821"/>
            <a:ext cx="10515600" cy="942565"/>
          </a:xfrm>
        </p:spPr>
        <p:txBody>
          <a:bodyPr/>
          <a:lstStyle/>
          <a:p>
            <a:r>
              <a:rPr lang="en-US" b="1" dirty="0"/>
              <a:t>Results </a:t>
            </a:r>
            <a:r>
              <a:rPr lang="en-US" sz="2000" dirty="0"/>
              <a:t>(2-4 slides?)</a:t>
            </a:r>
            <a:endParaRPr lang="en-US" dirty="0"/>
          </a:p>
        </p:txBody>
      </p:sp>
      <p:sp>
        <p:nvSpPr>
          <p:cNvPr id="3" name="Content Placeholder 2"/>
          <p:cNvSpPr>
            <a:spLocks noGrp="1"/>
          </p:cNvSpPr>
          <p:nvPr>
            <p:ph idx="1"/>
          </p:nvPr>
        </p:nvSpPr>
        <p:spPr>
          <a:xfrm>
            <a:off x="690715" y="960386"/>
            <a:ext cx="10704871" cy="5897614"/>
          </a:xfrm>
        </p:spPr>
        <p:txBody>
          <a:bodyPr>
            <a:normAutofit fontScale="62500" lnSpcReduction="20000"/>
          </a:bodyPr>
          <a:lstStyle/>
          <a:p>
            <a:pPr marL="0" indent="0">
              <a:lnSpc>
                <a:spcPct val="120000"/>
              </a:lnSpc>
              <a:spcBef>
                <a:spcPts val="0"/>
              </a:spcBef>
              <a:spcAft>
                <a:spcPts val="600"/>
              </a:spcAft>
              <a:buNone/>
            </a:pPr>
            <a:r>
              <a:rPr lang="en-US" sz="3400" dirty="0"/>
              <a:t>Consider first showing a single data set (both </a:t>
            </a:r>
            <a:r>
              <a:rPr lang="en-US" sz="3400" dirty="0" err="1"/>
              <a:t>exp</a:t>
            </a:r>
            <a:r>
              <a:rPr lang="en-US" sz="3400" dirty="0"/>
              <a:t> &amp; </a:t>
            </a:r>
            <a:r>
              <a:rPr lang="en-US" sz="3400" dirty="0" err="1"/>
              <a:t>th</a:t>
            </a:r>
            <a:r>
              <a:rPr lang="en-US" sz="3400" dirty="0"/>
              <a:t>). While speaking, be sure to mention things like how many sig figs you got on your experimental points (each axis…).  This should be reflected in the sig figs of each axis. Mention the </a:t>
            </a:r>
            <a:r>
              <a:rPr lang="en-US" sz="3400" dirty="0" err="1"/>
              <a:t>avg</a:t>
            </a:r>
            <a:r>
              <a:rPr lang="en-US" sz="3400" dirty="0"/>
              <a:t> percent difference of </a:t>
            </a:r>
            <a:r>
              <a:rPr lang="en-US" sz="3400" dirty="0" err="1"/>
              <a:t>exp</a:t>
            </a:r>
            <a:r>
              <a:rPr lang="en-US" sz="3400" dirty="0"/>
              <a:t> data from </a:t>
            </a:r>
            <a:r>
              <a:rPr lang="en-US" sz="3400" dirty="0" err="1"/>
              <a:t>th</a:t>
            </a:r>
            <a:r>
              <a:rPr lang="en-US" sz="3400" dirty="0"/>
              <a:t> data.</a:t>
            </a:r>
          </a:p>
          <a:p>
            <a:pPr marL="0" indent="0">
              <a:lnSpc>
                <a:spcPct val="120000"/>
              </a:lnSpc>
              <a:spcBef>
                <a:spcPts val="0"/>
              </a:spcBef>
              <a:spcAft>
                <a:spcPts val="600"/>
              </a:spcAft>
              <a:buNone/>
            </a:pPr>
            <a:r>
              <a:rPr lang="en-US" sz="3400" dirty="0"/>
              <a:t>Finally, add in all </a:t>
            </a:r>
            <a:r>
              <a:rPr lang="en-US" sz="3400" dirty="0" err="1"/>
              <a:t>exp</a:t>
            </a:r>
            <a:r>
              <a:rPr lang="en-US" sz="3400" dirty="0"/>
              <a:t> &amp; </a:t>
            </a:r>
            <a:r>
              <a:rPr lang="en-US" sz="3400" dirty="0" err="1"/>
              <a:t>th</a:t>
            </a:r>
            <a:r>
              <a:rPr lang="en-US" sz="3400" dirty="0"/>
              <a:t> data sets on a single plot. Be sure things are color coded to simplify things for the audience. You can also add thumbnail sized pictures to each curve (or to the legend) if that helps you keep track of things. See the next few slides to see what I mean…</a:t>
            </a:r>
          </a:p>
          <a:p>
            <a:pPr marL="0" indent="0">
              <a:lnSpc>
                <a:spcPct val="120000"/>
              </a:lnSpc>
              <a:spcBef>
                <a:spcPts val="0"/>
              </a:spcBef>
              <a:spcAft>
                <a:spcPts val="600"/>
              </a:spcAft>
              <a:buNone/>
            </a:pPr>
            <a:endParaRPr lang="en-US" sz="3400" dirty="0"/>
          </a:p>
          <a:p>
            <a:pPr marL="0" indent="0">
              <a:lnSpc>
                <a:spcPct val="120000"/>
              </a:lnSpc>
              <a:spcBef>
                <a:spcPts val="0"/>
              </a:spcBef>
              <a:spcAft>
                <a:spcPts val="600"/>
              </a:spcAft>
              <a:buNone/>
            </a:pPr>
            <a:r>
              <a:rPr lang="en-US" sz="3400" dirty="0"/>
              <a:t>If you did both on-axis and in-plane data: I would show on-axis data first, then in-plane data.</a:t>
            </a:r>
          </a:p>
          <a:p>
            <a:pPr marL="0" indent="0">
              <a:lnSpc>
                <a:spcPct val="120000"/>
              </a:lnSpc>
              <a:spcBef>
                <a:spcPts val="0"/>
              </a:spcBef>
              <a:spcAft>
                <a:spcPts val="600"/>
              </a:spcAft>
              <a:buNone/>
            </a:pPr>
            <a:r>
              <a:rPr lang="en-US" sz="3400" dirty="0"/>
              <a:t>If comparing two in-plane data sets, try to have them both in the same slide side by side.</a:t>
            </a:r>
          </a:p>
          <a:p>
            <a:pPr marL="0" indent="0">
              <a:lnSpc>
                <a:spcPct val="120000"/>
              </a:lnSpc>
              <a:spcBef>
                <a:spcPts val="0"/>
              </a:spcBef>
              <a:spcAft>
                <a:spcPts val="600"/>
              </a:spcAft>
              <a:buNone/>
            </a:pPr>
            <a:r>
              <a:rPr lang="en-US" sz="3400" dirty="0"/>
              <a:t>Watch those font sizes!</a:t>
            </a:r>
          </a:p>
          <a:p>
            <a:pPr marL="0" indent="0">
              <a:lnSpc>
                <a:spcPct val="120000"/>
              </a:lnSpc>
              <a:spcBef>
                <a:spcPts val="0"/>
              </a:spcBef>
              <a:spcAft>
                <a:spcPts val="600"/>
              </a:spcAft>
              <a:buNone/>
            </a:pPr>
            <a:endParaRPr lang="en-US" sz="3400" dirty="0"/>
          </a:p>
          <a:p>
            <a:pPr marL="0" indent="0">
              <a:lnSpc>
                <a:spcPct val="120000"/>
              </a:lnSpc>
              <a:spcBef>
                <a:spcPts val="0"/>
              </a:spcBef>
              <a:spcAft>
                <a:spcPts val="600"/>
              </a:spcAft>
              <a:buNone/>
            </a:pPr>
            <a:r>
              <a:rPr lang="en-US" sz="2900" dirty="0"/>
              <a:t>For reference: the magnitude of earth’s magnetic field (near Santa Maria) is slightly less than 0.5 G.  This includes a component parallel to the surface of the earth (about 0.3 G) and a component towards the earth’s surface (about 0.4 G).</a:t>
            </a:r>
          </a:p>
        </p:txBody>
      </p:sp>
      <p:sp>
        <p:nvSpPr>
          <p:cNvPr id="4" name="Slide Number Placeholder 3"/>
          <p:cNvSpPr>
            <a:spLocks noGrp="1"/>
          </p:cNvSpPr>
          <p:nvPr>
            <p:ph type="sldNum" sz="quarter" idx="12"/>
          </p:nvPr>
        </p:nvSpPr>
        <p:spPr/>
        <p:txBody>
          <a:bodyPr/>
          <a:lstStyle/>
          <a:p>
            <a:fld id="{8087436F-369A-404F-8EF3-44BA662BE423}" type="slidenum">
              <a:rPr lang="en-US" smtClean="0"/>
              <a:t>16</a:t>
            </a:fld>
            <a:endParaRPr lang="en-US"/>
          </a:p>
        </p:txBody>
      </p:sp>
    </p:spTree>
    <p:extLst>
      <p:ext uri="{BB962C8B-B14F-4D97-AF65-F5344CB8AC3E}">
        <p14:creationId xmlns:p14="http://schemas.microsoft.com/office/powerpoint/2010/main" val="14544822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0484595F-A929-4C4C-B820-1F1E7058F124}"/>
              </a:ext>
            </a:extLst>
          </p:cNvPr>
          <p:cNvGraphicFramePr>
            <a:graphicFrameLocks/>
          </p:cNvGraphicFramePr>
          <p:nvPr>
            <p:extLst/>
          </p:nvPr>
        </p:nvGraphicFramePr>
        <p:xfrm>
          <a:off x="524932" y="118533"/>
          <a:ext cx="11336867" cy="6570134"/>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a14="http://schemas.microsoft.com/office/drawing/2010/main">
        <mc:Choice Requires="a14">
          <p:sp>
            <p:nvSpPr>
              <p:cNvPr id="3" name="TextBox 1">
                <a:extLst>
                  <a:ext uri="{FF2B5EF4-FFF2-40B4-BE49-F238E27FC236}">
                    <a16:creationId xmlns:a16="http://schemas.microsoft.com/office/drawing/2014/main" id="{0215328D-28DA-484E-B737-B9C22981B5C7}"/>
                  </a:ext>
                </a:extLst>
              </p:cNvPr>
              <p:cNvSpPr txBox="1"/>
              <p:nvPr/>
            </p:nvSpPr>
            <p:spPr>
              <a:xfrm>
                <a:off x="1253306" y="4563983"/>
                <a:ext cx="2898648" cy="85039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400" b="1" i="1" smtClean="0">
                              <a:solidFill>
                                <a:srgbClr val="1010FF"/>
                              </a:solidFill>
                              <a:latin typeface="Cambria Math" panose="02040503050406030204" pitchFamily="18" charset="0"/>
                            </a:rPr>
                          </m:ctrlPr>
                        </m:sSubPr>
                        <m:e>
                          <m:r>
                            <a:rPr lang="en-US" sz="2400" b="1" i="1" smtClean="0">
                              <a:solidFill>
                                <a:srgbClr val="1010FF"/>
                              </a:solidFill>
                              <a:latin typeface="Cambria Math" panose="02040503050406030204" pitchFamily="18" charset="0"/>
                            </a:rPr>
                            <m:t>𝑩</m:t>
                          </m:r>
                        </m:e>
                        <m:sub>
                          <m:r>
                            <a:rPr lang="en-US" sz="2400" b="1" i="1" smtClean="0">
                              <a:solidFill>
                                <a:srgbClr val="1010FF"/>
                              </a:solidFill>
                              <a:latin typeface="Cambria Math" panose="02040503050406030204" pitchFamily="18" charset="0"/>
                            </a:rPr>
                            <m:t>𝑭𝒓𝒐𝒈</m:t>
                          </m:r>
                        </m:sub>
                      </m:sSub>
                      <m:r>
                        <a:rPr lang="en-US" sz="2400" b="1" i="1" smtClean="0">
                          <a:solidFill>
                            <a:srgbClr val="1010FF"/>
                          </a:solidFill>
                          <a:latin typeface="Cambria Math" panose="02040503050406030204" pitchFamily="18" charset="0"/>
                        </a:rPr>
                        <m:t>=</m:t>
                      </m:r>
                      <m:f>
                        <m:fPr>
                          <m:ctrlPr>
                            <a:rPr lang="en-US" sz="2400" b="1" i="1" smtClean="0">
                              <a:solidFill>
                                <a:srgbClr val="1010FF"/>
                              </a:solidFill>
                              <a:latin typeface="Cambria Math" panose="02040503050406030204" pitchFamily="18" charset="0"/>
                            </a:rPr>
                          </m:ctrlPr>
                        </m:fPr>
                        <m:num>
                          <m:r>
                            <a:rPr lang="en-US" sz="2400" b="1" i="1" smtClean="0">
                              <a:solidFill>
                                <a:srgbClr val="1010FF"/>
                              </a:solidFill>
                              <a:latin typeface="Cambria Math" panose="02040503050406030204" pitchFamily="18" charset="0"/>
                            </a:rPr>
                            <m:t>𝒌</m:t>
                          </m:r>
                          <m:sSub>
                            <m:sSubPr>
                              <m:ctrlPr>
                                <a:rPr lang="en-US" sz="2400" b="1" i="1" smtClean="0">
                                  <a:solidFill>
                                    <a:srgbClr val="1010FF"/>
                                  </a:solidFill>
                                  <a:latin typeface="Cambria Math" panose="02040503050406030204" pitchFamily="18" charset="0"/>
                                </a:rPr>
                              </m:ctrlPr>
                            </m:sSubPr>
                            <m:e>
                              <m:r>
                                <a:rPr lang="en-US" sz="2400" b="1" i="1" smtClean="0">
                                  <a:solidFill>
                                    <a:srgbClr val="1010FF"/>
                                  </a:solidFill>
                                  <a:latin typeface="Cambria Math" panose="02040503050406030204" pitchFamily="18" charset="0"/>
                                </a:rPr>
                                <m:t>𝝁</m:t>
                              </m:r>
                            </m:e>
                            <m:sub>
                              <m:r>
                                <a:rPr lang="en-US" sz="2400" b="1" i="1" smtClean="0">
                                  <a:solidFill>
                                    <a:srgbClr val="1010FF"/>
                                  </a:solidFill>
                                  <a:latin typeface="Cambria Math" panose="02040503050406030204" pitchFamily="18" charset="0"/>
                                </a:rPr>
                                <m:t>𝟎</m:t>
                              </m:r>
                            </m:sub>
                          </m:sSub>
                          <m:r>
                            <a:rPr lang="en-US" sz="2400" b="1" i="1" smtClean="0">
                              <a:solidFill>
                                <a:srgbClr val="1010FF"/>
                              </a:solidFill>
                              <a:latin typeface="Cambria Math" panose="02040503050406030204" pitchFamily="18" charset="0"/>
                            </a:rPr>
                            <m:t>𝑵𝑰</m:t>
                          </m:r>
                        </m:num>
                        <m:den>
                          <m:sSup>
                            <m:sSupPr>
                              <m:ctrlPr>
                                <a:rPr lang="en-US" sz="2400" b="1" i="1" smtClean="0">
                                  <a:solidFill>
                                    <a:srgbClr val="1010FF"/>
                                  </a:solidFill>
                                  <a:latin typeface="Cambria Math" panose="02040503050406030204" pitchFamily="18" charset="0"/>
                                </a:rPr>
                              </m:ctrlPr>
                            </m:sSupPr>
                            <m:e>
                              <m:r>
                                <a:rPr lang="en-US" sz="2400" b="1" i="1" smtClean="0">
                                  <a:solidFill>
                                    <a:srgbClr val="1010FF"/>
                                  </a:solidFill>
                                  <a:latin typeface="Cambria Math" panose="02040503050406030204" pitchFamily="18" charset="0"/>
                                </a:rPr>
                                <m:t>𝒛</m:t>
                              </m:r>
                            </m:e>
                            <m:sup>
                              <m:r>
                                <a:rPr lang="en-US" sz="2400" b="1" i="1" smtClean="0">
                                  <a:solidFill>
                                    <a:srgbClr val="1010FF"/>
                                  </a:solidFill>
                                  <a:latin typeface="Cambria Math" panose="02040503050406030204" pitchFamily="18" charset="0"/>
                                </a:rPr>
                                <m:t>𝟐</m:t>
                              </m:r>
                            </m:sup>
                          </m:sSup>
                          <m:r>
                            <a:rPr lang="en-US" sz="2400" b="1" i="1" smtClean="0">
                              <a:solidFill>
                                <a:srgbClr val="1010FF"/>
                              </a:solidFill>
                              <a:latin typeface="Cambria Math" panose="02040503050406030204" pitchFamily="18" charset="0"/>
                            </a:rPr>
                            <m:t>+</m:t>
                          </m:r>
                          <m:sSup>
                            <m:sSupPr>
                              <m:ctrlPr>
                                <a:rPr lang="en-US" sz="2400" b="1" i="1" smtClean="0">
                                  <a:solidFill>
                                    <a:srgbClr val="1010FF"/>
                                  </a:solidFill>
                                  <a:latin typeface="Cambria Math" panose="02040503050406030204" pitchFamily="18" charset="0"/>
                                </a:rPr>
                              </m:ctrlPr>
                            </m:sSupPr>
                            <m:e>
                              <m:r>
                                <a:rPr lang="en-US" sz="2400" b="1" i="1" smtClean="0">
                                  <a:solidFill>
                                    <a:srgbClr val="1010FF"/>
                                  </a:solidFill>
                                  <a:latin typeface="Cambria Math" panose="02040503050406030204" pitchFamily="18" charset="0"/>
                                </a:rPr>
                                <m:t>𝒅</m:t>
                              </m:r>
                            </m:e>
                            <m:sup>
                              <m:r>
                                <a:rPr lang="en-US" sz="2400" b="1" i="1" smtClean="0">
                                  <a:solidFill>
                                    <a:srgbClr val="1010FF"/>
                                  </a:solidFill>
                                  <a:latin typeface="Cambria Math" panose="02040503050406030204" pitchFamily="18" charset="0"/>
                                </a:rPr>
                                <m:t>𝟐</m:t>
                              </m:r>
                            </m:sup>
                          </m:sSup>
                        </m:den>
                      </m:f>
                    </m:oMath>
                  </m:oMathPara>
                </a14:m>
                <a:endParaRPr lang="en-US" sz="1100" b="1" dirty="0"/>
              </a:p>
            </p:txBody>
          </p:sp>
        </mc:Choice>
        <mc:Fallback xmlns="">
          <p:sp>
            <p:nvSpPr>
              <p:cNvPr id="3" name="TextBox 1">
                <a:extLst>
                  <a:ext uri="{FF2B5EF4-FFF2-40B4-BE49-F238E27FC236}">
                    <a16:creationId xmlns:a16="http://schemas.microsoft.com/office/drawing/2014/main" id="{0215328D-28DA-484E-B737-B9C22981B5C7}"/>
                  </a:ext>
                </a:extLst>
              </p:cNvPr>
              <p:cNvSpPr txBox="1">
                <a:spLocks noRot="1" noChangeAspect="1" noMove="1" noResize="1" noEditPoints="1" noAdjustHandles="1" noChangeArrowheads="1" noChangeShapeType="1" noTextEdit="1"/>
              </p:cNvSpPr>
              <p:nvPr/>
            </p:nvSpPr>
            <p:spPr>
              <a:xfrm>
                <a:off x="1253306" y="4563983"/>
                <a:ext cx="2898648" cy="850392"/>
              </a:xfrm>
              <a:prstGeom prst="rect">
                <a:avLst/>
              </a:prstGeom>
              <a:blipFill>
                <a:blip r:embed="rId3"/>
                <a:stretch>
                  <a:fillRect/>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087436F-369A-404F-8EF3-44BA662BE423}" type="slidenum">
              <a:rPr lang="en-US" smtClean="0"/>
              <a:t>17</a:t>
            </a:fld>
            <a:endParaRPr lang="en-US"/>
          </a:p>
        </p:txBody>
      </p:sp>
    </p:spTree>
    <p:extLst>
      <p:ext uri="{BB962C8B-B14F-4D97-AF65-F5344CB8AC3E}">
        <p14:creationId xmlns:p14="http://schemas.microsoft.com/office/powerpoint/2010/main" val="13156418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0484595F-A929-4C4C-B820-1F1E7058F124}"/>
              </a:ext>
            </a:extLst>
          </p:cNvPr>
          <p:cNvGraphicFramePr>
            <a:graphicFrameLocks/>
          </p:cNvGraphicFramePr>
          <p:nvPr>
            <p:extLst/>
          </p:nvPr>
        </p:nvGraphicFramePr>
        <p:xfrm>
          <a:off x="524932" y="118533"/>
          <a:ext cx="11336867" cy="6570134"/>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a14="http://schemas.microsoft.com/office/drawing/2010/main">
        <mc:Choice Requires="a14">
          <p:sp>
            <p:nvSpPr>
              <p:cNvPr id="3" name="TextBox 1">
                <a:extLst>
                  <a:ext uri="{FF2B5EF4-FFF2-40B4-BE49-F238E27FC236}">
                    <a16:creationId xmlns:a16="http://schemas.microsoft.com/office/drawing/2014/main" id="{0215328D-28DA-484E-B737-B9C22981B5C7}"/>
                  </a:ext>
                </a:extLst>
              </p:cNvPr>
              <p:cNvSpPr txBox="1"/>
              <p:nvPr/>
            </p:nvSpPr>
            <p:spPr>
              <a:xfrm>
                <a:off x="1253306" y="4563983"/>
                <a:ext cx="2898648" cy="85039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400" b="1" i="1" smtClean="0">
                              <a:solidFill>
                                <a:srgbClr val="1010FF"/>
                              </a:solidFill>
                              <a:latin typeface="Cambria Math" panose="02040503050406030204" pitchFamily="18" charset="0"/>
                            </a:rPr>
                          </m:ctrlPr>
                        </m:sSubPr>
                        <m:e>
                          <m:r>
                            <a:rPr lang="en-US" sz="2400" b="1" i="1" smtClean="0">
                              <a:solidFill>
                                <a:srgbClr val="1010FF"/>
                              </a:solidFill>
                              <a:latin typeface="Cambria Math" panose="02040503050406030204" pitchFamily="18" charset="0"/>
                            </a:rPr>
                            <m:t>𝑩</m:t>
                          </m:r>
                        </m:e>
                        <m:sub>
                          <m:r>
                            <a:rPr lang="en-US" sz="2400" b="1" i="1" smtClean="0">
                              <a:solidFill>
                                <a:srgbClr val="1010FF"/>
                              </a:solidFill>
                              <a:latin typeface="Cambria Math" panose="02040503050406030204" pitchFamily="18" charset="0"/>
                            </a:rPr>
                            <m:t>𝑭𝒓𝒐𝒈</m:t>
                          </m:r>
                        </m:sub>
                      </m:sSub>
                      <m:r>
                        <a:rPr lang="en-US" sz="2400" b="1" i="1" smtClean="0">
                          <a:solidFill>
                            <a:srgbClr val="1010FF"/>
                          </a:solidFill>
                          <a:latin typeface="Cambria Math" panose="02040503050406030204" pitchFamily="18" charset="0"/>
                        </a:rPr>
                        <m:t>=</m:t>
                      </m:r>
                      <m:f>
                        <m:fPr>
                          <m:ctrlPr>
                            <a:rPr lang="en-US" sz="2400" b="1" i="1" smtClean="0">
                              <a:solidFill>
                                <a:srgbClr val="1010FF"/>
                              </a:solidFill>
                              <a:latin typeface="Cambria Math" panose="02040503050406030204" pitchFamily="18" charset="0"/>
                            </a:rPr>
                          </m:ctrlPr>
                        </m:fPr>
                        <m:num>
                          <m:r>
                            <a:rPr lang="en-US" sz="2400" b="1" i="1" smtClean="0">
                              <a:solidFill>
                                <a:srgbClr val="1010FF"/>
                              </a:solidFill>
                              <a:latin typeface="Cambria Math" panose="02040503050406030204" pitchFamily="18" charset="0"/>
                            </a:rPr>
                            <m:t>𝒌</m:t>
                          </m:r>
                          <m:sSub>
                            <m:sSubPr>
                              <m:ctrlPr>
                                <a:rPr lang="en-US" sz="2400" b="1" i="1" smtClean="0">
                                  <a:solidFill>
                                    <a:srgbClr val="1010FF"/>
                                  </a:solidFill>
                                  <a:latin typeface="Cambria Math" panose="02040503050406030204" pitchFamily="18" charset="0"/>
                                </a:rPr>
                              </m:ctrlPr>
                            </m:sSubPr>
                            <m:e>
                              <m:r>
                                <a:rPr lang="en-US" sz="2400" b="1" i="1" smtClean="0">
                                  <a:solidFill>
                                    <a:srgbClr val="1010FF"/>
                                  </a:solidFill>
                                  <a:latin typeface="Cambria Math" panose="02040503050406030204" pitchFamily="18" charset="0"/>
                                </a:rPr>
                                <m:t>𝝁</m:t>
                              </m:r>
                            </m:e>
                            <m:sub>
                              <m:r>
                                <a:rPr lang="en-US" sz="2400" b="1" i="1" smtClean="0">
                                  <a:solidFill>
                                    <a:srgbClr val="1010FF"/>
                                  </a:solidFill>
                                  <a:latin typeface="Cambria Math" panose="02040503050406030204" pitchFamily="18" charset="0"/>
                                </a:rPr>
                                <m:t>𝟎</m:t>
                              </m:r>
                            </m:sub>
                          </m:sSub>
                          <m:r>
                            <a:rPr lang="en-US" sz="2400" b="1" i="1" smtClean="0">
                              <a:solidFill>
                                <a:srgbClr val="1010FF"/>
                              </a:solidFill>
                              <a:latin typeface="Cambria Math" panose="02040503050406030204" pitchFamily="18" charset="0"/>
                            </a:rPr>
                            <m:t>𝑵𝑰</m:t>
                          </m:r>
                        </m:num>
                        <m:den>
                          <m:sSup>
                            <m:sSupPr>
                              <m:ctrlPr>
                                <a:rPr lang="en-US" sz="2400" b="1" i="1" smtClean="0">
                                  <a:solidFill>
                                    <a:srgbClr val="1010FF"/>
                                  </a:solidFill>
                                  <a:latin typeface="Cambria Math" panose="02040503050406030204" pitchFamily="18" charset="0"/>
                                </a:rPr>
                              </m:ctrlPr>
                            </m:sSupPr>
                            <m:e>
                              <m:r>
                                <a:rPr lang="en-US" sz="2400" b="1" i="1" smtClean="0">
                                  <a:solidFill>
                                    <a:srgbClr val="1010FF"/>
                                  </a:solidFill>
                                  <a:latin typeface="Cambria Math" panose="02040503050406030204" pitchFamily="18" charset="0"/>
                                </a:rPr>
                                <m:t>𝒛</m:t>
                              </m:r>
                            </m:e>
                            <m:sup>
                              <m:r>
                                <a:rPr lang="en-US" sz="2400" b="1" i="1" smtClean="0">
                                  <a:solidFill>
                                    <a:srgbClr val="1010FF"/>
                                  </a:solidFill>
                                  <a:latin typeface="Cambria Math" panose="02040503050406030204" pitchFamily="18" charset="0"/>
                                </a:rPr>
                                <m:t>𝟐</m:t>
                              </m:r>
                            </m:sup>
                          </m:sSup>
                          <m:r>
                            <a:rPr lang="en-US" sz="2400" b="1" i="1" smtClean="0">
                              <a:solidFill>
                                <a:srgbClr val="1010FF"/>
                              </a:solidFill>
                              <a:latin typeface="Cambria Math" panose="02040503050406030204" pitchFamily="18" charset="0"/>
                            </a:rPr>
                            <m:t>+</m:t>
                          </m:r>
                          <m:sSup>
                            <m:sSupPr>
                              <m:ctrlPr>
                                <a:rPr lang="en-US" sz="2400" b="1" i="1" smtClean="0">
                                  <a:solidFill>
                                    <a:srgbClr val="1010FF"/>
                                  </a:solidFill>
                                  <a:latin typeface="Cambria Math" panose="02040503050406030204" pitchFamily="18" charset="0"/>
                                </a:rPr>
                              </m:ctrlPr>
                            </m:sSupPr>
                            <m:e>
                              <m:r>
                                <a:rPr lang="en-US" sz="2400" b="1" i="1" smtClean="0">
                                  <a:solidFill>
                                    <a:srgbClr val="1010FF"/>
                                  </a:solidFill>
                                  <a:latin typeface="Cambria Math" panose="02040503050406030204" pitchFamily="18" charset="0"/>
                                </a:rPr>
                                <m:t>𝒅</m:t>
                              </m:r>
                            </m:e>
                            <m:sup>
                              <m:r>
                                <a:rPr lang="en-US" sz="2400" b="1" i="1" smtClean="0">
                                  <a:solidFill>
                                    <a:srgbClr val="1010FF"/>
                                  </a:solidFill>
                                  <a:latin typeface="Cambria Math" panose="02040503050406030204" pitchFamily="18" charset="0"/>
                                </a:rPr>
                                <m:t>𝟐</m:t>
                              </m:r>
                            </m:sup>
                          </m:sSup>
                        </m:den>
                      </m:f>
                    </m:oMath>
                  </m:oMathPara>
                </a14:m>
                <a:endParaRPr lang="en-US" sz="1100" b="1" dirty="0"/>
              </a:p>
            </p:txBody>
          </p:sp>
        </mc:Choice>
        <mc:Fallback xmlns="">
          <p:sp>
            <p:nvSpPr>
              <p:cNvPr id="3" name="TextBox 1">
                <a:extLst>
                  <a:ext uri="{FF2B5EF4-FFF2-40B4-BE49-F238E27FC236}">
                    <a16:creationId xmlns:a16="http://schemas.microsoft.com/office/drawing/2014/main" id="{0215328D-28DA-484E-B737-B9C22981B5C7}"/>
                  </a:ext>
                </a:extLst>
              </p:cNvPr>
              <p:cNvSpPr txBox="1">
                <a:spLocks noRot="1" noChangeAspect="1" noMove="1" noResize="1" noEditPoints="1" noAdjustHandles="1" noChangeArrowheads="1" noChangeShapeType="1" noTextEdit="1"/>
              </p:cNvSpPr>
              <p:nvPr/>
            </p:nvSpPr>
            <p:spPr>
              <a:xfrm>
                <a:off x="1253306" y="4563983"/>
                <a:ext cx="2898648" cy="850392"/>
              </a:xfrm>
              <a:prstGeom prst="rect">
                <a:avLst/>
              </a:prstGeom>
              <a:blipFill>
                <a:blip r:embed="rId3"/>
                <a:stretch>
                  <a:fillRect/>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087436F-369A-404F-8EF3-44BA662BE423}" type="slidenum">
              <a:rPr lang="en-US" smtClean="0"/>
              <a:t>18</a:t>
            </a:fld>
            <a:endParaRPr lang="en-US"/>
          </a:p>
        </p:txBody>
      </p:sp>
    </p:spTree>
    <p:extLst>
      <p:ext uri="{BB962C8B-B14F-4D97-AF65-F5344CB8AC3E}">
        <p14:creationId xmlns:p14="http://schemas.microsoft.com/office/powerpoint/2010/main" val="26307242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0484595F-A929-4C4C-B820-1F1E7058F124}"/>
              </a:ext>
            </a:extLst>
          </p:cNvPr>
          <p:cNvGraphicFramePr>
            <a:graphicFrameLocks/>
          </p:cNvGraphicFramePr>
          <p:nvPr>
            <p:extLst>
              <p:ext uri="{D42A27DB-BD31-4B8C-83A1-F6EECF244321}">
                <p14:modId xmlns:p14="http://schemas.microsoft.com/office/powerpoint/2010/main" val="1480904252"/>
              </p:ext>
            </p:extLst>
          </p:nvPr>
        </p:nvGraphicFramePr>
        <p:xfrm>
          <a:off x="524932" y="118533"/>
          <a:ext cx="11336867" cy="6570134"/>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a14="http://schemas.microsoft.com/office/drawing/2010/main">
        <mc:Choice Requires="a14">
          <p:sp>
            <p:nvSpPr>
              <p:cNvPr id="3" name="TextBox 1">
                <a:extLst>
                  <a:ext uri="{FF2B5EF4-FFF2-40B4-BE49-F238E27FC236}">
                    <a16:creationId xmlns:a16="http://schemas.microsoft.com/office/drawing/2014/main" id="{0215328D-28DA-484E-B737-B9C22981B5C7}"/>
                  </a:ext>
                </a:extLst>
              </p:cNvPr>
              <p:cNvSpPr txBox="1"/>
              <p:nvPr/>
            </p:nvSpPr>
            <p:spPr>
              <a:xfrm>
                <a:off x="1253306" y="4563983"/>
                <a:ext cx="2898648" cy="85039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400" b="1" i="1" smtClean="0">
                              <a:solidFill>
                                <a:srgbClr val="1010FF"/>
                              </a:solidFill>
                              <a:latin typeface="Cambria Math" panose="02040503050406030204" pitchFamily="18" charset="0"/>
                            </a:rPr>
                          </m:ctrlPr>
                        </m:sSubPr>
                        <m:e>
                          <m:r>
                            <a:rPr lang="en-US" sz="2400" b="1" i="1" smtClean="0">
                              <a:solidFill>
                                <a:srgbClr val="1010FF"/>
                              </a:solidFill>
                              <a:latin typeface="Cambria Math" panose="02040503050406030204" pitchFamily="18" charset="0"/>
                            </a:rPr>
                            <m:t>𝑩</m:t>
                          </m:r>
                        </m:e>
                        <m:sub>
                          <m:r>
                            <a:rPr lang="en-US" sz="2400" b="1" i="1" smtClean="0">
                              <a:solidFill>
                                <a:srgbClr val="1010FF"/>
                              </a:solidFill>
                              <a:latin typeface="Cambria Math" panose="02040503050406030204" pitchFamily="18" charset="0"/>
                            </a:rPr>
                            <m:t>𝑭𝒓𝒐𝒈</m:t>
                          </m:r>
                        </m:sub>
                      </m:sSub>
                      <m:r>
                        <a:rPr lang="en-US" sz="2400" b="1" i="1" smtClean="0">
                          <a:solidFill>
                            <a:srgbClr val="1010FF"/>
                          </a:solidFill>
                          <a:latin typeface="Cambria Math" panose="02040503050406030204" pitchFamily="18" charset="0"/>
                        </a:rPr>
                        <m:t>=</m:t>
                      </m:r>
                      <m:f>
                        <m:fPr>
                          <m:ctrlPr>
                            <a:rPr lang="en-US" sz="2400" b="1" i="1" smtClean="0">
                              <a:solidFill>
                                <a:srgbClr val="1010FF"/>
                              </a:solidFill>
                              <a:latin typeface="Cambria Math" panose="02040503050406030204" pitchFamily="18" charset="0"/>
                            </a:rPr>
                          </m:ctrlPr>
                        </m:fPr>
                        <m:num>
                          <m:r>
                            <a:rPr lang="en-US" sz="2400" b="1" i="1" smtClean="0">
                              <a:solidFill>
                                <a:srgbClr val="1010FF"/>
                              </a:solidFill>
                              <a:latin typeface="Cambria Math" panose="02040503050406030204" pitchFamily="18" charset="0"/>
                            </a:rPr>
                            <m:t>𝒌</m:t>
                          </m:r>
                          <m:sSub>
                            <m:sSubPr>
                              <m:ctrlPr>
                                <a:rPr lang="en-US" sz="2400" b="1" i="1" smtClean="0">
                                  <a:solidFill>
                                    <a:srgbClr val="1010FF"/>
                                  </a:solidFill>
                                  <a:latin typeface="Cambria Math" panose="02040503050406030204" pitchFamily="18" charset="0"/>
                                </a:rPr>
                              </m:ctrlPr>
                            </m:sSubPr>
                            <m:e>
                              <m:r>
                                <a:rPr lang="en-US" sz="2400" b="1" i="1" smtClean="0">
                                  <a:solidFill>
                                    <a:srgbClr val="1010FF"/>
                                  </a:solidFill>
                                  <a:latin typeface="Cambria Math" panose="02040503050406030204" pitchFamily="18" charset="0"/>
                                </a:rPr>
                                <m:t>𝝁</m:t>
                              </m:r>
                            </m:e>
                            <m:sub>
                              <m:r>
                                <a:rPr lang="en-US" sz="2400" b="1" i="1" smtClean="0">
                                  <a:solidFill>
                                    <a:srgbClr val="1010FF"/>
                                  </a:solidFill>
                                  <a:latin typeface="Cambria Math" panose="02040503050406030204" pitchFamily="18" charset="0"/>
                                </a:rPr>
                                <m:t>𝟎</m:t>
                              </m:r>
                            </m:sub>
                          </m:sSub>
                          <m:r>
                            <a:rPr lang="en-US" sz="2400" b="1" i="1" smtClean="0">
                              <a:solidFill>
                                <a:srgbClr val="1010FF"/>
                              </a:solidFill>
                              <a:latin typeface="Cambria Math" panose="02040503050406030204" pitchFamily="18" charset="0"/>
                            </a:rPr>
                            <m:t>𝑵𝑰</m:t>
                          </m:r>
                        </m:num>
                        <m:den>
                          <m:sSup>
                            <m:sSupPr>
                              <m:ctrlPr>
                                <a:rPr lang="en-US" sz="2400" b="1" i="1" smtClean="0">
                                  <a:solidFill>
                                    <a:srgbClr val="1010FF"/>
                                  </a:solidFill>
                                  <a:latin typeface="Cambria Math" panose="02040503050406030204" pitchFamily="18" charset="0"/>
                                </a:rPr>
                              </m:ctrlPr>
                            </m:sSupPr>
                            <m:e>
                              <m:r>
                                <a:rPr lang="en-US" sz="2400" b="1" i="1" smtClean="0">
                                  <a:solidFill>
                                    <a:srgbClr val="1010FF"/>
                                  </a:solidFill>
                                  <a:latin typeface="Cambria Math" panose="02040503050406030204" pitchFamily="18" charset="0"/>
                                </a:rPr>
                                <m:t>𝒛</m:t>
                              </m:r>
                            </m:e>
                            <m:sup>
                              <m:r>
                                <a:rPr lang="en-US" sz="2400" b="1" i="1" smtClean="0">
                                  <a:solidFill>
                                    <a:srgbClr val="1010FF"/>
                                  </a:solidFill>
                                  <a:latin typeface="Cambria Math" panose="02040503050406030204" pitchFamily="18" charset="0"/>
                                </a:rPr>
                                <m:t>𝟐</m:t>
                              </m:r>
                            </m:sup>
                          </m:sSup>
                          <m:r>
                            <a:rPr lang="en-US" sz="2400" b="1" i="1" smtClean="0">
                              <a:solidFill>
                                <a:srgbClr val="1010FF"/>
                              </a:solidFill>
                              <a:latin typeface="Cambria Math" panose="02040503050406030204" pitchFamily="18" charset="0"/>
                            </a:rPr>
                            <m:t>+</m:t>
                          </m:r>
                          <m:sSup>
                            <m:sSupPr>
                              <m:ctrlPr>
                                <a:rPr lang="en-US" sz="2400" b="1" i="1" smtClean="0">
                                  <a:solidFill>
                                    <a:srgbClr val="1010FF"/>
                                  </a:solidFill>
                                  <a:latin typeface="Cambria Math" panose="02040503050406030204" pitchFamily="18" charset="0"/>
                                </a:rPr>
                              </m:ctrlPr>
                            </m:sSupPr>
                            <m:e>
                              <m:r>
                                <a:rPr lang="en-US" sz="2400" b="1" i="1" smtClean="0">
                                  <a:solidFill>
                                    <a:srgbClr val="1010FF"/>
                                  </a:solidFill>
                                  <a:latin typeface="Cambria Math" panose="02040503050406030204" pitchFamily="18" charset="0"/>
                                </a:rPr>
                                <m:t>𝒅</m:t>
                              </m:r>
                            </m:e>
                            <m:sup>
                              <m:r>
                                <a:rPr lang="en-US" sz="2400" b="1" i="1" smtClean="0">
                                  <a:solidFill>
                                    <a:srgbClr val="1010FF"/>
                                  </a:solidFill>
                                  <a:latin typeface="Cambria Math" panose="02040503050406030204" pitchFamily="18" charset="0"/>
                                </a:rPr>
                                <m:t>𝟐</m:t>
                              </m:r>
                            </m:sup>
                          </m:sSup>
                        </m:den>
                      </m:f>
                    </m:oMath>
                  </m:oMathPara>
                </a14:m>
                <a:endParaRPr lang="en-US" sz="1100" b="1" dirty="0"/>
              </a:p>
            </p:txBody>
          </p:sp>
        </mc:Choice>
        <mc:Fallback xmlns="">
          <p:sp>
            <p:nvSpPr>
              <p:cNvPr id="3" name="TextBox 1">
                <a:extLst>
                  <a:ext uri="{FF2B5EF4-FFF2-40B4-BE49-F238E27FC236}">
                    <a16:creationId xmlns:a16="http://schemas.microsoft.com/office/drawing/2014/main" id="{0215328D-28DA-484E-B737-B9C22981B5C7}"/>
                  </a:ext>
                </a:extLst>
              </p:cNvPr>
              <p:cNvSpPr txBox="1">
                <a:spLocks noRot="1" noChangeAspect="1" noMove="1" noResize="1" noEditPoints="1" noAdjustHandles="1" noChangeArrowheads="1" noChangeShapeType="1" noTextEdit="1"/>
              </p:cNvSpPr>
              <p:nvPr/>
            </p:nvSpPr>
            <p:spPr>
              <a:xfrm>
                <a:off x="1253306" y="4563983"/>
                <a:ext cx="2898648" cy="85039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1">
                <a:extLst>
                  <a:ext uri="{FF2B5EF4-FFF2-40B4-BE49-F238E27FC236}">
                    <a16:creationId xmlns:a16="http://schemas.microsoft.com/office/drawing/2014/main" id="{F645CB65-3B6A-42F8-94C4-C44715663A89}"/>
                  </a:ext>
                </a:extLst>
              </p:cNvPr>
              <p:cNvSpPr txBox="1"/>
              <p:nvPr/>
            </p:nvSpPr>
            <p:spPr>
              <a:xfrm>
                <a:off x="349264" y="2186246"/>
                <a:ext cx="2898648" cy="85039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400" b="1" i="1" smtClean="0">
                              <a:solidFill>
                                <a:srgbClr val="579159"/>
                              </a:solidFill>
                              <a:latin typeface="Cambria Math" panose="02040503050406030204" pitchFamily="18" charset="0"/>
                            </a:rPr>
                          </m:ctrlPr>
                        </m:sSubPr>
                        <m:e>
                          <m:r>
                            <a:rPr lang="en-US" sz="2400" b="1" i="1" smtClean="0">
                              <a:solidFill>
                                <a:srgbClr val="579159"/>
                              </a:solidFill>
                              <a:latin typeface="Cambria Math" panose="02040503050406030204" pitchFamily="18" charset="0"/>
                            </a:rPr>
                            <m:t>𝑩</m:t>
                          </m:r>
                        </m:e>
                        <m:sub>
                          <m:r>
                            <a:rPr lang="en-US" sz="2400" b="1" i="1" smtClean="0">
                              <a:solidFill>
                                <a:srgbClr val="579159"/>
                              </a:solidFill>
                              <a:latin typeface="Cambria Math" panose="02040503050406030204" pitchFamily="18" charset="0"/>
                            </a:rPr>
                            <m:t>𝑻𝒂𝒄𝒐</m:t>
                          </m:r>
                        </m:sub>
                      </m:sSub>
                      <m:r>
                        <a:rPr lang="en-US" sz="2400" b="1" i="1" smtClean="0">
                          <a:solidFill>
                            <a:srgbClr val="579159"/>
                          </a:solidFill>
                          <a:latin typeface="Cambria Math" panose="02040503050406030204" pitchFamily="18" charset="0"/>
                        </a:rPr>
                        <m:t>=</m:t>
                      </m:r>
                      <m:f>
                        <m:fPr>
                          <m:ctrlPr>
                            <a:rPr lang="en-US" sz="2400" b="1" i="1" smtClean="0">
                              <a:solidFill>
                                <a:srgbClr val="579159"/>
                              </a:solidFill>
                              <a:latin typeface="Cambria Math" panose="02040503050406030204" pitchFamily="18" charset="0"/>
                            </a:rPr>
                          </m:ctrlPr>
                        </m:fPr>
                        <m:num>
                          <m:r>
                            <a:rPr lang="en-US" sz="2400" b="1" i="1" smtClean="0">
                              <a:solidFill>
                                <a:srgbClr val="579159"/>
                              </a:solidFill>
                              <a:latin typeface="Cambria Math" panose="02040503050406030204" pitchFamily="18" charset="0"/>
                            </a:rPr>
                            <m:t>𝒌</m:t>
                          </m:r>
                          <m:r>
                            <a:rPr lang="en-US" sz="2400" b="1" i="1" smtClean="0">
                              <a:solidFill>
                                <a:srgbClr val="579159"/>
                              </a:solidFill>
                              <a:latin typeface="Cambria Math" panose="02040503050406030204" pitchFamily="18" charset="0"/>
                            </a:rPr>
                            <m:t>𝜶</m:t>
                          </m:r>
                          <m:r>
                            <a:rPr lang="en-US" sz="2400" b="1" i="1" smtClean="0">
                              <a:solidFill>
                                <a:srgbClr val="579159"/>
                              </a:solidFill>
                              <a:latin typeface="Cambria Math" panose="02040503050406030204" pitchFamily="18" charset="0"/>
                            </a:rPr>
                            <m:t>𝑵𝑰</m:t>
                          </m:r>
                        </m:num>
                        <m:den>
                          <m:rad>
                            <m:radPr>
                              <m:degHide m:val="on"/>
                              <m:ctrlPr>
                                <a:rPr lang="en-US" sz="2400" b="1" i="1" smtClean="0">
                                  <a:solidFill>
                                    <a:srgbClr val="579159"/>
                                  </a:solidFill>
                                  <a:latin typeface="Cambria Math" panose="02040503050406030204" pitchFamily="18" charset="0"/>
                                </a:rPr>
                              </m:ctrlPr>
                            </m:radPr>
                            <m:deg/>
                            <m:e>
                              <m:sSup>
                                <m:sSupPr>
                                  <m:ctrlPr>
                                    <a:rPr lang="en-US" sz="2400" b="1" i="1">
                                      <a:solidFill>
                                        <a:srgbClr val="579159"/>
                                      </a:solidFill>
                                      <a:latin typeface="Cambria Math" panose="02040503050406030204" pitchFamily="18" charset="0"/>
                                    </a:rPr>
                                  </m:ctrlPr>
                                </m:sSupPr>
                                <m:e>
                                  <m:r>
                                    <a:rPr lang="en-US" sz="2400" b="1" i="1">
                                      <a:solidFill>
                                        <a:srgbClr val="579159"/>
                                      </a:solidFill>
                                      <a:latin typeface="Cambria Math" panose="02040503050406030204" pitchFamily="18" charset="0"/>
                                    </a:rPr>
                                    <m:t>𝒛</m:t>
                                  </m:r>
                                </m:e>
                                <m:sup>
                                  <m:r>
                                    <a:rPr lang="en-US" sz="2400" b="1" i="1">
                                      <a:solidFill>
                                        <a:srgbClr val="579159"/>
                                      </a:solidFill>
                                      <a:latin typeface="Cambria Math" panose="02040503050406030204" pitchFamily="18" charset="0"/>
                                    </a:rPr>
                                    <m:t>𝟐</m:t>
                                  </m:r>
                                </m:sup>
                              </m:sSup>
                              <m:r>
                                <a:rPr lang="en-US" sz="2400" b="1" i="1" smtClean="0">
                                  <a:solidFill>
                                    <a:srgbClr val="579159"/>
                                  </a:solidFill>
                                  <a:latin typeface="Cambria Math" panose="02040503050406030204" pitchFamily="18" charset="0"/>
                                </a:rPr>
                                <m:t>+</m:t>
                              </m:r>
                              <m:sSup>
                                <m:sSupPr>
                                  <m:ctrlPr>
                                    <a:rPr lang="en-US" sz="2400" b="1" i="1" smtClean="0">
                                      <a:solidFill>
                                        <a:srgbClr val="579159"/>
                                      </a:solidFill>
                                      <a:latin typeface="Cambria Math" panose="02040503050406030204" pitchFamily="18" charset="0"/>
                                    </a:rPr>
                                  </m:ctrlPr>
                                </m:sSupPr>
                                <m:e>
                                  <m:r>
                                    <a:rPr lang="en-US" sz="2400" b="1" i="1" smtClean="0">
                                      <a:solidFill>
                                        <a:srgbClr val="579159"/>
                                      </a:solidFill>
                                      <a:latin typeface="Cambria Math" panose="02040503050406030204" pitchFamily="18" charset="0"/>
                                    </a:rPr>
                                    <m:t>𝒅</m:t>
                                  </m:r>
                                </m:e>
                                <m:sup>
                                  <m:r>
                                    <a:rPr lang="en-US" sz="2400" b="1" i="1" smtClean="0">
                                      <a:solidFill>
                                        <a:srgbClr val="579159"/>
                                      </a:solidFill>
                                      <a:latin typeface="Cambria Math" panose="02040503050406030204" pitchFamily="18" charset="0"/>
                                    </a:rPr>
                                    <m:t>𝟐</m:t>
                                  </m:r>
                                </m:sup>
                              </m:sSup>
                            </m:e>
                          </m:rad>
                        </m:den>
                      </m:f>
                    </m:oMath>
                  </m:oMathPara>
                </a14:m>
                <a:endParaRPr lang="en-US" sz="1100" b="1" dirty="0"/>
              </a:p>
            </p:txBody>
          </p:sp>
        </mc:Choice>
        <mc:Fallback xmlns="">
          <p:sp>
            <p:nvSpPr>
              <p:cNvPr id="4" name="TextBox 1">
                <a:extLst>
                  <a:ext uri="{FF2B5EF4-FFF2-40B4-BE49-F238E27FC236}">
                    <a16:creationId xmlns:a16="http://schemas.microsoft.com/office/drawing/2014/main" id="{F645CB65-3B6A-42F8-94C4-C44715663A89}"/>
                  </a:ext>
                </a:extLst>
              </p:cNvPr>
              <p:cNvSpPr txBox="1">
                <a:spLocks noRot="1" noChangeAspect="1" noMove="1" noResize="1" noEditPoints="1" noAdjustHandles="1" noChangeArrowheads="1" noChangeShapeType="1" noTextEdit="1"/>
              </p:cNvSpPr>
              <p:nvPr/>
            </p:nvSpPr>
            <p:spPr>
              <a:xfrm>
                <a:off x="349264" y="2186246"/>
                <a:ext cx="2898648" cy="850392"/>
              </a:xfrm>
              <a:prstGeom prst="rect">
                <a:avLst/>
              </a:prstGeom>
              <a:blipFill>
                <a:blip r:embed="rId4"/>
                <a:stretch>
                  <a:fillRect b="-5755"/>
                </a:stretch>
              </a:blipFill>
            </p:spPr>
            <p:txBody>
              <a:bodyPr/>
              <a:lstStyle/>
              <a:p>
                <a:r>
                  <a:rPr lang="en-US">
                    <a:noFill/>
                  </a:rPr>
                  <a:t> </a:t>
                </a:r>
              </a:p>
            </p:txBody>
          </p:sp>
        </mc:Fallback>
      </mc:AlternateContent>
      <p:sp>
        <p:nvSpPr>
          <p:cNvPr id="5" name="Slide Number Placeholder 4"/>
          <p:cNvSpPr>
            <a:spLocks noGrp="1"/>
          </p:cNvSpPr>
          <p:nvPr>
            <p:ph type="sldNum" sz="quarter" idx="12"/>
          </p:nvPr>
        </p:nvSpPr>
        <p:spPr/>
        <p:txBody>
          <a:bodyPr/>
          <a:lstStyle/>
          <a:p>
            <a:fld id="{8087436F-369A-404F-8EF3-44BA662BE423}" type="slidenum">
              <a:rPr lang="en-US" smtClean="0"/>
              <a:t>19</a:t>
            </a:fld>
            <a:endParaRPr lang="en-US"/>
          </a:p>
        </p:txBody>
      </p:sp>
    </p:spTree>
    <p:extLst>
      <p:ext uri="{BB962C8B-B14F-4D97-AF65-F5344CB8AC3E}">
        <p14:creationId xmlns:p14="http://schemas.microsoft.com/office/powerpoint/2010/main" val="1582223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5128" y="265175"/>
            <a:ext cx="9144000" cy="1955483"/>
          </a:xfrm>
        </p:spPr>
        <p:txBody>
          <a:bodyPr>
            <a:normAutofit fontScale="90000"/>
          </a:bodyPr>
          <a:lstStyle/>
          <a:p>
            <a:r>
              <a:rPr lang="en-US" b="1" dirty="0"/>
              <a:t>Best Fake Magnetic Field Lab Presentation Ever</a:t>
            </a:r>
            <a:r>
              <a:rPr lang="en-US" b="1" dirty="0" smtClean="0"/>
              <a:t>!</a:t>
            </a:r>
            <a:br>
              <a:rPr lang="en-US" b="1" dirty="0" smtClean="0"/>
            </a:br>
            <a:r>
              <a:rPr lang="en-US" sz="2000" dirty="0">
                <a:solidFill>
                  <a:srgbClr val="FF0000"/>
                </a:solidFill>
              </a:rPr>
              <a:t>title should be meaningful but as concise as possible</a:t>
            </a:r>
            <a:endParaRPr lang="en-US" sz="2000" dirty="0"/>
          </a:p>
        </p:txBody>
      </p:sp>
      <p:sp>
        <p:nvSpPr>
          <p:cNvPr id="3" name="Subtitle 2"/>
          <p:cNvSpPr>
            <a:spLocks noGrp="1"/>
          </p:cNvSpPr>
          <p:nvPr>
            <p:ph type="subTitle" idx="1"/>
          </p:nvPr>
        </p:nvSpPr>
        <p:spPr>
          <a:xfrm>
            <a:off x="1405128" y="2684295"/>
            <a:ext cx="9144000" cy="3618182"/>
          </a:xfrm>
        </p:spPr>
        <p:txBody>
          <a:bodyPr>
            <a:normAutofit/>
          </a:bodyPr>
          <a:lstStyle/>
          <a:p>
            <a:r>
              <a:rPr lang="en-US" dirty="0" err="1"/>
              <a:t>Zykra</a:t>
            </a:r>
            <a:r>
              <a:rPr lang="en-US" dirty="0"/>
              <a:t> </a:t>
            </a:r>
            <a:r>
              <a:rPr lang="en-US" dirty="0" err="1"/>
              <a:t>Phroenobulax</a:t>
            </a:r>
            <a:r>
              <a:rPr lang="en-US" dirty="0"/>
              <a:t> &amp; Billy Dee </a:t>
            </a:r>
            <a:r>
              <a:rPr lang="en-US" dirty="0" smtClean="0"/>
              <a:t>Williams</a:t>
            </a:r>
          </a:p>
          <a:p>
            <a:r>
              <a:rPr lang="en-US" dirty="0" smtClean="0"/>
              <a:t>2/22/22 </a:t>
            </a:r>
          </a:p>
          <a:p>
            <a:r>
              <a:rPr lang="en-US" sz="1800" dirty="0" smtClean="0">
                <a:solidFill>
                  <a:schemeClr val="bg1"/>
                </a:solidFill>
              </a:rPr>
              <a:t>(use the date of the presentation)</a:t>
            </a:r>
            <a:endParaRPr lang="en-US" sz="1800" dirty="0">
              <a:solidFill>
                <a:schemeClr val="bg1"/>
              </a:solidFill>
            </a:endParaRPr>
          </a:p>
          <a:p>
            <a:endParaRPr lang="en-US" sz="1800" dirty="0">
              <a:solidFill>
                <a:schemeClr val="bg1"/>
              </a:solidFill>
            </a:endParaRPr>
          </a:p>
          <a:p>
            <a:r>
              <a:rPr lang="en-US" sz="1800" dirty="0">
                <a:solidFill>
                  <a:schemeClr val="bg1"/>
                </a:solidFill>
              </a:rPr>
              <a:t>gee…a photo would look nice </a:t>
            </a:r>
            <a:r>
              <a:rPr lang="en-US" sz="1800" dirty="0" smtClean="0">
                <a:solidFill>
                  <a:schemeClr val="bg1"/>
                </a:solidFill>
              </a:rPr>
              <a:t>here…</a:t>
            </a:r>
            <a:endParaRPr lang="en-US" sz="1800" dirty="0">
              <a:solidFill>
                <a:schemeClr val="bg1"/>
              </a:solidFill>
            </a:endParaRPr>
          </a:p>
          <a:p>
            <a:r>
              <a:rPr lang="en-US" sz="1800" dirty="0">
                <a:solidFill>
                  <a:schemeClr val="bg1"/>
                </a:solidFill>
              </a:rPr>
              <a:t>if you use an internet image, always cite your source</a:t>
            </a:r>
          </a:p>
          <a:p>
            <a:r>
              <a:rPr lang="en-US" sz="1800" dirty="0">
                <a:solidFill>
                  <a:schemeClr val="bg1"/>
                </a:solidFill>
              </a:rPr>
              <a:t>I usually accept a web link on the same page as the image in 14 point font </a:t>
            </a:r>
          </a:p>
          <a:p>
            <a:r>
              <a:rPr lang="en-US" sz="1800" dirty="0">
                <a:solidFill>
                  <a:schemeClr val="bg1"/>
                </a:solidFill>
              </a:rPr>
              <a:t>everything else should be 18 </a:t>
            </a:r>
            <a:r>
              <a:rPr lang="en-US" sz="1800" dirty="0" err="1">
                <a:solidFill>
                  <a:schemeClr val="bg1"/>
                </a:solidFill>
              </a:rPr>
              <a:t>pnt</a:t>
            </a:r>
            <a:r>
              <a:rPr lang="en-US" sz="1800" dirty="0">
                <a:solidFill>
                  <a:schemeClr val="bg1"/>
                </a:solidFill>
              </a:rPr>
              <a:t> font or larger</a:t>
            </a:r>
          </a:p>
        </p:txBody>
      </p:sp>
    </p:spTree>
    <p:extLst>
      <p:ext uri="{BB962C8B-B14F-4D97-AF65-F5344CB8AC3E}">
        <p14:creationId xmlns:p14="http://schemas.microsoft.com/office/powerpoint/2010/main" val="3582887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0484595F-A929-4C4C-B820-1F1E7058F124}"/>
              </a:ext>
            </a:extLst>
          </p:cNvPr>
          <p:cNvGraphicFramePr>
            <a:graphicFrameLocks/>
          </p:cNvGraphicFramePr>
          <p:nvPr>
            <p:extLst>
              <p:ext uri="{D42A27DB-BD31-4B8C-83A1-F6EECF244321}">
                <p14:modId xmlns:p14="http://schemas.microsoft.com/office/powerpoint/2010/main" val="1054844331"/>
              </p:ext>
            </p:extLst>
          </p:nvPr>
        </p:nvGraphicFramePr>
        <p:xfrm>
          <a:off x="524932" y="118533"/>
          <a:ext cx="11336867" cy="6570134"/>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a14="http://schemas.microsoft.com/office/drawing/2010/main">
        <mc:Choice Requires="a14">
          <p:sp>
            <p:nvSpPr>
              <p:cNvPr id="3" name="TextBox 1">
                <a:extLst>
                  <a:ext uri="{FF2B5EF4-FFF2-40B4-BE49-F238E27FC236}">
                    <a16:creationId xmlns:a16="http://schemas.microsoft.com/office/drawing/2014/main" id="{0215328D-28DA-484E-B737-B9C22981B5C7}"/>
                  </a:ext>
                </a:extLst>
              </p:cNvPr>
              <p:cNvSpPr txBox="1"/>
              <p:nvPr/>
            </p:nvSpPr>
            <p:spPr>
              <a:xfrm>
                <a:off x="1253306" y="4563983"/>
                <a:ext cx="2898648" cy="85039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400" b="1" i="1" smtClean="0">
                              <a:solidFill>
                                <a:srgbClr val="1010FF"/>
                              </a:solidFill>
                              <a:latin typeface="Cambria Math" panose="02040503050406030204" pitchFamily="18" charset="0"/>
                            </a:rPr>
                          </m:ctrlPr>
                        </m:sSubPr>
                        <m:e>
                          <m:r>
                            <a:rPr lang="en-US" sz="2400" b="1" i="1" smtClean="0">
                              <a:solidFill>
                                <a:srgbClr val="1010FF"/>
                              </a:solidFill>
                              <a:latin typeface="Cambria Math" panose="02040503050406030204" pitchFamily="18" charset="0"/>
                            </a:rPr>
                            <m:t>𝑩</m:t>
                          </m:r>
                        </m:e>
                        <m:sub>
                          <m:r>
                            <a:rPr lang="en-US" sz="2400" b="1" i="1" smtClean="0">
                              <a:solidFill>
                                <a:srgbClr val="1010FF"/>
                              </a:solidFill>
                              <a:latin typeface="Cambria Math" panose="02040503050406030204" pitchFamily="18" charset="0"/>
                            </a:rPr>
                            <m:t>𝑭𝒓𝒐𝒈</m:t>
                          </m:r>
                        </m:sub>
                      </m:sSub>
                      <m:r>
                        <a:rPr lang="en-US" sz="2400" b="1" i="1" smtClean="0">
                          <a:solidFill>
                            <a:srgbClr val="1010FF"/>
                          </a:solidFill>
                          <a:latin typeface="Cambria Math" panose="02040503050406030204" pitchFamily="18" charset="0"/>
                        </a:rPr>
                        <m:t>=</m:t>
                      </m:r>
                      <m:f>
                        <m:fPr>
                          <m:ctrlPr>
                            <a:rPr lang="en-US" sz="2400" b="1" i="1" smtClean="0">
                              <a:solidFill>
                                <a:srgbClr val="1010FF"/>
                              </a:solidFill>
                              <a:latin typeface="Cambria Math" panose="02040503050406030204" pitchFamily="18" charset="0"/>
                            </a:rPr>
                          </m:ctrlPr>
                        </m:fPr>
                        <m:num>
                          <m:r>
                            <a:rPr lang="en-US" sz="2400" b="1" i="1" smtClean="0">
                              <a:solidFill>
                                <a:srgbClr val="1010FF"/>
                              </a:solidFill>
                              <a:latin typeface="Cambria Math" panose="02040503050406030204" pitchFamily="18" charset="0"/>
                            </a:rPr>
                            <m:t>𝒌</m:t>
                          </m:r>
                          <m:sSub>
                            <m:sSubPr>
                              <m:ctrlPr>
                                <a:rPr lang="en-US" sz="2400" b="1" i="1" smtClean="0">
                                  <a:solidFill>
                                    <a:srgbClr val="1010FF"/>
                                  </a:solidFill>
                                  <a:latin typeface="Cambria Math" panose="02040503050406030204" pitchFamily="18" charset="0"/>
                                </a:rPr>
                              </m:ctrlPr>
                            </m:sSubPr>
                            <m:e>
                              <m:r>
                                <a:rPr lang="en-US" sz="2400" b="1" i="1" smtClean="0">
                                  <a:solidFill>
                                    <a:srgbClr val="1010FF"/>
                                  </a:solidFill>
                                  <a:latin typeface="Cambria Math" panose="02040503050406030204" pitchFamily="18" charset="0"/>
                                </a:rPr>
                                <m:t>𝝁</m:t>
                              </m:r>
                            </m:e>
                            <m:sub>
                              <m:r>
                                <a:rPr lang="en-US" sz="2400" b="1" i="1" smtClean="0">
                                  <a:solidFill>
                                    <a:srgbClr val="1010FF"/>
                                  </a:solidFill>
                                  <a:latin typeface="Cambria Math" panose="02040503050406030204" pitchFamily="18" charset="0"/>
                                </a:rPr>
                                <m:t>𝟎</m:t>
                              </m:r>
                            </m:sub>
                          </m:sSub>
                          <m:r>
                            <a:rPr lang="en-US" sz="2400" b="1" i="1" smtClean="0">
                              <a:solidFill>
                                <a:srgbClr val="1010FF"/>
                              </a:solidFill>
                              <a:latin typeface="Cambria Math" panose="02040503050406030204" pitchFamily="18" charset="0"/>
                            </a:rPr>
                            <m:t>𝑵𝑰</m:t>
                          </m:r>
                        </m:num>
                        <m:den>
                          <m:sSup>
                            <m:sSupPr>
                              <m:ctrlPr>
                                <a:rPr lang="en-US" sz="2400" b="1" i="1" smtClean="0">
                                  <a:solidFill>
                                    <a:srgbClr val="1010FF"/>
                                  </a:solidFill>
                                  <a:latin typeface="Cambria Math" panose="02040503050406030204" pitchFamily="18" charset="0"/>
                                </a:rPr>
                              </m:ctrlPr>
                            </m:sSupPr>
                            <m:e>
                              <m:r>
                                <a:rPr lang="en-US" sz="2400" b="1" i="1" smtClean="0">
                                  <a:solidFill>
                                    <a:srgbClr val="1010FF"/>
                                  </a:solidFill>
                                  <a:latin typeface="Cambria Math" panose="02040503050406030204" pitchFamily="18" charset="0"/>
                                </a:rPr>
                                <m:t>𝒛</m:t>
                              </m:r>
                            </m:e>
                            <m:sup>
                              <m:r>
                                <a:rPr lang="en-US" sz="2400" b="1" i="1" smtClean="0">
                                  <a:solidFill>
                                    <a:srgbClr val="1010FF"/>
                                  </a:solidFill>
                                  <a:latin typeface="Cambria Math" panose="02040503050406030204" pitchFamily="18" charset="0"/>
                                </a:rPr>
                                <m:t>𝟐</m:t>
                              </m:r>
                            </m:sup>
                          </m:sSup>
                          <m:r>
                            <a:rPr lang="en-US" sz="2400" b="1" i="1" smtClean="0">
                              <a:solidFill>
                                <a:srgbClr val="1010FF"/>
                              </a:solidFill>
                              <a:latin typeface="Cambria Math" panose="02040503050406030204" pitchFamily="18" charset="0"/>
                            </a:rPr>
                            <m:t>+</m:t>
                          </m:r>
                          <m:sSup>
                            <m:sSupPr>
                              <m:ctrlPr>
                                <a:rPr lang="en-US" sz="2400" b="1" i="1" smtClean="0">
                                  <a:solidFill>
                                    <a:srgbClr val="1010FF"/>
                                  </a:solidFill>
                                  <a:latin typeface="Cambria Math" panose="02040503050406030204" pitchFamily="18" charset="0"/>
                                </a:rPr>
                              </m:ctrlPr>
                            </m:sSupPr>
                            <m:e>
                              <m:r>
                                <a:rPr lang="en-US" sz="2400" b="1" i="1" smtClean="0">
                                  <a:solidFill>
                                    <a:srgbClr val="1010FF"/>
                                  </a:solidFill>
                                  <a:latin typeface="Cambria Math" panose="02040503050406030204" pitchFamily="18" charset="0"/>
                                </a:rPr>
                                <m:t>𝒅</m:t>
                              </m:r>
                            </m:e>
                            <m:sup>
                              <m:r>
                                <a:rPr lang="en-US" sz="2400" b="1" i="1" smtClean="0">
                                  <a:solidFill>
                                    <a:srgbClr val="1010FF"/>
                                  </a:solidFill>
                                  <a:latin typeface="Cambria Math" panose="02040503050406030204" pitchFamily="18" charset="0"/>
                                </a:rPr>
                                <m:t>𝟐</m:t>
                              </m:r>
                            </m:sup>
                          </m:sSup>
                        </m:den>
                      </m:f>
                    </m:oMath>
                  </m:oMathPara>
                </a14:m>
                <a:endParaRPr lang="en-US" sz="1100" b="1" dirty="0"/>
              </a:p>
            </p:txBody>
          </p:sp>
        </mc:Choice>
        <mc:Fallback xmlns="">
          <p:sp>
            <p:nvSpPr>
              <p:cNvPr id="3" name="TextBox 1">
                <a:extLst>
                  <a:ext uri="{FF2B5EF4-FFF2-40B4-BE49-F238E27FC236}">
                    <a16:creationId xmlns:a16="http://schemas.microsoft.com/office/drawing/2014/main" id="{0215328D-28DA-484E-B737-B9C22981B5C7}"/>
                  </a:ext>
                </a:extLst>
              </p:cNvPr>
              <p:cNvSpPr txBox="1">
                <a:spLocks noRot="1" noChangeAspect="1" noMove="1" noResize="1" noEditPoints="1" noAdjustHandles="1" noChangeArrowheads="1" noChangeShapeType="1" noTextEdit="1"/>
              </p:cNvSpPr>
              <p:nvPr/>
            </p:nvSpPr>
            <p:spPr>
              <a:xfrm>
                <a:off x="1253306" y="4563983"/>
                <a:ext cx="2898648" cy="85039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1">
                <a:extLst>
                  <a:ext uri="{FF2B5EF4-FFF2-40B4-BE49-F238E27FC236}">
                    <a16:creationId xmlns:a16="http://schemas.microsoft.com/office/drawing/2014/main" id="{F645CB65-3B6A-42F8-94C4-C44715663A89}"/>
                  </a:ext>
                </a:extLst>
              </p:cNvPr>
              <p:cNvSpPr txBox="1"/>
              <p:nvPr/>
            </p:nvSpPr>
            <p:spPr>
              <a:xfrm>
                <a:off x="349264" y="2186246"/>
                <a:ext cx="2898648" cy="85039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400" b="1" i="1" smtClean="0">
                              <a:solidFill>
                                <a:srgbClr val="579159"/>
                              </a:solidFill>
                              <a:latin typeface="Cambria Math" panose="02040503050406030204" pitchFamily="18" charset="0"/>
                            </a:rPr>
                          </m:ctrlPr>
                        </m:sSubPr>
                        <m:e>
                          <m:r>
                            <a:rPr lang="en-US" sz="2400" b="1" i="1" smtClean="0">
                              <a:solidFill>
                                <a:srgbClr val="579159"/>
                              </a:solidFill>
                              <a:latin typeface="Cambria Math" panose="02040503050406030204" pitchFamily="18" charset="0"/>
                            </a:rPr>
                            <m:t>𝑩</m:t>
                          </m:r>
                        </m:e>
                        <m:sub>
                          <m:r>
                            <a:rPr lang="en-US" sz="2400" b="1" i="1" smtClean="0">
                              <a:solidFill>
                                <a:srgbClr val="579159"/>
                              </a:solidFill>
                              <a:latin typeface="Cambria Math" panose="02040503050406030204" pitchFamily="18" charset="0"/>
                            </a:rPr>
                            <m:t>𝑻𝒂𝒄𝒐</m:t>
                          </m:r>
                        </m:sub>
                      </m:sSub>
                      <m:r>
                        <a:rPr lang="en-US" sz="2400" b="1" i="1" smtClean="0">
                          <a:solidFill>
                            <a:srgbClr val="579159"/>
                          </a:solidFill>
                          <a:latin typeface="Cambria Math" panose="02040503050406030204" pitchFamily="18" charset="0"/>
                        </a:rPr>
                        <m:t>=</m:t>
                      </m:r>
                      <m:f>
                        <m:fPr>
                          <m:ctrlPr>
                            <a:rPr lang="en-US" sz="2400" b="1" i="1" smtClean="0">
                              <a:solidFill>
                                <a:srgbClr val="579159"/>
                              </a:solidFill>
                              <a:latin typeface="Cambria Math" panose="02040503050406030204" pitchFamily="18" charset="0"/>
                            </a:rPr>
                          </m:ctrlPr>
                        </m:fPr>
                        <m:num>
                          <m:r>
                            <a:rPr lang="en-US" sz="2400" b="1" i="1" smtClean="0">
                              <a:solidFill>
                                <a:srgbClr val="579159"/>
                              </a:solidFill>
                              <a:latin typeface="Cambria Math" panose="02040503050406030204" pitchFamily="18" charset="0"/>
                            </a:rPr>
                            <m:t>𝒌</m:t>
                          </m:r>
                          <m:r>
                            <a:rPr lang="en-US" sz="2400" b="1" i="1" smtClean="0">
                              <a:solidFill>
                                <a:srgbClr val="579159"/>
                              </a:solidFill>
                              <a:latin typeface="Cambria Math" panose="02040503050406030204" pitchFamily="18" charset="0"/>
                            </a:rPr>
                            <m:t>𝜶</m:t>
                          </m:r>
                          <m:r>
                            <a:rPr lang="en-US" sz="2400" b="1" i="1" smtClean="0">
                              <a:solidFill>
                                <a:srgbClr val="579159"/>
                              </a:solidFill>
                              <a:latin typeface="Cambria Math" panose="02040503050406030204" pitchFamily="18" charset="0"/>
                            </a:rPr>
                            <m:t>𝑵𝑰</m:t>
                          </m:r>
                        </m:num>
                        <m:den>
                          <m:rad>
                            <m:radPr>
                              <m:degHide m:val="on"/>
                              <m:ctrlPr>
                                <a:rPr lang="en-US" sz="2400" b="1" i="1" smtClean="0">
                                  <a:solidFill>
                                    <a:srgbClr val="579159"/>
                                  </a:solidFill>
                                  <a:latin typeface="Cambria Math" panose="02040503050406030204" pitchFamily="18" charset="0"/>
                                </a:rPr>
                              </m:ctrlPr>
                            </m:radPr>
                            <m:deg/>
                            <m:e>
                              <m:sSup>
                                <m:sSupPr>
                                  <m:ctrlPr>
                                    <a:rPr lang="en-US" sz="2400" b="1" i="1">
                                      <a:solidFill>
                                        <a:srgbClr val="579159"/>
                                      </a:solidFill>
                                      <a:latin typeface="Cambria Math" panose="02040503050406030204" pitchFamily="18" charset="0"/>
                                    </a:rPr>
                                  </m:ctrlPr>
                                </m:sSupPr>
                                <m:e>
                                  <m:r>
                                    <a:rPr lang="en-US" sz="2400" b="1" i="1">
                                      <a:solidFill>
                                        <a:srgbClr val="579159"/>
                                      </a:solidFill>
                                      <a:latin typeface="Cambria Math" panose="02040503050406030204" pitchFamily="18" charset="0"/>
                                    </a:rPr>
                                    <m:t>𝒛</m:t>
                                  </m:r>
                                </m:e>
                                <m:sup>
                                  <m:r>
                                    <a:rPr lang="en-US" sz="2400" b="1" i="1">
                                      <a:solidFill>
                                        <a:srgbClr val="579159"/>
                                      </a:solidFill>
                                      <a:latin typeface="Cambria Math" panose="02040503050406030204" pitchFamily="18" charset="0"/>
                                    </a:rPr>
                                    <m:t>𝟐</m:t>
                                  </m:r>
                                </m:sup>
                              </m:sSup>
                              <m:r>
                                <a:rPr lang="en-US" sz="2400" b="1" i="1" smtClean="0">
                                  <a:solidFill>
                                    <a:srgbClr val="579159"/>
                                  </a:solidFill>
                                  <a:latin typeface="Cambria Math" panose="02040503050406030204" pitchFamily="18" charset="0"/>
                                </a:rPr>
                                <m:t>+</m:t>
                              </m:r>
                              <m:sSup>
                                <m:sSupPr>
                                  <m:ctrlPr>
                                    <a:rPr lang="en-US" sz="2400" b="1" i="1" smtClean="0">
                                      <a:solidFill>
                                        <a:srgbClr val="579159"/>
                                      </a:solidFill>
                                      <a:latin typeface="Cambria Math" panose="02040503050406030204" pitchFamily="18" charset="0"/>
                                    </a:rPr>
                                  </m:ctrlPr>
                                </m:sSupPr>
                                <m:e>
                                  <m:r>
                                    <a:rPr lang="en-US" sz="2400" b="1" i="1" smtClean="0">
                                      <a:solidFill>
                                        <a:srgbClr val="579159"/>
                                      </a:solidFill>
                                      <a:latin typeface="Cambria Math" panose="02040503050406030204" pitchFamily="18" charset="0"/>
                                    </a:rPr>
                                    <m:t>𝒅</m:t>
                                  </m:r>
                                </m:e>
                                <m:sup>
                                  <m:r>
                                    <a:rPr lang="en-US" sz="2400" b="1" i="1" smtClean="0">
                                      <a:solidFill>
                                        <a:srgbClr val="579159"/>
                                      </a:solidFill>
                                      <a:latin typeface="Cambria Math" panose="02040503050406030204" pitchFamily="18" charset="0"/>
                                    </a:rPr>
                                    <m:t>𝟐</m:t>
                                  </m:r>
                                </m:sup>
                              </m:sSup>
                            </m:e>
                          </m:rad>
                        </m:den>
                      </m:f>
                    </m:oMath>
                  </m:oMathPara>
                </a14:m>
                <a:endParaRPr lang="en-US" sz="1100" b="1" dirty="0"/>
              </a:p>
            </p:txBody>
          </p:sp>
        </mc:Choice>
        <mc:Fallback xmlns="">
          <p:sp>
            <p:nvSpPr>
              <p:cNvPr id="4" name="TextBox 1">
                <a:extLst>
                  <a:ext uri="{FF2B5EF4-FFF2-40B4-BE49-F238E27FC236}">
                    <a16:creationId xmlns:a16="http://schemas.microsoft.com/office/drawing/2014/main" id="{F645CB65-3B6A-42F8-94C4-C44715663A89}"/>
                  </a:ext>
                </a:extLst>
              </p:cNvPr>
              <p:cNvSpPr txBox="1">
                <a:spLocks noRot="1" noChangeAspect="1" noMove="1" noResize="1" noEditPoints="1" noAdjustHandles="1" noChangeArrowheads="1" noChangeShapeType="1" noTextEdit="1"/>
              </p:cNvSpPr>
              <p:nvPr/>
            </p:nvSpPr>
            <p:spPr>
              <a:xfrm>
                <a:off x="349264" y="2186246"/>
                <a:ext cx="2898648" cy="850392"/>
              </a:xfrm>
              <a:prstGeom prst="rect">
                <a:avLst/>
              </a:prstGeom>
              <a:blipFill>
                <a:blip r:embed="rId4"/>
                <a:stretch>
                  <a:fillRect b="-5755"/>
                </a:stretch>
              </a:blipFill>
            </p:spPr>
            <p:txBody>
              <a:bodyPr/>
              <a:lstStyle/>
              <a:p>
                <a:r>
                  <a:rPr lang="en-US">
                    <a:noFill/>
                  </a:rPr>
                  <a:t> </a:t>
                </a:r>
              </a:p>
            </p:txBody>
          </p:sp>
        </mc:Fallback>
      </mc:AlternateContent>
      <p:sp>
        <p:nvSpPr>
          <p:cNvPr id="5" name="Slide Number Placeholder 4"/>
          <p:cNvSpPr>
            <a:spLocks noGrp="1"/>
          </p:cNvSpPr>
          <p:nvPr>
            <p:ph type="sldNum" sz="quarter" idx="12"/>
          </p:nvPr>
        </p:nvSpPr>
        <p:spPr/>
        <p:txBody>
          <a:bodyPr/>
          <a:lstStyle/>
          <a:p>
            <a:fld id="{8087436F-369A-404F-8EF3-44BA662BE423}" type="slidenum">
              <a:rPr lang="en-US" smtClean="0"/>
              <a:t>20</a:t>
            </a:fld>
            <a:endParaRPr lang="en-US"/>
          </a:p>
        </p:txBody>
      </p:sp>
    </p:spTree>
    <p:extLst>
      <p:ext uri="{BB962C8B-B14F-4D97-AF65-F5344CB8AC3E}">
        <p14:creationId xmlns:p14="http://schemas.microsoft.com/office/powerpoint/2010/main" val="28690306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856818574"/>
              </p:ext>
            </p:extLst>
          </p:nvPr>
        </p:nvGraphicFramePr>
        <p:xfrm>
          <a:off x="6946656" y="2039989"/>
          <a:ext cx="4635499" cy="4316361"/>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mc:Choice xmlns:a14="http://schemas.microsoft.com/office/drawing/2010/main" Requires="a14">
          <p:sp>
            <p:nvSpPr>
              <p:cNvPr id="3" name="TextBox 1">
                <a:extLst>
                  <a:ext uri="{FF2B5EF4-FFF2-40B4-BE49-F238E27FC236}">
                    <a16:creationId xmlns:a16="http://schemas.microsoft.com/office/drawing/2014/main" id="{4181169B-89D0-4114-BBA5-652F5CAE64A0}"/>
                  </a:ext>
                </a:extLst>
              </p:cNvPr>
              <p:cNvSpPr txBox="1"/>
              <p:nvPr/>
            </p:nvSpPr>
            <p:spPr>
              <a:xfrm>
                <a:off x="3305126" y="5398481"/>
                <a:ext cx="2898648" cy="85039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400" b="1" i="1" smtClean="0">
                              <a:solidFill>
                                <a:srgbClr val="579159"/>
                              </a:solidFill>
                              <a:latin typeface="Cambria Math" panose="02040503050406030204" pitchFamily="18" charset="0"/>
                            </a:rPr>
                          </m:ctrlPr>
                        </m:sSubPr>
                        <m:e>
                          <m:r>
                            <a:rPr lang="en-US" sz="2400" b="1" i="1" smtClean="0">
                              <a:solidFill>
                                <a:srgbClr val="579159"/>
                              </a:solidFill>
                              <a:latin typeface="Cambria Math" panose="02040503050406030204" pitchFamily="18" charset="0"/>
                            </a:rPr>
                            <m:t>𝑩</m:t>
                          </m:r>
                        </m:e>
                        <m:sub>
                          <m:r>
                            <a:rPr lang="en-US" sz="2400" b="1" i="1" smtClean="0">
                              <a:solidFill>
                                <a:srgbClr val="579159"/>
                              </a:solidFill>
                              <a:latin typeface="Cambria Math" panose="02040503050406030204" pitchFamily="18" charset="0"/>
                            </a:rPr>
                            <m:t>𝑻𝒂𝒄𝒐</m:t>
                          </m:r>
                        </m:sub>
                      </m:sSub>
                      <m:r>
                        <a:rPr lang="en-US" sz="2400" b="1" i="1" smtClean="0">
                          <a:solidFill>
                            <a:srgbClr val="579159"/>
                          </a:solidFill>
                          <a:latin typeface="Cambria Math" panose="02040503050406030204" pitchFamily="18" charset="0"/>
                        </a:rPr>
                        <m:t>=</m:t>
                      </m:r>
                      <m:f>
                        <m:fPr>
                          <m:ctrlPr>
                            <a:rPr lang="en-US" sz="2400" b="1" i="1" smtClean="0">
                              <a:solidFill>
                                <a:srgbClr val="579159"/>
                              </a:solidFill>
                              <a:latin typeface="Cambria Math" panose="02040503050406030204" pitchFamily="18" charset="0"/>
                            </a:rPr>
                          </m:ctrlPr>
                        </m:fPr>
                        <m:num>
                          <m:r>
                            <a:rPr lang="en-US" sz="2400" b="1" i="1" smtClean="0">
                              <a:solidFill>
                                <a:srgbClr val="579159"/>
                              </a:solidFill>
                              <a:latin typeface="Cambria Math" panose="02040503050406030204" pitchFamily="18" charset="0"/>
                            </a:rPr>
                            <m:t>𝒌</m:t>
                          </m:r>
                          <m:r>
                            <a:rPr lang="en-US" sz="2400" b="1" i="1" smtClean="0">
                              <a:solidFill>
                                <a:srgbClr val="579159"/>
                              </a:solidFill>
                              <a:latin typeface="Cambria Math" panose="02040503050406030204" pitchFamily="18" charset="0"/>
                            </a:rPr>
                            <m:t>𝜶</m:t>
                          </m:r>
                          <m:r>
                            <a:rPr lang="en-US" sz="2400" b="1" i="1" smtClean="0">
                              <a:solidFill>
                                <a:srgbClr val="579159"/>
                              </a:solidFill>
                              <a:latin typeface="Cambria Math" panose="02040503050406030204" pitchFamily="18" charset="0"/>
                            </a:rPr>
                            <m:t>𝑵𝑰</m:t>
                          </m:r>
                        </m:num>
                        <m:den>
                          <m:rad>
                            <m:radPr>
                              <m:degHide m:val="on"/>
                              <m:ctrlPr>
                                <a:rPr lang="en-US" sz="2400" b="1" i="1" smtClean="0">
                                  <a:solidFill>
                                    <a:srgbClr val="579159"/>
                                  </a:solidFill>
                                  <a:latin typeface="Cambria Math" panose="02040503050406030204" pitchFamily="18" charset="0"/>
                                </a:rPr>
                              </m:ctrlPr>
                            </m:radPr>
                            <m:deg/>
                            <m:e>
                              <m:sSup>
                                <m:sSupPr>
                                  <m:ctrlPr>
                                    <a:rPr lang="en-US" sz="2400" b="1" i="1">
                                      <a:solidFill>
                                        <a:srgbClr val="579159"/>
                                      </a:solidFill>
                                      <a:latin typeface="Cambria Math" panose="02040503050406030204" pitchFamily="18" charset="0"/>
                                    </a:rPr>
                                  </m:ctrlPr>
                                </m:sSupPr>
                                <m:e>
                                  <m:r>
                                    <a:rPr lang="en-US" sz="2400" b="1" i="1">
                                      <a:solidFill>
                                        <a:srgbClr val="579159"/>
                                      </a:solidFill>
                                      <a:latin typeface="Cambria Math" panose="02040503050406030204" pitchFamily="18" charset="0"/>
                                    </a:rPr>
                                    <m:t>𝒛</m:t>
                                  </m:r>
                                </m:e>
                                <m:sup>
                                  <m:r>
                                    <a:rPr lang="en-US" sz="2400" b="1" i="1">
                                      <a:solidFill>
                                        <a:srgbClr val="579159"/>
                                      </a:solidFill>
                                      <a:latin typeface="Cambria Math" panose="02040503050406030204" pitchFamily="18" charset="0"/>
                                    </a:rPr>
                                    <m:t>𝟐</m:t>
                                  </m:r>
                                </m:sup>
                              </m:sSup>
                              <m:r>
                                <a:rPr lang="en-US" sz="2400" b="1" i="1" smtClean="0">
                                  <a:solidFill>
                                    <a:srgbClr val="579159"/>
                                  </a:solidFill>
                                  <a:latin typeface="Cambria Math" panose="02040503050406030204" pitchFamily="18" charset="0"/>
                                </a:rPr>
                                <m:t>+</m:t>
                              </m:r>
                              <m:sSup>
                                <m:sSupPr>
                                  <m:ctrlPr>
                                    <a:rPr lang="en-US" sz="2400" b="1" i="1" smtClean="0">
                                      <a:solidFill>
                                        <a:srgbClr val="579159"/>
                                      </a:solidFill>
                                      <a:latin typeface="Cambria Math" panose="02040503050406030204" pitchFamily="18" charset="0"/>
                                    </a:rPr>
                                  </m:ctrlPr>
                                </m:sSupPr>
                                <m:e>
                                  <m:r>
                                    <a:rPr lang="en-US" sz="2400" b="1" i="1" smtClean="0">
                                      <a:solidFill>
                                        <a:srgbClr val="579159"/>
                                      </a:solidFill>
                                      <a:latin typeface="Cambria Math" panose="02040503050406030204" pitchFamily="18" charset="0"/>
                                    </a:rPr>
                                    <m:t>𝒅</m:t>
                                  </m:r>
                                </m:e>
                                <m:sup>
                                  <m:r>
                                    <a:rPr lang="en-US" sz="2400" b="1" i="1" smtClean="0">
                                      <a:solidFill>
                                        <a:srgbClr val="579159"/>
                                      </a:solidFill>
                                      <a:latin typeface="Cambria Math" panose="02040503050406030204" pitchFamily="18" charset="0"/>
                                    </a:rPr>
                                    <m:t>𝟐</m:t>
                                  </m:r>
                                </m:sup>
                              </m:sSup>
                            </m:e>
                          </m:rad>
                        </m:den>
                      </m:f>
                    </m:oMath>
                  </m:oMathPara>
                </a14:m>
                <a:endParaRPr lang="en-US" sz="1100" b="1" dirty="0"/>
              </a:p>
            </p:txBody>
          </p:sp>
        </mc:Choice>
        <mc:Fallback>
          <p:sp>
            <p:nvSpPr>
              <p:cNvPr id="3" name="TextBox 1">
                <a:extLst>
                  <a:ext uri="{FF2B5EF4-FFF2-40B4-BE49-F238E27FC236}">
                    <a16:creationId xmlns:a16="http://schemas.microsoft.com/office/drawing/2014/main" id="{4181169B-89D0-4114-BBA5-652F5CAE64A0}"/>
                  </a:ext>
                </a:extLst>
              </p:cNvPr>
              <p:cNvSpPr txBox="1">
                <a:spLocks noRot="1" noChangeAspect="1" noMove="1" noResize="1" noEditPoints="1" noAdjustHandles="1" noChangeArrowheads="1" noChangeShapeType="1" noTextEdit="1"/>
              </p:cNvSpPr>
              <p:nvPr/>
            </p:nvSpPr>
            <p:spPr>
              <a:xfrm>
                <a:off x="3305126" y="5398481"/>
                <a:ext cx="2898648" cy="850392"/>
              </a:xfrm>
              <a:prstGeom prst="rect">
                <a:avLst/>
              </a:prstGeom>
              <a:blipFill>
                <a:blip r:embed="rId3"/>
                <a:stretch>
                  <a:fillRect b="-503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Box 1">
                <a:extLst>
                  <a:ext uri="{FF2B5EF4-FFF2-40B4-BE49-F238E27FC236}">
                    <a16:creationId xmlns:a16="http://schemas.microsoft.com/office/drawing/2014/main" id="{6EDA0DF4-B2D7-4CF8-9DEA-C0CC63AC9579}"/>
                  </a:ext>
                </a:extLst>
              </p:cNvPr>
              <p:cNvSpPr txBox="1"/>
              <p:nvPr/>
            </p:nvSpPr>
            <p:spPr>
              <a:xfrm>
                <a:off x="490550" y="5398481"/>
                <a:ext cx="2898648" cy="85039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400" b="1" i="1" smtClean="0">
                              <a:solidFill>
                                <a:srgbClr val="1010FF"/>
                              </a:solidFill>
                              <a:latin typeface="Cambria Math" panose="02040503050406030204" pitchFamily="18" charset="0"/>
                            </a:rPr>
                          </m:ctrlPr>
                        </m:sSubPr>
                        <m:e>
                          <m:r>
                            <a:rPr lang="en-US" sz="2400" b="1" i="1" smtClean="0">
                              <a:solidFill>
                                <a:srgbClr val="1010FF"/>
                              </a:solidFill>
                              <a:latin typeface="Cambria Math" panose="02040503050406030204" pitchFamily="18" charset="0"/>
                            </a:rPr>
                            <m:t>𝑩</m:t>
                          </m:r>
                        </m:e>
                        <m:sub>
                          <m:r>
                            <a:rPr lang="en-US" sz="2400" b="1" i="1" smtClean="0">
                              <a:solidFill>
                                <a:srgbClr val="1010FF"/>
                              </a:solidFill>
                              <a:latin typeface="Cambria Math" panose="02040503050406030204" pitchFamily="18" charset="0"/>
                            </a:rPr>
                            <m:t>𝑭𝒓𝒐𝒈</m:t>
                          </m:r>
                        </m:sub>
                      </m:sSub>
                      <m:r>
                        <a:rPr lang="en-US" sz="2400" b="1" i="1" smtClean="0">
                          <a:solidFill>
                            <a:srgbClr val="1010FF"/>
                          </a:solidFill>
                          <a:latin typeface="Cambria Math" panose="02040503050406030204" pitchFamily="18" charset="0"/>
                        </a:rPr>
                        <m:t>=</m:t>
                      </m:r>
                      <m:f>
                        <m:fPr>
                          <m:ctrlPr>
                            <a:rPr lang="en-US" sz="2400" b="1" i="1" smtClean="0">
                              <a:solidFill>
                                <a:srgbClr val="1010FF"/>
                              </a:solidFill>
                              <a:latin typeface="Cambria Math" panose="02040503050406030204" pitchFamily="18" charset="0"/>
                            </a:rPr>
                          </m:ctrlPr>
                        </m:fPr>
                        <m:num>
                          <m:r>
                            <a:rPr lang="en-US" sz="2400" b="1" i="1" smtClean="0">
                              <a:solidFill>
                                <a:srgbClr val="1010FF"/>
                              </a:solidFill>
                              <a:latin typeface="Cambria Math" panose="02040503050406030204" pitchFamily="18" charset="0"/>
                            </a:rPr>
                            <m:t>𝒌</m:t>
                          </m:r>
                          <m:sSub>
                            <m:sSubPr>
                              <m:ctrlPr>
                                <a:rPr lang="en-US" sz="2400" b="1" i="1" smtClean="0">
                                  <a:solidFill>
                                    <a:srgbClr val="1010FF"/>
                                  </a:solidFill>
                                  <a:latin typeface="Cambria Math" panose="02040503050406030204" pitchFamily="18" charset="0"/>
                                </a:rPr>
                              </m:ctrlPr>
                            </m:sSubPr>
                            <m:e>
                              <m:r>
                                <a:rPr lang="en-US" sz="2400" b="1" i="1" smtClean="0">
                                  <a:solidFill>
                                    <a:srgbClr val="1010FF"/>
                                  </a:solidFill>
                                  <a:latin typeface="Cambria Math" panose="02040503050406030204" pitchFamily="18" charset="0"/>
                                </a:rPr>
                                <m:t>𝝁</m:t>
                              </m:r>
                            </m:e>
                            <m:sub>
                              <m:r>
                                <a:rPr lang="en-US" sz="2400" b="1" i="1" smtClean="0">
                                  <a:solidFill>
                                    <a:srgbClr val="1010FF"/>
                                  </a:solidFill>
                                  <a:latin typeface="Cambria Math" panose="02040503050406030204" pitchFamily="18" charset="0"/>
                                </a:rPr>
                                <m:t>𝟎</m:t>
                              </m:r>
                            </m:sub>
                          </m:sSub>
                          <m:r>
                            <a:rPr lang="en-US" sz="2400" b="1" i="1" smtClean="0">
                              <a:solidFill>
                                <a:srgbClr val="1010FF"/>
                              </a:solidFill>
                              <a:latin typeface="Cambria Math" panose="02040503050406030204" pitchFamily="18" charset="0"/>
                            </a:rPr>
                            <m:t>𝑵𝑰</m:t>
                          </m:r>
                        </m:num>
                        <m:den>
                          <m:sSup>
                            <m:sSupPr>
                              <m:ctrlPr>
                                <a:rPr lang="en-US" sz="2400" b="1" i="1" smtClean="0">
                                  <a:solidFill>
                                    <a:srgbClr val="1010FF"/>
                                  </a:solidFill>
                                  <a:latin typeface="Cambria Math" panose="02040503050406030204" pitchFamily="18" charset="0"/>
                                </a:rPr>
                              </m:ctrlPr>
                            </m:sSupPr>
                            <m:e>
                              <m:r>
                                <a:rPr lang="en-US" sz="2400" b="1" i="1" smtClean="0">
                                  <a:solidFill>
                                    <a:srgbClr val="1010FF"/>
                                  </a:solidFill>
                                  <a:latin typeface="Cambria Math" panose="02040503050406030204" pitchFamily="18" charset="0"/>
                                </a:rPr>
                                <m:t>𝒛</m:t>
                              </m:r>
                            </m:e>
                            <m:sup>
                              <m:r>
                                <a:rPr lang="en-US" sz="2400" b="1" i="1" smtClean="0">
                                  <a:solidFill>
                                    <a:srgbClr val="1010FF"/>
                                  </a:solidFill>
                                  <a:latin typeface="Cambria Math" panose="02040503050406030204" pitchFamily="18" charset="0"/>
                                </a:rPr>
                                <m:t>𝟐</m:t>
                              </m:r>
                            </m:sup>
                          </m:sSup>
                          <m:r>
                            <a:rPr lang="en-US" sz="2400" b="1" i="1" smtClean="0">
                              <a:solidFill>
                                <a:srgbClr val="1010FF"/>
                              </a:solidFill>
                              <a:latin typeface="Cambria Math" panose="02040503050406030204" pitchFamily="18" charset="0"/>
                            </a:rPr>
                            <m:t>+</m:t>
                          </m:r>
                          <m:sSup>
                            <m:sSupPr>
                              <m:ctrlPr>
                                <a:rPr lang="en-US" sz="2400" b="1" i="1" smtClean="0">
                                  <a:solidFill>
                                    <a:srgbClr val="1010FF"/>
                                  </a:solidFill>
                                  <a:latin typeface="Cambria Math" panose="02040503050406030204" pitchFamily="18" charset="0"/>
                                </a:rPr>
                              </m:ctrlPr>
                            </m:sSupPr>
                            <m:e>
                              <m:r>
                                <a:rPr lang="en-US" sz="2400" b="1" i="1" smtClean="0">
                                  <a:solidFill>
                                    <a:srgbClr val="1010FF"/>
                                  </a:solidFill>
                                  <a:latin typeface="Cambria Math" panose="02040503050406030204" pitchFamily="18" charset="0"/>
                                </a:rPr>
                                <m:t>𝒅</m:t>
                              </m:r>
                            </m:e>
                            <m:sup>
                              <m:r>
                                <a:rPr lang="en-US" sz="2400" b="1" i="1" smtClean="0">
                                  <a:solidFill>
                                    <a:srgbClr val="1010FF"/>
                                  </a:solidFill>
                                  <a:latin typeface="Cambria Math" panose="02040503050406030204" pitchFamily="18" charset="0"/>
                                </a:rPr>
                                <m:t>𝟐</m:t>
                              </m:r>
                            </m:sup>
                          </m:sSup>
                        </m:den>
                      </m:f>
                    </m:oMath>
                  </m:oMathPara>
                </a14:m>
                <a:endParaRPr lang="en-US" sz="1100" b="1" dirty="0"/>
              </a:p>
            </p:txBody>
          </p:sp>
        </mc:Choice>
        <mc:Fallback>
          <p:sp>
            <p:nvSpPr>
              <p:cNvPr id="5" name="TextBox 1">
                <a:extLst>
                  <a:ext uri="{FF2B5EF4-FFF2-40B4-BE49-F238E27FC236}">
                    <a16:creationId xmlns:a16="http://schemas.microsoft.com/office/drawing/2014/main" id="{6EDA0DF4-B2D7-4CF8-9DEA-C0CC63AC9579}"/>
                  </a:ext>
                </a:extLst>
              </p:cNvPr>
              <p:cNvSpPr txBox="1">
                <a:spLocks noRot="1" noChangeAspect="1" noMove="1" noResize="1" noEditPoints="1" noAdjustHandles="1" noChangeArrowheads="1" noChangeShapeType="1" noTextEdit="1"/>
              </p:cNvSpPr>
              <p:nvPr/>
            </p:nvSpPr>
            <p:spPr>
              <a:xfrm>
                <a:off x="490550" y="5398481"/>
                <a:ext cx="2898648" cy="850392"/>
              </a:xfrm>
              <a:prstGeom prst="rect">
                <a:avLst/>
              </a:prstGeom>
              <a:blipFill>
                <a:blip r:embed="rId4"/>
                <a:stretch>
                  <a:fillRect/>
                </a:stretch>
              </a:blipFill>
            </p:spPr>
            <p:txBody>
              <a:bodyPr/>
              <a:lstStyle/>
              <a:p>
                <a:r>
                  <a:rPr lang="en-US">
                    <a:noFill/>
                  </a:rPr>
                  <a:t> </a:t>
                </a:r>
              </a:p>
            </p:txBody>
          </p:sp>
        </mc:Fallback>
      </mc:AlternateContent>
      <p:sp>
        <p:nvSpPr>
          <p:cNvPr id="9" name="32-Point Star 8"/>
          <p:cNvSpPr/>
          <p:nvPr/>
        </p:nvSpPr>
        <p:spPr>
          <a:xfrm>
            <a:off x="127264" y="0"/>
            <a:ext cx="7117597" cy="5045764"/>
          </a:xfrm>
          <a:prstGeom prst="star32">
            <a:avLst>
              <a:gd name="adj" fmla="val 46414"/>
            </a:avLst>
          </a:prstGeom>
          <a:solidFill>
            <a:srgbClr val="FFFF00"/>
          </a:solidFill>
          <a:ln w="25400">
            <a:solidFill>
              <a:srgbClr val="C00000"/>
            </a:solidFill>
          </a:ln>
        </p:spPr>
        <p:style>
          <a:lnRef idx="2">
            <a:schemeClr val="accent4">
              <a:shade val="50000"/>
            </a:schemeClr>
          </a:lnRef>
          <a:fillRef idx="1">
            <a:schemeClr val="accent4"/>
          </a:fillRef>
          <a:effectRef idx="0">
            <a:schemeClr val="accent4"/>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0" name="TextBox 1"/>
          <p:cNvSpPr txBox="1"/>
          <p:nvPr/>
        </p:nvSpPr>
        <p:spPr>
          <a:xfrm>
            <a:off x="1169122" y="716412"/>
            <a:ext cx="5888171" cy="381001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50000"/>
              </a:lnSpc>
            </a:pPr>
            <a:r>
              <a:rPr lang="en-US" sz="1800" dirty="0" smtClean="0"/>
              <a:t>When putting equations on plots, do the </a:t>
            </a:r>
            <a:r>
              <a:rPr lang="en-US" sz="1800" dirty="0" smtClean="0"/>
              <a:t>following:</a:t>
            </a:r>
            <a:endParaRPr lang="en-US" sz="1800" dirty="0" smtClean="0"/>
          </a:p>
          <a:p>
            <a:pPr marL="228600" indent="-228600">
              <a:lnSpc>
                <a:spcPct val="150000"/>
              </a:lnSpc>
              <a:buAutoNum type="arabicParenR"/>
            </a:pPr>
            <a:r>
              <a:rPr lang="en-US" sz="1800" dirty="0" smtClean="0"/>
              <a:t>Add the plot to your slide but do NOT stretch it to full screen.</a:t>
            </a:r>
          </a:p>
          <a:p>
            <a:pPr marL="228600" indent="-228600">
              <a:lnSpc>
                <a:spcPct val="150000"/>
              </a:lnSpc>
              <a:buAutoNum type="arabicParenR"/>
            </a:pPr>
            <a:r>
              <a:rPr lang="en-US" sz="1800" dirty="0" smtClean="0"/>
              <a:t>Somewhere NOT on the plot, insert your text boxes and type up your equations sing the equation editor.</a:t>
            </a:r>
          </a:p>
          <a:p>
            <a:pPr marL="228600" indent="-228600">
              <a:lnSpc>
                <a:spcPct val="150000"/>
              </a:lnSpc>
              <a:buAutoNum type="arabicParenR"/>
            </a:pPr>
            <a:r>
              <a:rPr lang="en-US" sz="1800" dirty="0" smtClean="0"/>
              <a:t>Now stretch the plot to </a:t>
            </a:r>
            <a:r>
              <a:rPr lang="en-US" sz="1800" i="1" dirty="0" smtClean="0"/>
              <a:t>almost</a:t>
            </a:r>
            <a:r>
              <a:rPr lang="en-US" sz="1800" dirty="0" smtClean="0"/>
              <a:t> full screen.  </a:t>
            </a:r>
            <a:endParaRPr lang="en-US" sz="1800" dirty="0" smtClean="0"/>
          </a:p>
          <a:p>
            <a:pPr marL="228600" indent="-228600">
              <a:lnSpc>
                <a:spcPct val="150000"/>
              </a:lnSpc>
              <a:buAutoNum type="arabicParenR"/>
            </a:pPr>
            <a:r>
              <a:rPr lang="en-US" sz="1800" dirty="0" smtClean="0"/>
              <a:t>Exception</a:t>
            </a:r>
            <a:r>
              <a:rPr lang="en-US" sz="1800" dirty="0" smtClean="0"/>
              <a:t>: preserve aspect ratio on contour plots.</a:t>
            </a:r>
          </a:p>
          <a:p>
            <a:pPr>
              <a:lnSpc>
                <a:spcPct val="150000"/>
              </a:lnSpc>
            </a:pPr>
            <a:r>
              <a:rPr lang="en-US" sz="1800" dirty="0" smtClean="0"/>
              <a:t>This technique avoids a quirky file save issue</a:t>
            </a:r>
            <a:endParaRPr lang="en-US" sz="1800" dirty="0" smtClean="0"/>
          </a:p>
          <a:p>
            <a:pPr marL="228600" indent="-228600">
              <a:lnSpc>
                <a:spcPct val="150000"/>
              </a:lnSpc>
              <a:buAutoNum type="arabicParenR"/>
            </a:pPr>
            <a:endParaRPr lang="en-US" sz="1200" dirty="0" smtClean="0"/>
          </a:p>
        </p:txBody>
      </p:sp>
      <p:sp>
        <p:nvSpPr>
          <p:cNvPr id="2" name="Slide Number Placeholder 1"/>
          <p:cNvSpPr>
            <a:spLocks noGrp="1"/>
          </p:cNvSpPr>
          <p:nvPr>
            <p:ph type="sldNum" sz="quarter" idx="12"/>
          </p:nvPr>
        </p:nvSpPr>
        <p:spPr/>
        <p:txBody>
          <a:bodyPr/>
          <a:lstStyle/>
          <a:p>
            <a:fld id="{8087436F-369A-404F-8EF3-44BA662BE423}" type="slidenum">
              <a:rPr lang="en-US" smtClean="0"/>
              <a:t>21</a:t>
            </a:fld>
            <a:endParaRPr lang="en-US"/>
          </a:p>
        </p:txBody>
      </p:sp>
    </p:spTree>
    <p:extLst>
      <p:ext uri="{BB962C8B-B14F-4D97-AF65-F5344CB8AC3E}">
        <p14:creationId xmlns:p14="http://schemas.microsoft.com/office/powerpoint/2010/main" val="23807361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73234302"/>
              </p:ext>
            </p:extLst>
          </p:nvPr>
        </p:nvGraphicFramePr>
        <p:xfrm>
          <a:off x="228600" y="0"/>
          <a:ext cx="11722100" cy="6858000"/>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a14="http://schemas.microsoft.com/office/drawing/2010/main">
        <mc:Choice Requires="a14">
          <p:sp>
            <p:nvSpPr>
              <p:cNvPr id="3" name="TextBox 1">
                <a:extLst>
                  <a:ext uri="{FF2B5EF4-FFF2-40B4-BE49-F238E27FC236}">
                    <a16:creationId xmlns:a16="http://schemas.microsoft.com/office/drawing/2014/main" id="{4181169B-89D0-4114-BBA5-652F5CAE64A0}"/>
                  </a:ext>
                </a:extLst>
              </p:cNvPr>
              <p:cNvSpPr txBox="1"/>
              <p:nvPr/>
            </p:nvSpPr>
            <p:spPr>
              <a:xfrm>
                <a:off x="349264" y="2186246"/>
                <a:ext cx="2898648" cy="85039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400" b="1" i="1" smtClean="0">
                              <a:solidFill>
                                <a:srgbClr val="579159"/>
                              </a:solidFill>
                              <a:latin typeface="Cambria Math" panose="02040503050406030204" pitchFamily="18" charset="0"/>
                            </a:rPr>
                          </m:ctrlPr>
                        </m:sSubPr>
                        <m:e>
                          <m:r>
                            <a:rPr lang="en-US" sz="2400" b="1" i="1" smtClean="0">
                              <a:solidFill>
                                <a:srgbClr val="579159"/>
                              </a:solidFill>
                              <a:latin typeface="Cambria Math" panose="02040503050406030204" pitchFamily="18" charset="0"/>
                            </a:rPr>
                            <m:t>𝑩</m:t>
                          </m:r>
                        </m:e>
                        <m:sub>
                          <m:r>
                            <a:rPr lang="en-US" sz="2400" b="1" i="1" smtClean="0">
                              <a:solidFill>
                                <a:srgbClr val="579159"/>
                              </a:solidFill>
                              <a:latin typeface="Cambria Math" panose="02040503050406030204" pitchFamily="18" charset="0"/>
                            </a:rPr>
                            <m:t>𝑻𝒂𝒄𝒐</m:t>
                          </m:r>
                        </m:sub>
                      </m:sSub>
                      <m:r>
                        <a:rPr lang="en-US" sz="2400" b="1" i="1" smtClean="0">
                          <a:solidFill>
                            <a:srgbClr val="579159"/>
                          </a:solidFill>
                          <a:latin typeface="Cambria Math" panose="02040503050406030204" pitchFamily="18" charset="0"/>
                        </a:rPr>
                        <m:t>=</m:t>
                      </m:r>
                      <m:f>
                        <m:fPr>
                          <m:ctrlPr>
                            <a:rPr lang="en-US" sz="2400" b="1" i="1" smtClean="0">
                              <a:solidFill>
                                <a:srgbClr val="579159"/>
                              </a:solidFill>
                              <a:latin typeface="Cambria Math" panose="02040503050406030204" pitchFamily="18" charset="0"/>
                            </a:rPr>
                          </m:ctrlPr>
                        </m:fPr>
                        <m:num>
                          <m:r>
                            <a:rPr lang="en-US" sz="2400" b="1" i="1" smtClean="0">
                              <a:solidFill>
                                <a:srgbClr val="579159"/>
                              </a:solidFill>
                              <a:latin typeface="Cambria Math" panose="02040503050406030204" pitchFamily="18" charset="0"/>
                            </a:rPr>
                            <m:t>𝒌</m:t>
                          </m:r>
                          <m:r>
                            <a:rPr lang="en-US" sz="2400" b="1" i="1" smtClean="0">
                              <a:solidFill>
                                <a:srgbClr val="579159"/>
                              </a:solidFill>
                              <a:latin typeface="Cambria Math" panose="02040503050406030204" pitchFamily="18" charset="0"/>
                            </a:rPr>
                            <m:t>𝜶</m:t>
                          </m:r>
                          <m:r>
                            <a:rPr lang="en-US" sz="2400" b="1" i="1" smtClean="0">
                              <a:solidFill>
                                <a:srgbClr val="579159"/>
                              </a:solidFill>
                              <a:latin typeface="Cambria Math" panose="02040503050406030204" pitchFamily="18" charset="0"/>
                            </a:rPr>
                            <m:t>𝑵𝑰</m:t>
                          </m:r>
                        </m:num>
                        <m:den>
                          <m:rad>
                            <m:radPr>
                              <m:degHide m:val="on"/>
                              <m:ctrlPr>
                                <a:rPr lang="en-US" sz="2400" b="1" i="1" smtClean="0">
                                  <a:solidFill>
                                    <a:srgbClr val="579159"/>
                                  </a:solidFill>
                                  <a:latin typeface="Cambria Math" panose="02040503050406030204" pitchFamily="18" charset="0"/>
                                </a:rPr>
                              </m:ctrlPr>
                            </m:radPr>
                            <m:deg/>
                            <m:e>
                              <m:sSup>
                                <m:sSupPr>
                                  <m:ctrlPr>
                                    <a:rPr lang="en-US" sz="2400" b="1" i="1">
                                      <a:solidFill>
                                        <a:srgbClr val="579159"/>
                                      </a:solidFill>
                                      <a:latin typeface="Cambria Math" panose="02040503050406030204" pitchFamily="18" charset="0"/>
                                    </a:rPr>
                                  </m:ctrlPr>
                                </m:sSupPr>
                                <m:e>
                                  <m:r>
                                    <a:rPr lang="en-US" sz="2400" b="1" i="1">
                                      <a:solidFill>
                                        <a:srgbClr val="579159"/>
                                      </a:solidFill>
                                      <a:latin typeface="Cambria Math" panose="02040503050406030204" pitchFamily="18" charset="0"/>
                                    </a:rPr>
                                    <m:t>𝒛</m:t>
                                  </m:r>
                                </m:e>
                                <m:sup>
                                  <m:r>
                                    <a:rPr lang="en-US" sz="2400" b="1" i="1">
                                      <a:solidFill>
                                        <a:srgbClr val="579159"/>
                                      </a:solidFill>
                                      <a:latin typeface="Cambria Math" panose="02040503050406030204" pitchFamily="18" charset="0"/>
                                    </a:rPr>
                                    <m:t>𝟐</m:t>
                                  </m:r>
                                </m:sup>
                              </m:sSup>
                              <m:r>
                                <a:rPr lang="en-US" sz="2400" b="1" i="1" smtClean="0">
                                  <a:solidFill>
                                    <a:srgbClr val="579159"/>
                                  </a:solidFill>
                                  <a:latin typeface="Cambria Math" panose="02040503050406030204" pitchFamily="18" charset="0"/>
                                </a:rPr>
                                <m:t>+</m:t>
                              </m:r>
                              <m:sSup>
                                <m:sSupPr>
                                  <m:ctrlPr>
                                    <a:rPr lang="en-US" sz="2400" b="1" i="1" smtClean="0">
                                      <a:solidFill>
                                        <a:srgbClr val="579159"/>
                                      </a:solidFill>
                                      <a:latin typeface="Cambria Math" panose="02040503050406030204" pitchFamily="18" charset="0"/>
                                    </a:rPr>
                                  </m:ctrlPr>
                                </m:sSupPr>
                                <m:e>
                                  <m:r>
                                    <a:rPr lang="en-US" sz="2400" b="1" i="1" smtClean="0">
                                      <a:solidFill>
                                        <a:srgbClr val="579159"/>
                                      </a:solidFill>
                                      <a:latin typeface="Cambria Math" panose="02040503050406030204" pitchFamily="18" charset="0"/>
                                    </a:rPr>
                                    <m:t>𝒅</m:t>
                                  </m:r>
                                </m:e>
                                <m:sup>
                                  <m:r>
                                    <a:rPr lang="en-US" sz="2400" b="1" i="1" smtClean="0">
                                      <a:solidFill>
                                        <a:srgbClr val="579159"/>
                                      </a:solidFill>
                                      <a:latin typeface="Cambria Math" panose="02040503050406030204" pitchFamily="18" charset="0"/>
                                    </a:rPr>
                                    <m:t>𝟐</m:t>
                                  </m:r>
                                </m:sup>
                              </m:sSup>
                            </m:e>
                          </m:rad>
                        </m:den>
                      </m:f>
                    </m:oMath>
                  </m:oMathPara>
                </a14:m>
                <a:endParaRPr lang="en-US" sz="1100" b="1" dirty="0"/>
              </a:p>
            </p:txBody>
          </p:sp>
        </mc:Choice>
        <mc:Fallback xmlns="">
          <p:sp>
            <p:nvSpPr>
              <p:cNvPr id="3" name="TextBox 1">
                <a:extLst>
                  <a:ext uri="{FF2B5EF4-FFF2-40B4-BE49-F238E27FC236}">
                    <a16:creationId xmlns:a16="http://schemas.microsoft.com/office/drawing/2014/main" id="{4181169B-89D0-4114-BBA5-652F5CAE64A0}"/>
                  </a:ext>
                </a:extLst>
              </p:cNvPr>
              <p:cNvSpPr txBox="1">
                <a:spLocks noRot="1" noChangeAspect="1" noMove="1" noResize="1" noEditPoints="1" noAdjustHandles="1" noChangeArrowheads="1" noChangeShapeType="1" noTextEdit="1"/>
              </p:cNvSpPr>
              <p:nvPr/>
            </p:nvSpPr>
            <p:spPr>
              <a:xfrm>
                <a:off x="349264" y="2186246"/>
                <a:ext cx="2898648" cy="850392"/>
              </a:xfrm>
              <a:prstGeom prst="rect">
                <a:avLst/>
              </a:prstGeom>
              <a:blipFill>
                <a:blip r:embed="rId3"/>
                <a:stretch>
                  <a:fillRect b="-575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1">
                <a:extLst>
                  <a:ext uri="{FF2B5EF4-FFF2-40B4-BE49-F238E27FC236}">
                    <a16:creationId xmlns:a16="http://schemas.microsoft.com/office/drawing/2014/main" id="{6EDA0DF4-B2D7-4CF8-9DEA-C0CC63AC9579}"/>
                  </a:ext>
                </a:extLst>
              </p:cNvPr>
              <p:cNvSpPr txBox="1"/>
              <p:nvPr/>
            </p:nvSpPr>
            <p:spPr>
              <a:xfrm>
                <a:off x="1253306" y="4563983"/>
                <a:ext cx="2898648" cy="85039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400" b="1" i="1" smtClean="0">
                              <a:solidFill>
                                <a:srgbClr val="1010FF"/>
                              </a:solidFill>
                              <a:latin typeface="Cambria Math" panose="02040503050406030204" pitchFamily="18" charset="0"/>
                            </a:rPr>
                          </m:ctrlPr>
                        </m:sSubPr>
                        <m:e>
                          <m:r>
                            <a:rPr lang="en-US" sz="2400" b="1" i="1" smtClean="0">
                              <a:solidFill>
                                <a:srgbClr val="1010FF"/>
                              </a:solidFill>
                              <a:latin typeface="Cambria Math" panose="02040503050406030204" pitchFamily="18" charset="0"/>
                            </a:rPr>
                            <m:t>𝑩</m:t>
                          </m:r>
                        </m:e>
                        <m:sub>
                          <m:r>
                            <a:rPr lang="en-US" sz="2400" b="1" i="1" smtClean="0">
                              <a:solidFill>
                                <a:srgbClr val="1010FF"/>
                              </a:solidFill>
                              <a:latin typeface="Cambria Math" panose="02040503050406030204" pitchFamily="18" charset="0"/>
                            </a:rPr>
                            <m:t>𝑭𝒓𝒐𝒈</m:t>
                          </m:r>
                        </m:sub>
                      </m:sSub>
                      <m:r>
                        <a:rPr lang="en-US" sz="2400" b="1" i="1" smtClean="0">
                          <a:solidFill>
                            <a:srgbClr val="1010FF"/>
                          </a:solidFill>
                          <a:latin typeface="Cambria Math" panose="02040503050406030204" pitchFamily="18" charset="0"/>
                        </a:rPr>
                        <m:t>=</m:t>
                      </m:r>
                      <m:f>
                        <m:fPr>
                          <m:ctrlPr>
                            <a:rPr lang="en-US" sz="2400" b="1" i="1" smtClean="0">
                              <a:solidFill>
                                <a:srgbClr val="1010FF"/>
                              </a:solidFill>
                              <a:latin typeface="Cambria Math" panose="02040503050406030204" pitchFamily="18" charset="0"/>
                            </a:rPr>
                          </m:ctrlPr>
                        </m:fPr>
                        <m:num>
                          <m:r>
                            <a:rPr lang="en-US" sz="2400" b="1" i="1" smtClean="0">
                              <a:solidFill>
                                <a:srgbClr val="1010FF"/>
                              </a:solidFill>
                              <a:latin typeface="Cambria Math" panose="02040503050406030204" pitchFamily="18" charset="0"/>
                            </a:rPr>
                            <m:t>𝒌</m:t>
                          </m:r>
                          <m:sSub>
                            <m:sSubPr>
                              <m:ctrlPr>
                                <a:rPr lang="en-US" sz="2400" b="1" i="1" smtClean="0">
                                  <a:solidFill>
                                    <a:srgbClr val="1010FF"/>
                                  </a:solidFill>
                                  <a:latin typeface="Cambria Math" panose="02040503050406030204" pitchFamily="18" charset="0"/>
                                </a:rPr>
                              </m:ctrlPr>
                            </m:sSubPr>
                            <m:e>
                              <m:r>
                                <a:rPr lang="en-US" sz="2400" b="1" i="1" smtClean="0">
                                  <a:solidFill>
                                    <a:srgbClr val="1010FF"/>
                                  </a:solidFill>
                                  <a:latin typeface="Cambria Math" panose="02040503050406030204" pitchFamily="18" charset="0"/>
                                </a:rPr>
                                <m:t>𝝁</m:t>
                              </m:r>
                            </m:e>
                            <m:sub>
                              <m:r>
                                <a:rPr lang="en-US" sz="2400" b="1" i="1" smtClean="0">
                                  <a:solidFill>
                                    <a:srgbClr val="1010FF"/>
                                  </a:solidFill>
                                  <a:latin typeface="Cambria Math" panose="02040503050406030204" pitchFamily="18" charset="0"/>
                                </a:rPr>
                                <m:t>𝟎</m:t>
                              </m:r>
                            </m:sub>
                          </m:sSub>
                          <m:r>
                            <a:rPr lang="en-US" sz="2400" b="1" i="1" smtClean="0">
                              <a:solidFill>
                                <a:srgbClr val="1010FF"/>
                              </a:solidFill>
                              <a:latin typeface="Cambria Math" panose="02040503050406030204" pitchFamily="18" charset="0"/>
                            </a:rPr>
                            <m:t>𝑵𝑰</m:t>
                          </m:r>
                        </m:num>
                        <m:den>
                          <m:sSup>
                            <m:sSupPr>
                              <m:ctrlPr>
                                <a:rPr lang="en-US" sz="2400" b="1" i="1" smtClean="0">
                                  <a:solidFill>
                                    <a:srgbClr val="1010FF"/>
                                  </a:solidFill>
                                  <a:latin typeface="Cambria Math" panose="02040503050406030204" pitchFamily="18" charset="0"/>
                                </a:rPr>
                              </m:ctrlPr>
                            </m:sSupPr>
                            <m:e>
                              <m:r>
                                <a:rPr lang="en-US" sz="2400" b="1" i="1" smtClean="0">
                                  <a:solidFill>
                                    <a:srgbClr val="1010FF"/>
                                  </a:solidFill>
                                  <a:latin typeface="Cambria Math" panose="02040503050406030204" pitchFamily="18" charset="0"/>
                                </a:rPr>
                                <m:t>𝒛</m:t>
                              </m:r>
                            </m:e>
                            <m:sup>
                              <m:r>
                                <a:rPr lang="en-US" sz="2400" b="1" i="1" smtClean="0">
                                  <a:solidFill>
                                    <a:srgbClr val="1010FF"/>
                                  </a:solidFill>
                                  <a:latin typeface="Cambria Math" panose="02040503050406030204" pitchFamily="18" charset="0"/>
                                </a:rPr>
                                <m:t>𝟐</m:t>
                              </m:r>
                            </m:sup>
                          </m:sSup>
                          <m:r>
                            <a:rPr lang="en-US" sz="2400" b="1" i="1" smtClean="0">
                              <a:solidFill>
                                <a:srgbClr val="1010FF"/>
                              </a:solidFill>
                              <a:latin typeface="Cambria Math" panose="02040503050406030204" pitchFamily="18" charset="0"/>
                            </a:rPr>
                            <m:t>+</m:t>
                          </m:r>
                          <m:sSup>
                            <m:sSupPr>
                              <m:ctrlPr>
                                <a:rPr lang="en-US" sz="2400" b="1" i="1" smtClean="0">
                                  <a:solidFill>
                                    <a:srgbClr val="1010FF"/>
                                  </a:solidFill>
                                  <a:latin typeface="Cambria Math" panose="02040503050406030204" pitchFamily="18" charset="0"/>
                                </a:rPr>
                              </m:ctrlPr>
                            </m:sSupPr>
                            <m:e>
                              <m:r>
                                <a:rPr lang="en-US" sz="2400" b="1" i="1" smtClean="0">
                                  <a:solidFill>
                                    <a:srgbClr val="1010FF"/>
                                  </a:solidFill>
                                  <a:latin typeface="Cambria Math" panose="02040503050406030204" pitchFamily="18" charset="0"/>
                                </a:rPr>
                                <m:t>𝒅</m:t>
                              </m:r>
                            </m:e>
                            <m:sup>
                              <m:r>
                                <a:rPr lang="en-US" sz="2400" b="1" i="1" smtClean="0">
                                  <a:solidFill>
                                    <a:srgbClr val="1010FF"/>
                                  </a:solidFill>
                                  <a:latin typeface="Cambria Math" panose="02040503050406030204" pitchFamily="18" charset="0"/>
                                </a:rPr>
                                <m:t>𝟐</m:t>
                              </m:r>
                            </m:sup>
                          </m:sSup>
                        </m:den>
                      </m:f>
                    </m:oMath>
                  </m:oMathPara>
                </a14:m>
                <a:endParaRPr lang="en-US" sz="1100" b="1" dirty="0"/>
              </a:p>
            </p:txBody>
          </p:sp>
        </mc:Choice>
        <mc:Fallback xmlns="">
          <p:sp>
            <p:nvSpPr>
              <p:cNvPr id="5" name="TextBox 1">
                <a:extLst>
                  <a:ext uri="{FF2B5EF4-FFF2-40B4-BE49-F238E27FC236}">
                    <a16:creationId xmlns:a16="http://schemas.microsoft.com/office/drawing/2014/main" id="{6EDA0DF4-B2D7-4CF8-9DEA-C0CC63AC9579}"/>
                  </a:ext>
                </a:extLst>
              </p:cNvPr>
              <p:cNvSpPr txBox="1">
                <a:spLocks noRot="1" noChangeAspect="1" noMove="1" noResize="1" noEditPoints="1" noAdjustHandles="1" noChangeArrowheads="1" noChangeShapeType="1" noTextEdit="1"/>
              </p:cNvSpPr>
              <p:nvPr/>
            </p:nvSpPr>
            <p:spPr>
              <a:xfrm>
                <a:off x="1253306" y="4563983"/>
                <a:ext cx="2898648" cy="850392"/>
              </a:xfrm>
              <a:prstGeom prst="rect">
                <a:avLst/>
              </a:prstGeom>
              <a:blipFill>
                <a:blip r:embed="rId4"/>
                <a:stretch>
                  <a:fillRect/>
                </a:stretch>
              </a:blipFill>
            </p:spPr>
            <p:txBody>
              <a:bodyPr/>
              <a:lstStyle/>
              <a:p>
                <a:r>
                  <a:rPr lang="en-US">
                    <a:noFill/>
                  </a:rPr>
                  <a:t> </a:t>
                </a:r>
              </a:p>
            </p:txBody>
          </p:sp>
        </mc:Fallback>
      </mc:AlternateContent>
      <p:cxnSp>
        <p:nvCxnSpPr>
          <p:cNvPr id="6" name="Straight Arrow Connector 5"/>
          <p:cNvCxnSpPr/>
          <p:nvPr/>
        </p:nvCxnSpPr>
        <p:spPr>
          <a:xfrm flipH="1" flipV="1">
            <a:off x="6228736" y="647975"/>
            <a:ext cx="2595716" cy="159293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0078064" y="3100858"/>
            <a:ext cx="1179871" cy="2434703"/>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681680" y="2240905"/>
            <a:ext cx="1705895" cy="923330"/>
          </a:xfrm>
          <a:prstGeom prst="rect">
            <a:avLst/>
          </a:prstGeom>
          <a:noFill/>
        </p:spPr>
        <p:txBody>
          <a:bodyPr wrap="square" rtlCol="0">
            <a:spAutoFit/>
          </a:bodyPr>
          <a:lstStyle/>
          <a:p>
            <a:r>
              <a:rPr lang="en-US" b="1" dirty="0" smtClean="0">
                <a:solidFill>
                  <a:srgbClr val="FF0000"/>
                </a:solidFill>
              </a:rPr>
              <a:t>Axis labels usually at end of positive axis!</a:t>
            </a:r>
            <a:endParaRPr lang="en-US" b="1" dirty="0">
              <a:solidFill>
                <a:srgbClr val="FF0000"/>
              </a:solidFill>
            </a:endParaRPr>
          </a:p>
        </p:txBody>
      </p:sp>
      <p:sp>
        <p:nvSpPr>
          <p:cNvPr id="2" name="Slide Number Placeholder 1"/>
          <p:cNvSpPr>
            <a:spLocks noGrp="1"/>
          </p:cNvSpPr>
          <p:nvPr>
            <p:ph type="sldNum" sz="quarter" idx="12"/>
          </p:nvPr>
        </p:nvSpPr>
        <p:spPr/>
        <p:txBody>
          <a:bodyPr/>
          <a:lstStyle/>
          <a:p>
            <a:fld id="{8087436F-369A-404F-8EF3-44BA662BE423}" type="slidenum">
              <a:rPr lang="en-US" smtClean="0"/>
              <a:t>22</a:t>
            </a:fld>
            <a:endParaRPr lang="en-US"/>
          </a:p>
        </p:txBody>
      </p:sp>
    </p:spTree>
    <p:extLst>
      <p:ext uri="{BB962C8B-B14F-4D97-AF65-F5344CB8AC3E}">
        <p14:creationId xmlns:p14="http://schemas.microsoft.com/office/powerpoint/2010/main" val="6813276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4211709913"/>
              </p:ext>
            </p:extLst>
          </p:nvPr>
        </p:nvGraphicFramePr>
        <p:xfrm>
          <a:off x="228600" y="0"/>
          <a:ext cx="11722100" cy="6858000"/>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a14="http://schemas.microsoft.com/office/drawing/2010/main">
        <mc:Choice Requires="a14">
          <p:sp>
            <p:nvSpPr>
              <p:cNvPr id="3" name="TextBox 1">
                <a:extLst>
                  <a:ext uri="{FF2B5EF4-FFF2-40B4-BE49-F238E27FC236}">
                    <a16:creationId xmlns:a16="http://schemas.microsoft.com/office/drawing/2014/main" id="{4181169B-89D0-4114-BBA5-652F5CAE64A0}"/>
                  </a:ext>
                </a:extLst>
              </p:cNvPr>
              <p:cNvSpPr txBox="1"/>
              <p:nvPr/>
            </p:nvSpPr>
            <p:spPr>
              <a:xfrm>
                <a:off x="349264" y="2186246"/>
                <a:ext cx="2898648" cy="85039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400" b="1" i="1" smtClean="0">
                              <a:solidFill>
                                <a:srgbClr val="579159"/>
                              </a:solidFill>
                              <a:latin typeface="Cambria Math" panose="02040503050406030204" pitchFamily="18" charset="0"/>
                            </a:rPr>
                          </m:ctrlPr>
                        </m:sSubPr>
                        <m:e>
                          <m:r>
                            <a:rPr lang="en-US" sz="2400" b="1" i="1" smtClean="0">
                              <a:solidFill>
                                <a:srgbClr val="579159"/>
                              </a:solidFill>
                              <a:latin typeface="Cambria Math" panose="02040503050406030204" pitchFamily="18" charset="0"/>
                            </a:rPr>
                            <m:t>𝑩</m:t>
                          </m:r>
                        </m:e>
                        <m:sub>
                          <m:r>
                            <a:rPr lang="en-US" sz="2400" b="1" i="1" smtClean="0">
                              <a:solidFill>
                                <a:srgbClr val="579159"/>
                              </a:solidFill>
                              <a:latin typeface="Cambria Math" panose="02040503050406030204" pitchFamily="18" charset="0"/>
                            </a:rPr>
                            <m:t>𝑻𝒂𝒄𝒐</m:t>
                          </m:r>
                        </m:sub>
                      </m:sSub>
                      <m:r>
                        <a:rPr lang="en-US" sz="2400" b="1" i="1" smtClean="0">
                          <a:solidFill>
                            <a:srgbClr val="579159"/>
                          </a:solidFill>
                          <a:latin typeface="Cambria Math" panose="02040503050406030204" pitchFamily="18" charset="0"/>
                        </a:rPr>
                        <m:t>=</m:t>
                      </m:r>
                      <m:f>
                        <m:fPr>
                          <m:ctrlPr>
                            <a:rPr lang="en-US" sz="2400" b="1" i="1" smtClean="0">
                              <a:solidFill>
                                <a:srgbClr val="579159"/>
                              </a:solidFill>
                              <a:latin typeface="Cambria Math" panose="02040503050406030204" pitchFamily="18" charset="0"/>
                            </a:rPr>
                          </m:ctrlPr>
                        </m:fPr>
                        <m:num>
                          <m:r>
                            <a:rPr lang="en-US" sz="2400" b="1" i="1" smtClean="0">
                              <a:solidFill>
                                <a:srgbClr val="579159"/>
                              </a:solidFill>
                              <a:latin typeface="Cambria Math" panose="02040503050406030204" pitchFamily="18" charset="0"/>
                            </a:rPr>
                            <m:t>𝒌</m:t>
                          </m:r>
                          <m:r>
                            <a:rPr lang="en-US" sz="2400" b="1" i="1" smtClean="0">
                              <a:solidFill>
                                <a:srgbClr val="579159"/>
                              </a:solidFill>
                              <a:latin typeface="Cambria Math" panose="02040503050406030204" pitchFamily="18" charset="0"/>
                            </a:rPr>
                            <m:t>𝜶</m:t>
                          </m:r>
                          <m:r>
                            <a:rPr lang="en-US" sz="2400" b="1" i="1" smtClean="0">
                              <a:solidFill>
                                <a:srgbClr val="579159"/>
                              </a:solidFill>
                              <a:latin typeface="Cambria Math" panose="02040503050406030204" pitchFamily="18" charset="0"/>
                            </a:rPr>
                            <m:t>𝑵𝑰</m:t>
                          </m:r>
                        </m:num>
                        <m:den>
                          <m:rad>
                            <m:radPr>
                              <m:degHide m:val="on"/>
                              <m:ctrlPr>
                                <a:rPr lang="en-US" sz="2400" b="1" i="1" smtClean="0">
                                  <a:solidFill>
                                    <a:srgbClr val="579159"/>
                                  </a:solidFill>
                                  <a:latin typeface="Cambria Math" panose="02040503050406030204" pitchFamily="18" charset="0"/>
                                </a:rPr>
                              </m:ctrlPr>
                            </m:radPr>
                            <m:deg/>
                            <m:e>
                              <m:sSup>
                                <m:sSupPr>
                                  <m:ctrlPr>
                                    <a:rPr lang="en-US" sz="2400" b="1" i="1">
                                      <a:solidFill>
                                        <a:srgbClr val="579159"/>
                                      </a:solidFill>
                                      <a:latin typeface="Cambria Math" panose="02040503050406030204" pitchFamily="18" charset="0"/>
                                    </a:rPr>
                                  </m:ctrlPr>
                                </m:sSupPr>
                                <m:e>
                                  <m:r>
                                    <a:rPr lang="en-US" sz="2400" b="1" i="1">
                                      <a:solidFill>
                                        <a:srgbClr val="579159"/>
                                      </a:solidFill>
                                      <a:latin typeface="Cambria Math" panose="02040503050406030204" pitchFamily="18" charset="0"/>
                                    </a:rPr>
                                    <m:t>𝒛</m:t>
                                  </m:r>
                                </m:e>
                                <m:sup>
                                  <m:r>
                                    <a:rPr lang="en-US" sz="2400" b="1" i="1">
                                      <a:solidFill>
                                        <a:srgbClr val="579159"/>
                                      </a:solidFill>
                                      <a:latin typeface="Cambria Math" panose="02040503050406030204" pitchFamily="18" charset="0"/>
                                    </a:rPr>
                                    <m:t>𝟐</m:t>
                                  </m:r>
                                </m:sup>
                              </m:sSup>
                              <m:r>
                                <a:rPr lang="en-US" sz="2400" b="1" i="1" smtClean="0">
                                  <a:solidFill>
                                    <a:srgbClr val="579159"/>
                                  </a:solidFill>
                                  <a:latin typeface="Cambria Math" panose="02040503050406030204" pitchFamily="18" charset="0"/>
                                </a:rPr>
                                <m:t>+</m:t>
                              </m:r>
                              <m:sSup>
                                <m:sSupPr>
                                  <m:ctrlPr>
                                    <a:rPr lang="en-US" sz="2400" b="1" i="1" smtClean="0">
                                      <a:solidFill>
                                        <a:srgbClr val="579159"/>
                                      </a:solidFill>
                                      <a:latin typeface="Cambria Math" panose="02040503050406030204" pitchFamily="18" charset="0"/>
                                    </a:rPr>
                                  </m:ctrlPr>
                                </m:sSupPr>
                                <m:e>
                                  <m:r>
                                    <a:rPr lang="en-US" sz="2400" b="1" i="1" smtClean="0">
                                      <a:solidFill>
                                        <a:srgbClr val="579159"/>
                                      </a:solidFill>
                                      <a:latin typeface="Cambria Math" panose="02040503050406030204" pitchFamily="18" charset="0"/>
                                    </a:rPr>
                                    <m:t>𝒅</m:t>
                                  </m:r>
                                </m:e>
                                <m:sup>
                                  <m:r>
                                    <a:rPr lang="en-US" sz="2400" b="1" i="1" smtClean="0">
                                      <a:solidFill>
                                        <a:srgbClr val="579159"/>
                                      </a:solidFill>
                                      <a:latin typeface="Cambria Math" panose="02040503050406030204" pitchFamily="18" charset="0"/>
                                    </a:rPr>
                                    <m:t>𝟐</m:t>
                                  </m:r>
                                </m:sup>
                              </m:sSup>
                            </m:e>
                          </m:rad>
                        </m:den>
                      </m:f>
                    </m:oMath>
                  </m:oMathPara>
                </a14:m>
                <a:endParaRPr lang="en-US" sz="1100" b="1" dirty="0"/>
              </a:p>
            </p:txBody>
          </p:sp>
        </mc:Choice>
        <mc:Fallback xmlns="">
          <p:sp>
            <p:nvSpPr>
              <p:cNvPr id="3" name="TextBox 1">
                <a:extLst>
                  <a:ext uri="{FF2B5EF4-FFF2-40B4-BE49-F238E27FC236}">
                    <a16:creationId xmlns:a16="http://schemas.microsoft.com/office/drawing/2014/main" id="{4181169B-89D0-4114-BBA5-652F5CAE64A0}"/>
                  </a:ext>
                </a:extLst>
              </p:cNvPr>
              <p:cNvSpPr txBox="1">
                <a:spLocks noRot="1" noChangeAspect="1" noMove="1" noResize="1" noEditPoints="1" noAdjustHandles="1" noChangeArrowheads="1" noChangeShapeType="1" noTextEdit="1"/>
              </p:cNvSpPr>
              <p:nvPr/>
            </p:nvSpPr>
            <p:spPr>
              <a:xfrm>
                <a:off x="349264" y="2186246"/>
                <a:ext cx="2898648" cy="850392"/>
              </a:xfrm>
              <a:prstGeom prst="rect">
                <a:avLst/>
              </a:prstGeom>
              <a:blipFill>
                <a:blip r:embed="rId3"/>
                <a:stretch>
                  <a:fillRect b="-575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1">
                <a:extLst>
                  <a:ext uri="{FF2B5EF4-FFF2-40B4-BE49-F238E27FC236}">
                    <a16:creationId xmlns:a16="http://schemas.microsoft.com/office/drawing/2014/main" id="{6EDA0DF4-B2D7-4CF8-9DEA-C0CC63AC9579}"/>
                  </a:ext>
                </a:extLst>
              </p:cNvPr>
              <p:cNvSpPr txBox="1"/>
              <p:nvPr/>
            </p:nvSpPr>
            <p:spPr>
              <a:xfrm>
                <a:off x="1253306" y="4563983"/>
                <a:ext cx="2898648" cy="85039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400" b="1" i="1" smtClean="0">
                              <a:solidFill>
                                <a:srgbClr val="1010FF"/>
                              </a:solidFill>
                              <a:latin typeface="Cambria Math" panose="02040503050406030204" pitchFamily="18" charset="0"/>
                            </a:rPr>
                          </m:ctrlPr>
                        </m:sSubPr>
                        <m:e>
                          <m:r>
                            <a:rPr lang="en-US" sz="2400" b="1" i="1" smtClean="0">
                              <a:solidFill>
                                <a:srgbClr val="1010FF"/>
                              </a:solidFill>
                              <a:latin typeface="Cambria Math" panose="02040503050406030204" pitchFamily="18" charset="0"/>
                            </a:rPr>
                            <m:t>𝑩</m:t>
                          </m:r>
                        </m:e>
                        <m:sub>
                          <m:r>
                            <a:rPr lang="en-US" sz="2400" b="1" i="1" smtClean="0">
                              <a:solidFill>
                                <a:srgbClr val="1010FF"/>
                              </a:solidFill>
                              <a:latin typeface="Cambria Math" panose="02040503050406030204" pitchFamily="18" charset="0"/>
                            </a:rPr>
                            <m:t>𝑭𝒓𝒐𝒈</m:t>
                          </m:r>
                        </m:sub>
                      </m:sSub>
                      <m:r>
                        <a:rPr lang="en-US" sz="2400" b="1" i="1" smtClean="0">
                          <a:solidFill>
                            <a:srgbClr val="1010FF"/>
                          </a:solidFill>
                          <a:latin typeface="Cambria Math" panose="02040503050406030204" pitchFamily="18" charset="0"/>
                        </a:rPr>
                        <m:t>=</m:t>
                      </m:r>
                      <m:f>
                        <m:fPr>
                          <m:ctrlPr>
                            <a:rPr lang="en-US" sz="2400" b="1" i="1" smtClean="0">
                              <a:solidFill>
                                <a:srgbClr val="1010FF"/>
                              </a:solidFill>
                              <a:latin typeface="Cambria Math" panose="02040503050406030204" pitchFamily="18" charset="0"/>
                            </a:rPr>
                          </m:ctrlPr>
                        </m:fPr>
                        <m:num>
                          <m:r>
                            <a:rPr lang="en-US" sz="2400" b="1" i="1" smtClean="0">
                              <a:solidFill>
                                <a:srgbClr val="1010FF"/>
                              </a:solidFill>
                              <a:latin typeface="Cambria Math" panose="02040503050406030204" pitchFamily="18" charset="0"/>
                            </a:rPr>
                            <m:t>𝒌</m:t>
                          </m:r>
                          <m:sSub>
                            <m:sSubPr>
                              <m:ctrlPr>
                                <a:rPr lang="en-US" sz="2400" b="1" i="1" smtClean="0">
                                  <a:solidFill>
                                    <a:srgbClr val="1010FF"/>
                                  </a:solidFill>
                                  <a:latin typeface="Cambria Math" panose="02040503050406030204" pitchFamily="18" charset="0"/>
                                </a:rPr>
                              </m:ctrlPr>
                            </m:sSubPr>
                            <m:e>
                              <m:r>
                                <a:rPr lang="en-US" sz="2400" b="1" i="1" smtClean="0">
                                  <a:solidFill>
                                    <a:srgbClr val="1010FF"/>
                                  </a:solidFill>
                                  <a:latin typeface="Cambria Math" panose="02040503050406030204" pitchFamily="18" charset="0"/>
                                </a:rPr>
                                <m:t>𝝁</m:t>
                              </m:r>
                            </m:e>
                            <m:sub>
                              <m:r>
                                <a:rPr lang="en-US" sz="2400" b="1" i="1" smtClean="0">
                                  <a:solidFill>
                                    <a:srgbClr val="1010FF"/>
                                  </a:solidFill>
                                  <a:latin typeface="Cambria Math" panose="02040503050406030204" pitchFamily="18" charset="0"/>
                                </a:rPr>
                                <m:t>𝟎</m:t>
                              </m:r>
                            </m:sub>
                          </m:sSub>
                          <m:r>
                            <a:rPr lang="en-US" sz="2400" b="1" i="1" smtClean="0">
                              <a:solidFill>
                                <a:srgbClr val="1010FF"/>
                              </a:solidFill>
                              <a:latin typeface="Cambria Math" panose="02040503050406030204" pitchFamily="18" charset="0"/>
                            </a:rPr>
                            <m:t>𝑵𝑰</m:t>
                          </m:r>
                        </m:num>
                        <m:den>
                          <m:sSup>
                            <m:sSupPr>
                              <m:ctrlPr>
                                <a:rPr lang="en-US" sz="2400" b="1" i="1" smtClean="0">
                                  <a:solidFill>
                                    <a:srgbClr val="1010FF"/>
                                  </a:solidFill>
                                  <a:latin typeface="Cambria Math" panose="02040503050406030204" pitchFamily="18" charset="0"/>
                                </a:rPr>
                              </m:ctrlPr>
                            </m:sSupPr>
                            <m:e>
                              <m:r>
                                <a:rPr lang="en-US" sz="2400" b="1" i="1" smtClean="0">
                                  <a:solidFill>
                                    <a:srgbClr val="1010FF"/>
                                  </a:solidFill>
                                  <a:latin typeface="Cambria Math" panose="02040503050406030204" pitchFamily="18" charset="0"/>
                                </a:rPr>
                                <m:t>𝒛</m:t>
                              </m:r>
                            </m:e>
                            <m:sup>
                              <m:r>
                                <a:rPr lang="en-US" sz="2400" b="1" i="1" smtClean="0">
                                  <a:solidFill>
                                    <a:srgbClr val="1010FF"/>
                                  </a:solidFill>
                                  <a:latin typeface="Cambria Math" panose="02040503050406030204" pitchFamily="18" charset="0"/>
                                </a:rPr>
                                <m:t>𝟐</m:t>
                              </m:r>
                            </m:sup>
                          </m:sSup>
                          <m:r>
                            <a:rPr lang="en-US" sz="2400" b="1" i="1" smtClean="0">
                              <a:solidFill>
                                <a:srgbClr val="1010FF"/>
                              </a:solidFill>
                              <a:latin typeface="Cambria Math" panose="02040503050406030204" pitchFamily="18" charset="0"/>
                            </a:rPr>
                            <m:t>+</m:t>
                          </m:r>
                          <m:sSup>
                            <m:sSupPr>
                              <m:ctrlPr>
                                <a:rPr lang="en-US" sz="2400" b="1" i="1" smtClean="0">
                                  <a:solidFill>
                                    <a:srgbClr val="1010FF"/>
                                  </a:solidFill>
                                  <a:latin typeface="Cambria Math" panose="02040503050406030204" pitchFamily="18" charset="0"/>
                                </a:rPr>
                              </m:ctrlPr>
                            </m:sSupPr>
                            <m:e>
                              <m:r>
                                <a:rPr lang="en-US" sz="2400" b="1" i="1" smtClean="0">
                                  <a:solidFill>
                                    <a:srgbClr val="1010FF"/>
                                  </a:solidFill>
                                  <a:latin typeface="Cambria Math" panose="02040503050406030204" pitchFamily="18" charset="0"/>
                                </a:rPr>
                                <m:t>𝒅</m:t>
                              </m:r>
                            </m:e>
                            <m:sup>
                              <m:r>
                                <a:rPr lang="en-US" sz="2400" b="1" i="1" smtClean="0">
                                  <a:solidFill>
                                    <a:srgbClr val="1010FF"/>
                                  </a:solidFill>
                                  <a:latin typeface="Cambria Math" panose="02040503050406030204" pitchFamily="18" charset="0"/>
                                </a:rPr>
                                <m:t>𝟐</m:t>
                              </m:r>
                            </m:sup>
                          </m:sSup>
                        </m:den>
                      </m:f>
                    </m:oMath>
                  </m:oMathPara>
                </a14:m>
                <a:endParaRPr lang="en-US" sz="1100" b="1" dirty="0"/>
              </a:p>
            </p:txBody>
          </p:sp>
        </mc:Choice>
        <mc:Fallback xmlns="">
          <p:sp>
            <p:nvSpPr>
              <p:cNvPr id="5" name="TextBox 1">
                <a:extLst>
                  <a:ext uri="{FF2B5EF4-FFF2-40B4-BE49-F238E27FC236}">
                    <a16:creationId xmlns:a16="http://schemas.microsoft.com/office/drawing/2014/main" id="{6EDA0DF4-B2D7-4CF8-9DEA-C0CC63AC9579}"/>
                  </a:ext>
                </a:extLst>
              </p:cNvPr>
              <p:cNvSpPr txBox="1">
                <a:spLocks noRot="1" noChangeAspect="1" noMove="1" noResize="1" noEditPoints="1" noAdjustHandles="1" noChangeArrowheads="1" noChangeShapeType="1" noTextEdit="1"/>
              </p:cNvSpPr>
              <p:nvPr/>
            </p:nvSpPr>
            <p:spPr>
              <a:xfrm>
                <a:off x="1253306" y="4563983"/>
                <a:ext cx="2898648" cy="850392"/>
              </a:xfrm>
              <a:prstGeom prst="rect">
                <a:avLst/>
              </a:prstGeom>
              <a:blipFill>
                <a:blip r:embed="rId4"/>
                <a:stretch>
                  <a:fillRect/>
                </a:stretch>
              </a:blipFill>
            </p:spPr>
            <p:txBody>
              <a:bodyPr/>
              <a:lstStyle/>
              <a:p>
                <a:r>
                  <a:rPr lang="en-US">
                    <a:noFill/>
                  </a:rPr>
                  <a:t> </a:t>
                </a:r>
              </a:p>
            </p:txBody>
          </p:sp>
        </mc:Fallback>
      </mc:AlternateContent>
      <p:sp>
        <p:nvSpPr>
          <p:cNvPr id="2" name="Slide Number Placeholder 1"/>
          <p:cNvSpPr>
            <a:spLocks noGrp="1"/>
          </p:cNvSpPr>
          <p:nvPr>
            <p:ph type="sldNum" sz="quarter" idx="12"/>
          </p:nvPr>
        </p:nvSpPr>
        <p:spPr/>
        <p:txBody>
          <a:bodyPr/>
          <a:lstStyle/>
          <a:p>
            <a:fld id="{8087436F-369A-404F-8EF3-44BA662BE423}" type="slidenum">
              <a:rPr lang="en-US" smtClean="0"/>
              <a:t>23</a:t>
            </a:fld>
            <a:endParaRPr lang="en-US"/>
          </a:p>
        </p:txBody>
      </p:sp>
    </p:spTree>
    <p:extLst>
      <p:ext uri="{BB962C8B-B14F-4D97-AF65-F5344CB8AC3E}">
        <p14:creationId xmlns:p14="http://schemas.microsoft.com/office/powerpoint/2010/main" val="30805372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710" y="0"/>
            <a:ext cx="10515600" cy="1325563"/>
          </a:xfrm>
        </p:spPr>
        <p:txBody>
          <a:bodyPr/>
          <a:lstStyle/>
          <a:p>
            <a:r>
              <a:rPr lang="en-US" b="1" dirty="0"/>
              <a:t>Clever question? </a:t>
            </a:r>
            <a:r>
              <a:rPr lang="en-US" dirty="0"/>
              <a:t>(optional)</a:t>
            </a:r>
          </a:p>
        </p:txBody>
      </p:sp>
      <p:sp>
        <p:nvSpPr>
          <p:cNvPr id="3" name="Content Placeholder 2"/>
          <p:cNvSpPr>
            <a:spLocks noGrp="1"/>
          </p:cNvSpPr>
          <p:nvPr>
            <p:ph idx="1"/>
          </p:nvPr>
        </p:nvSpPr>
        <p:spPr>
          <a:xfrm>
            <a:off x="818536" y="1179870"/>
            <a:ext cx="10515600" cy="5594555"/>
          </a:xfrm>
        </p:spPr>
        <p:txBody>
          <a:bodyPr>
            <a:normAutofit fontScale="92500"/>
          </a:bodyPr>
          <a:lstStyle/>
          <a:p>
            <a:pPr marL="0" indent="0">
              <a:spcBef>
                <a:spcPts val="1200"/>
              </a:spcBef>
              <a:buNone/>
            </a:pPr>
            <a:r>
              <a:rPr lang="en-US" dirty="0"/>
              <a:t>If you had an easy/fun question to encourage audience participation, this might be a good spot for it.  If so, include an image to make understanding of the question easier.  Make it multiple choice to improve interaction.</a:t>
            </a:r>
          </a:p>
          <a:p>
            <a:pPr lvl="1">
              <a:spcBef>
                <a:spcPts val="1200"/>
              </a:spcBef>
            </a:pPr>
            <a:r>
              <a:rPr lang="en-US" dirty="0"/>
              <a:t>Perhaps show the contour or quiver plot and ask which way current is flowing?</a:t>
            </a:r>
          </a:p>
          <a:p>
            <a:pPr lvl="1">
              <a:spcBef>
                <a:spcPts val="1200"/>
              </a:spcBef>
            </a:pPr>
            <a:r>
              <a:rPr lang="en-US" dirty="0"/>
              <a:t>Perhaps ask which shape should have largest field (magnitude) at the center?</a:t>
            </a:r>
          </a:p>
          <a:p>
            <a:pPr lvl="1">
              <a:spcBef>
                <a:spcPts val="1200"/>
              </a:spcBef>
            </a:pPr>
            <a:r>
              <a:rPr lang="en-US" dirty="0"/>
              <a:t>Perhaps which solenoids should have the same b-field</a:t>
            </a:r>
          </a:p>
          <a:p>
            <a:pPr lvl="1">
              <a:spcBef>
                <a:spcPts val="1200"/>
              </a:spcBef>
            </a:pPr>
            <a:r>
              <a:rPr lang="en-US" dirty="0"/>
              <a:t>Perhaps ask about air core versus aluminum core for transformer</a:t>
            </a:r>
          </a:p>
          <a:p>
            <a:pPr lvl="1">
              <a:spcBef>
                <a:spcPts val="1200"/>
              </a:spcBef>
            </a:pPr>
            <a:r>
              <a:rPr lang="en-US" dirty="0"/>
              <a:t>Perhaps ask about how increasing oscillation amplitude should affect induced </a:t>
            </a:r>
            <a:r>
              <a:rPr lang="en-US" dirty="0" err="1"/>
              <a:t>emf</a:t>
            </a:r>
            <a:endParaRPr lang="en-US" dirty="0"/>
          </a:p>
          <a:p>
            <a:pPr lvl="1">
              <a:spcBef>
                <a:spcPts val="1200"/>
              </a:spcBef>
            </a:pPr>
            <a:r>
              <a:rPr lang="en-US" dirty="0"/>
              <a:t>Perhaps ask a what if scenario if you change something in the code?</a:t>
            </a:r>
          </a:p>
          <a:p>
            <a:pPr marL="0" indent="0">
              <a:spcBef>
                <a:spcPts val="1200"/>
              </a:spcBef>
              <a:buNone/>
            </a:pPr>
            <a:r>
              <a:rPr lang="en-US" dirty="0"/>
              <a:t>Note: if you want the question to be a fun surprise, think carefully about how you present the theory and </a:t>
            </a:r>
            <a:r>
              <a:rPr lang="en-US" dirty="0" err="1"/>
              <a:t>exp</a:t>
            </a:r>
            <a:r>
              <a:rPr lang="en-US" dirty="0"/>
              <a:t> data so as to not give away the surprise (i.e. you may NOT want to put all data sets on the same slide at first).</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8087436F-369A-404F-8EF3-44BA662BE423}" type="slidenum">
              <a:rPr lang="en-US" smtClean="0"/>
              <a:t>24</a:t>
            </a:fld>
            <a:endParaRPr lang="en-US"/>
          </a:p>
        </p:txBody>
      </p:sp>
    </p:spTree>
    <p:extLst>
      <p:ext uri="{BB962C8B-B14F-4D97-AF65-F5344CB8AC3E}">
        <p14:creationId xmlns:p14="http://schemas.microsoft.com/office/powerpoint/2010/main" val="17482587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58" y="0"/>
            <a:ext cx="10515600" cy="1325563"/>
          </a:xfrm>
        </p:spPr>
        <p:txBody>
          <a:bodyPr/>
          <a:lstStyle/>
          <a:p>
            <a:r>
              <a:rPr lang="en-US" b="1" dirty="0"/>
              <a:t>Re-visit goal slide at end of talk </a:t>
            </a:r>
            <a:r>
              <a:rPr lang="en-US" dirty="0"/>
              <a:t>(NOT optional)</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12058" y="1042220"/>
                <a:ext cx="10515600" cy="5269680"/>
              </a:xfrm>
            </p:spPr>
            <p:txBody>
              <a:bodyPr>
                <a:normAutofit fontScale="92500" lnSpcReduction="10000"/>
              </a:bodyPr>
              <a:lstStyle/>
              <a:p>
                <a:r>
                  <a:rPr lang="en-US" dirty="0"/>
                  <a:t>Cut and paste the goal slide here again</a:t>
                </a:r>
              </a:p>
              <a:p>
                <a:pPr marL="0" indent="0">
                  <a:buNone/>
                </a:pPr>
                <a:endParaRPr lang="en-US" dirty="0"/>
              </a:p>
              <a:p>
                <a:r>
                  <a:rPr lang="en-US" dirty="0"/>
                  <a:t>Add text clearly stating if the experiment </a:t>
                </a:r>
                <a:r>
                  <a:rPr lang="en-US" i="1" dirty="0"/>
                  <a:t>qualitatively</a:t>
                </a:r>
                <a:r>
                  <a:rPr lang="en-US" dirty="0"/>
                  <a:t> matched theoretical predictions.</a:t>
                </a:r>
              </a:p>
              <a:p>
                <a:pPr marL="0" indent="0">
                  <a:buNone/>
                </a:pPr>
                <a:r>
                  <a:rPr lang="en-US" dirty="0"/>
                  <a:t>   Does of exp. curve </a:t>
                </a:r>
                <a:r>
                  <a:rPr lang="en-US" i="1" dirty="0"/>
                  <a:t>shape</a:t>
                </a:r>
                <a:r>
                  <a:rPr lang="en-US" dirty="0"/>
                  <a:t> match </a:t>
                </a:r>
                <a:r>
                  <a:rPr lang="en-US" dirty="0" err="1"/>
                  <a:t>th.</a:t>
                </a:r>
                <a:r>
                  <a:rPr lang="en-US" dirty="0"/>
                  <a:t> curve shape?  More in rubric…</a:t>
                </a:r>
              </a:p>
              <a:p>
                <a:pPr marL="0" indent="0">
                  <a:buNone/>
                </a:pPr>
                <a:endParaRPr lang="en-US" dirty="0"/>
              </a:p>
              <a:p>
                <a:r>
                  <a:rPr lang="en-US" dirty="0"/>
                  <a:t>Add text clearly stating if experiment </a:t>
                </a:r>
                <a:r>
                  <a:rPr lang="en-US" i="1" dirty="0"/>
                  <a:t>quantitatively</a:t>
                </a:r>
                <a:r>
                  <a:rPr lang="en-US" dirty="0"/>
                  <a:t> matched theoretical predictions </a:t>
                </a:r>
              </a:p>
              <a:p>
                <a:pPr marL="0" indent="0">
                  <a:buNone/>
                </a:pPr>
                <a:r>
                  <a:rPr lang="en-US" dirty="0"/>
                  <a:t>  Is % difference </a:t>
                </a:r>
                <a14:m>
                  <m:oMath xmlns:m="http://schemas.openxmlformats.org/officeDocument/2006/math">
                    <m:r>
                      <a:rPr lang="en-US" b="0" i="1" smtClean="0">
                        <a:latin typeface="Cambria Math" panose="02040503050406030204" pitchFamily="18" charset="0"/>
                      </a:rPr>
                      <m:t>≤</m:t>
                    </m:r>
                  </m:oMath>
                </a14:m>
                <a:r>
                  <a:rPr lang="en-US" dirty="0"/>
                  <a:t> % uncertainty?  More on this in rubric…</a:t>
                </a:r>
              </a:p>
              <a:p>
                <a:pPr lvl="1"/>
                <a:r>
                  <a:rPr lang="en-US" dirty="0"/>
                  <a:t>Note: percent uncertainty relates to number of sig figs you had</a:t>
                </a:r>
              </a:p>
              <a:p>
                <a:pPr lvl="1"/>
                <a:r>
                  <a:rPr lang="en-US" dirty="0"/>
                  <a:t>E.g. if your measurements were typically </a:t>
                </a:r>
                <a14:m>
                  <m:oMath xmlns:m="http://schemas.openxmlformats.org/officeDocument/2006/math">
                    <m:r>
                      <m:rPr>
                        <m:nor/>
                      </m:rPr>
                      <a:rPr lang="en-US" b="0" i="0" smtClean="0">
                        <a:latin typeface="Cambria Math" panose="02040503050406030204" pitchFamily="18" charset="0"/>
                      </a:rPr>
                      <m:t>5.0 </m:t>
                    </m:r>
                    <m:r>
                      <m:rPr>
                        <m:nor/>
                      </m:rPr>
                      <a:rPr lang="en-US" b="0" i="0" smtClean="0">
                        <a:latin typeface="Cambria Math" panose="02040503050406030204" pitchFamily="18" charset="0"/>
                      </a:rPr>
                      <m:t>G</m:t>
                    </m:r>
                    <m:r>
                      <a:rPr lang="en-US" b="0" i="1" smtClean="0">
                        <a:latin typeface="Cambria Math" panose="02040503050406030204" pitchFamily="18" charset="0"/>
                      </a:rPr>
                      <m:t> </m:t>
                    </m:r>
                  </m:oMath>
                </a14:m>
                <a:r>
                  <a:rPr lang="en-US" dirty="0"/>
                  <a:t>and reading errors were </a:t>
                </a:r>
                <a14:m>
                  <m:oMath xmlns:m="http://schemas.openxmlformats.org/officeDocument/2006/math">
                    <m:r>
                      <m:rPr>
                        <m:nor/>
                      </m:rPr>
                      <a:rPr lang="en-US" b="0" i="0" smtClean="0">
                        <a:latin typeface="Cambria Math" panose="02040503050406030204" pitchFamily="18" charset="0"/>
                      </a:rPr>
                      <m:t>0.1 </m:t>
                    </m:r>
                    <m:r>
                      <m:rPr>
                        <m:nor/>
                      </m:rPr>
                      <a:rPr lang="en-US" b="0" i="0" smtClean="0">
                        <a:latin typeface="Cambria Math" panose="02040503050406030204" pitchFamily="18" charset="0"/>
                      </a:rPr>
                      <m:t>G</m:t>
                    </m:r>
                    <m:r>
                      <a:rPr lang="en-US" b="0" i="1" smtClean="0">
                        <a:latin typeface="Cambria Math" panose="02040503050406030204" pitchFamily="18" charset="0"/>
                      </a:rPr>
                      <m:t> </m:t>
                    </m:r>
                  </m:oMath>
                </a14:m>
                <a:r>
                  <a:rPr lang="en-US" dirty="0"/>
                  <a:t>your percent uncertainty is about </a:t>
                </a:r>
                <a14:m>
                  <m:oMath xmlns:m="http://schemas.openxmlformats.org/officeDocument/2006/math">
                    <m:f>
                      <m:fPr>
                        <m:ctrlPr>
                          <a:rPr lang="en-US" b="0" i="1" smtClean="0">
                            <a:latin typeface="Cambria Math" panose="02040503050406030204" pitchFamily="18" charset="0"/>
                          </a:rPr>
                        </m:ctrlPr>
                      </m:fPr>
                      <m:num>
                        <m:r>
                          <m:rPr>
                            <m:nor/>
                          </m:rPr>
                          <a:rPr lang="en-US" b="0" i="0" smtClean="0">
                            <a:latin typeface="Cambria Math" panose="02040503050406030204" pitchFamily="18" charset="0"/>
                          </a:rPr>
                          <m:t>0.1 </m:t>
                        </m:r>
                        <m:r>
                          <m:rPr>
                            <m:nor/>
                          </m:rPr>
                          <a:rPr lang="en-US" b="0" i="0" smtClean="0">
                            <a:latin typeface="Cambria Math" panose="02040503050406030204" pitchFamily="18" charset="0"/>
                          </a:rPr>
                          <m:t>G</m:t>
                        </m:r>
                      </m:num>
                      <m:den>
                        <m:r>
                          <m:rPr>
                            <m:nor/>
                          </m:rPr>
                          <a:rPr lang="en-US" b="0" i="0" smtClean="0">
                            <a:latin typeface="Cambria Math" panose="02040503050406030204" pitchFamily="18" charset="0"/>
                          </a:rPr>
                          <m:t>5.0 </m:t>
                        </m:r>
                        <m:r>
                          <m:rPr>
                            <m:nor/>
                          </m:rPr>
                          <a:rPr lang="en-US" b="0" i="0" smtClean="0">
                            <a:latin typeface="Cambria Math" panose="02040503050406030204" pitchFamily="18" charset="0"/>
                          </a:rPr>
                          <m:t>G</m:t>
                        </m:r>
                      </m:den>
                    </m:f>
                    <m:r>
                      <a:rPr lang="en-US" b="0" i="1" smtClean="0">
                        <a:latin typeface="Cambria Math" panose="02040503050406030204" pitchFamily="18" charset="0"/>
                      </a:rPr>
                      <m:t>≈2%</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12058" y="1042220"/>
                <a:ext cx="10515600" cy="5269680"/>
              </a:xfrm>
              <a:blipFill>
                <a:blip r:embed="rId2"/>
                <a:stretch>
                  <a:fillRect l="-870" t="-2315" r="-406"/>
                </a:stretch>
              </a:blipFill>
            </p:spPr>
            <p:txBody>
              <a:bodyPr/>
              <a:lstStyle/>
              <a:p>
                <a:r>
                  <a:rPr lang="en-US">
                    <a:noFill/>
                  </a:rPr>
                  <a:t> </a:t>
                </a:r>
              </a:p>
            </p:txBody>
          </p:sp>
        </mc:Fallback>
      </mc:AlternateContent>
      <p:sp>
        <p:nvSpPr>
          <p:cNvPr id="5" name="TextBox 4"/>
          <p:cNvSpPr txBox="1"/>
          <p:nvPr/>
        </p:nvSpPr>
        <p:spPr>
          <a:xfrm>
            <a:off x="1" y="6111845"/>
            <a:ext cx="12191999" cy="400110"/>
          </a:xfrm>
          <a:prstGeom prst="rect">
            <a:avLst/>
          </a:prstGeom>
          <a:noFill/>
        </p:spPr>
        <p:txBody>
          <a:bodyPr wrap="square" rtlCol="0">
            <a:spAutoFit/>
          </a:bodyPr>
          <a:lstStyle/>
          <a:p>
            <a:r>
              <a:rPr lang="en-US" sz="2000" b="1" dirty="0">
                <a:solidFill>
                  <a:srgbClr val="FF0000"/>
                </a:solidFill>
              </a:rPr>
              <a:t>Note: the following two slides give suggestions on how to improve your rough draft and how you should practice.</a:t>
            </a:r>
          </a:p>
        </p:txBody>
      </p:sp>
      <p:sp>
        <p:nvSpPr>
          <p:cNvPr id="4" name="Slide Number Placeholder 3"/>
          <p:cNvSpPr>
            <a:spLocks noGrp="1"/>
          </p:cNvSpPr>
          <p:nvPr>
            <p:ph type="sldNum" sz="quarter" idx="12"/>
          </p:nvPr>
        </p:nvSpPr>
        <p:spPr/>
        <p:txBody>
          <a:bodyPr/>
          <a:lstStyle/>
          <a:p>
            <a:fld id="{8087436F-369A-404F-8EF3-44BA662BE423}" type="slidenum">
              <a:rPr lang="en-US" smtClean="0"/>
              <a:t>25</a:t>
            </a:fld>
            <a:endParaRPr lang="en-US"/>
          </a:p>
        </p:txBody>
      </p:sp>
    </p:spTree>
    <p:extLst>
      <p:ext uri="{BB962C8B-B14F-4D97-AF65-F5344CB8AC3E}">
        <p14:creationId xmlns:p14="http://schemas.microsoft.com/office/powerpoint/2010/main" val="18113691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Check over your presentation</a:t>
            </a:r>
          </a:p>
        </p:txBody>
      </p:sp>
      <p:sp>
        <p:nvSpPr>
          <p:cNvPr id="3" name="Content Placeholder 2"/>
          <p:cNvSpPr>
            <a:spLocks noGrp="1"/>
          </p:cNvSpPr>
          <p:nvPr>
            <p:ph idx="1"/>
          </p:nvPr>
        </p:nvSpPr>
        <p:spPr>
          <a:xfrm>
            <a:off x="422786" y="1474840"/>
            <a:ext cx="11238271" cy="4984954"/>
          </a:xfrm>
        </p:spPr>
        <p:txBody>
          <a:bodyPr>
            <a:normAutofit/>
          </a:bodyPr>
          <a:lstStyle/>
          <a:p>
            <a:r>
              <a:rPr lang="en-US" dirty="0"/>
              <a:t>Once the rough draft of your presentation is put together, read the manual again to see if you missed anything. This might help you find some things to talk about if you are worried your talk is too short.</a:t>
            </a:r>
          </a:p>
          <a:p>
            <a:endParaRPr lang="en-US" sz="1800" dirty="0"/>
          </a:p>
          <a:p>
            <a:r>
              <a:rPr lang="en-US" dirty="0"/>
              <a:t>Read the rubric again </a:t>
            </a:r>
            <a:r>
              <a:rPr lang="en-US" sz="2200" dirty="0">
                <a:hlinkClick r:id="rId2"/>
              </a:rPr>
              <a:t>http://</a:t>
            </a:r>
            <a:r>
              <a:rPr lang="en-US" sz="2200" dirty="0" smtClean="0">
                <a:hlinkClick r:id="rId2"/>
              </a:rPr>
              <a:t>www.robjorstad.com/Phys163/163Lab/163OralPresRubric.pdf</a:t>
            </a:r>
            <a:endParaRPr lang="en-US" sz="2200" dirty="0" smtClean="0"/>
          </a:p>
          <a:p>
            <a:endParaRPr lang="en-US" sz="1800" dirty="0"/>
          </a:p>
          <a:p>
            <a:r>
              <a:rPr lang="en-US" dirty="0"/>
              <a:t>Skim </a:t>
            </a:r>
            <a:r>
              <a:rPr lang="en-US" dirty="0" smtClean="0"/>
              <a:t>the </a:t>
            </a:r>
            <a:r>
              <a:rPr lang="en-US" dirty="0"/>
              <a:t>student feedback form </a:t>
            </a:r>
            <a:r>
              <a:rPr lang="en-US" dirty="0" smtClean="0"/>
              <a:t>and </a:t>
            </a:r>
            <a:r>
              <a:rPr lang="en-US" dirty="0"/>
              <a:t>self-critique your talk</a:t>
            </a:r>
          </a:p>
          <a:p>
            <a:pPr marL="0" indent="0">
              <a:buNone/>
            </a:pPr>
            <a:r>
              <a:rPr lang="en-US" dirty="0"/>
              <a:t>    </a:t>
            </a:r>
            <a:r>
              <a:rPr lang="en-US" sz="2200" dirty="0">
                <a:hlinkClick r:id="rId3"/>
              </a:rPr>
              <a:t>http://www.robjorstad.com/OralPresStudentFeedbackForm.pdf</a:t>
            </a:r>
            <a:endParaRPr lang="en-US" sz="2200" dirty="0"/>
          </a:p>
          <a:p>
            <a:pPr marL="0" indent="0">
              <a:buNone/>
            </a:pPr>
            <a:endParaRPr lang="en-US" sz="1800" dirty="0"/>
          </a:p>
        </p:txBody>
      </p:sp>
      <p:sp>
        <p:nvSpPr>
          <p:cNvPr id="4" name="Slide Number Placeholder 3"/>
          <p:cNvSpPr>
            <a:spLocks noGrp="1"/>
          </p:cNvSpPr>
          <p:nvPr>
            <p:ph type="sldNum" sz="quarter" idx="12"/>
          </p:nvPr>
        </p:nvSpPr>
        <p:spPr/>
        <p:txBody>
          <a:bodyPr/>
          <a:lstStyle/>
          <a:p>
            <a:fld id="{8087436F-369A-404F-8EF3-44BA662BE423}" type="slidenum">
              <a:rPr lang="en-US" smtClean="0"/>
              <a:t>26</a:t>
            </a:fld>
            <a:endParaRPr lang="en-US"/>
          </a:p>
        </p:txBody>
      </p:sp>
    </p:spTree>
    <p:extLst>
      <p:ext uri="{BB962C8B-B14F-4D97-AF65-F5344CB8AC3E}">
        <p14:creationId xmlns:p14="http://schemas.microsoft.com/office/powerpoint/2010/main" val="1778055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320" y="0"/>
            <a:ext cx="10515600" cy="1325563"/>
          </a:xfrm>
        </p:spPr>
        <p:txBody>
          <a:bodyPr/>
          <a:lstStyle/>
          <a:p>
            <a:r>
              <a:rPr lang="en-US" b="1" dirty="0"/>
              <a:t>Practice</a:t>
            </a:r>
          </a:p>
        </p:txBody>
      </p:sp>
      <p:sp>
        <p:nvSpPr>
          <p:cNvPr id="3" name="Content Placeholder 2"/>
          <p:cNvSpPr>
            <a:spLocks noGrp="1"/>
          </p:cNvSpPr>
          <p:nvPr>
            <p:ph idx="1"/>
          </p:nvPr>
        </p:nvSpPr>
        <p:spPr>
          <a:xfrm>
            <a:off x="838200" y="1088136"/>
            <a:ext cx="10515600" cy="5248656"/>
          </a:xfrm>
        </p:spPr>
        <p:txBody>
          <a:bodyPr>
            <a:normAutofit fontScale="85000" lnSpcReduction="20000"/>
          </a:bodyPr>
          <a:lstStyle/>
          <a:p>
            <a:r>
              <a:rPr lang="en-US" dirty="0"/>
              <a:t>Ensure each person gets </a:t>
            </a:r>
            <a:r>
              <a:rPr lang="en-US" i="1" dirty="0"/>
              <a:t>approximately</a:t>
            </a:r>
            <a:r>
              <a:rPr lang="en-US" dirty="0"/>
              <a:t> equal speaking time (or lose points).</a:t>
            </a:r>
          </a:p>
          <a:p>
            <a:pPr marL="0" indent="0">
              <a:buNone/>
            </a:pPr>
            <a:endParaRPr lang="en-US" dirty="0"/>
          </a:p>
          <a:p>
            <a:r>
              <a:rPr lang="en-US" dirty="0"/>
              <a:t>You will probably use a ruler as a </a:t>
            </a:r>
            <a:r>
              <a:rPr lang="en-US" dirty="0" smtClean="0"/>
              <a:t>pointer.  Think </a:t>
            </a:r>
            <a:r>
              <a:rPr lang="en-US" dirty="0"/>
              <a:t>about what you will be saying and where you should be pointing at the images/plots in your slides</a:t>
            </a:r>
            <a:r>
              <a:rPr lang="en-US" dirty="0" smtClean="0"/>
              <a:t>.  That said, it is generally better to use well-done animations and highlighting in a modern talk.  </a:t>
            </a:r>
            <a:r>
              <a:rPr lang="en-US" dirty="0" smtClean="0">
                <a:solidFill>
                  <a:srgbClr val="FF0000"/>
                </a:solidFill>
              </a:rPr>
              <a:t>Many modern talks are simultaneously in-person &amp; online making pointers ineffective.</a:t>
            </a:r>
            <a:endParaRPr lang="en-US" dirty="0">
              <a:solidFill>
                <a:srgbClr val="FF0000"/>
              </a:solidFill>
            </a:endParaRPr>
          </a:p>
          <a:p>
            <a:pPr marL="0" indent="0">
              <a:buNone/>
            </a:pPr>
            <a:endParaRPr lang="en-US" dirty="0"/>
          </a:p>
          <a:p>
            <a:r>
              <a:rPr lang="en-US" dirty="0"/>
              <a:t>Actually give the talk (out loud) and time it AT LEAST TWICE.</a:t>
            </a:r>
          </a:p>
          <a:p>
            <a:endParaRPr lang="en-US" dirty="0"/>
          </a:p>
          <a:p>
            <a:r>
              <a:rPr lang="en-US" dirty="0"/>
              <a:t>Regarding timing: you lose up to 5 points if you can’t stay within time </a:t>
            </a:r>
            <a:r>
              <a:rPr lang="en-US" dirty="0" smtClean="0"/>
              <a:t>limits.  Most </a:t>
            </a:r>
            <a:r>
              <a:rPr lang="en-US" dirty="0"/>
              <a:t>people speak slightly faster.  You can include an extra slide or two to fill time or skip as needed during the actual talk. </a:t>
            </a:r>
          </a:p>
          <a:p>
            <a:pPr marL="0" indent="0">
              <a:buNone/>
            </a:pPr>
            <a:r>
              <a:rPr lang="en-US" dirty="0"/>
              <a:t> </a:t>
            </a:r>
          </a:p>
          <a:p>
            <a:r>
              <a:rPr lang="en-US" dirty="0"/>
              <a:t>Perhaps your group’s best speaker should cover the last few slides to ensure she or he can speed up or stretch the time as needed?</a:t>
            </a:r>
          </a:p>
        </p:txBody>
      </p:sp>
      <p:sp>
        <p:nvSpPr>
          <p:cNvPr id="4" name="Slide Number Placeholder 3"/>
          <p:cNvSpPr>
            <a:spLocks noGrp="1"/>
          </p:cNvSpPr>
          <p:nvPr>
            <p:ph type="sldNum" sz="quarter" idx="12"/>
          </p:nvPr>
        </p:nvSpPr>
        <p:spPr/>
        <p:txBody>
          <a:bodyPr/>
          <a:lstStyle/>
          <a:p>
            <a:fld id="{8087436F-369A-404F-8EF3-44BA662BE423}" type="slidenum">
              <a:rPr lang="en-US" smtClean="0"/>
              <a:t>27</a:t>
            </a:fld>
            <a:endParaRPr lang="en-US"/>
          </a:p>
        </p:txBody>
      </p:sp>
    </p:spTree>
    <p:extLst>
      <p:ext uri="{BB962C8B-B14F-4D97-AF65-F5344CB8AC3E}">
        <p14:creationId xmlns:p14="http://schemas.microsoft.com/office/powerpoint/2010/main" val="1539042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5128" y="265175"/>
            <a:ext cx="9144000" cy="1955483"/>
          </a:xfrm>
        </p:spPr>
        <p:txBody>
          <a:bodyPr>
            <a:normAutofit fontScale="90000"/>
          </a:bodyPr>
          <a:lstStyle/>
          <a:p>
            <a:r>
              <a:rPr lang="en-US" b="1" dirty="0"/>
              <a:t>Best Fake Magnetic Field Lab Presentation Ever</a:t>
            </a:r>
            <a:r>
              <a:rPr lang="en-US" b="1" dirty="0" smtClean="0"/>
              <a:t>!</a:t>
            </a:r>
            <a:br>
              <a:rPr lang="en-US" b="1" dirty="0" smtClean="0"/>
            </a:br>
            <a:r>
              <a:rPr lang="en-US" sz="2000" dirty="0">
                <a:solidFill>
                  <a:schemeClr val="bg1"/>
                </a:solidFill>
              </a:rPr>
              <a:t>title should be meaningful but as concise as possible</a:t>
            </a:r>
          </a:p>
        </p:txBody>
      </p:sp>
      <p:sp>
        <p:nvSpPr>
          <p:cNvPr id="3" name="Subtitle 2"/>
          <p:cNvSpPr>
            <a:spLocks noGrp="1"/>
          </p:cNvSpPr>
          <p:nvPr>
            <p:ph type="subTitle" idx="1"/>
          </p:nvPr>
        </p:nvSpPr>
        <p:spPr>
          <a:xfrm>
            <a:off x="1405128" y="2684295"/>
            <a:ext cx="9144000" cy="3618182"/>
          </a:xfrm>
        </p:spPr>
        <p:txBody>
          <a:bodyPr>
            <a:normAutofit/>
          </a:bodyPr>
          <a:lstStyle/>
          <a:p>
            <a:r>
              <a:rPr lang="en-US" dirty="0" err="1"/>
              <a:t>Zykra</a:t>
            </a:r>
            <a:r>
              <a:rPr lang="en-US" dirty="0"/>
              <a:t> </a:t>
            </a:r>
            <a:r>
              <a:rPr lang="en-US" dirty="0" err="1"/>
              <a:t>Phroenobulax</a:t>
            </a:r>
            <a:r>
              <a:rPr lang="en-US" dirty="0"/>
              <a:t> &amp; Billy Dee </a:t>
            </a:r>
            <a:r>
              <a:rPr lang="en-US" dirty="0" smtClean="0"/>
              <a:t>Williams</a:t>
            </a:r>
          </a:p>
          <a:p>
            <a:r>
              <a:rPr lang="en-US" dirty="0" smtClean="0"/>
              <a:t>2/22/22 </a:t>
            </a:r>
          </a:p>
          <a:p>
            <a:r>
              <a:rPr lang="en-US" sz="1800" dirty="0" smtClean="0">
                <a:solidFill>
                  <a:srgbClr val="FF0000"/>
                </a:solidFill>
              </a:rPr>
              <a:t>(use the date of the presentation)</a:t>
            </a:r>
            <a:endParaRPr lang="en-US" sz="1800" dirty="0">
              <a:solidFill>
                <a:srgbClr val="FF0000"/>
              </a:solidFill>
            </a:endParaRPr>
          </a:p>
          <a:p>
            <a:endParaRPr lang="en-US" sz="1800" dirty="0"/>
          </a:p>
          <a:p>
            <a:r>
              <a:rPr lang="en-US" sz="1800" dirty="0">
                <a:solidFill>
                  <a:schemeClr val="bg1"/>
                </a:solidFill>
              </a:rPr>
              <a:t>gee…a photo would look nice </a:t>
            </a:r>
            <a:r>
              <a:rPr lang="en-US" sz="1800" dirty="0" smtClean="0">
                <a:solidFill>
                  <a:schemeClr val="bg1"/>
                </a:solidFill>
              </a:rPr>
              <a:t>here…</a:t>
            </a:r>
            <a:endParaRPr lang="en-US" sz="1800" dirty="0">
              <a:solidFill>
                <a:schemeClr val="bg1"/>
              </a:solidFill>
            </a:endParaRPr>
          </a:p>
          <a:p>
            <a:r>
              <a:rPr lang="en-US" sz="1800" dirty="0">
                <a:solidFill>
                  <a:schemeClr val="bg1"/>
                </a:solidFill>
              </a:rPr>
              <a:t>if you use an internet image, always cite your source</a:t>
            </a:r>
          </a:p>
          <a:p>
            <a:r>
              <a:rPr lang="en-US" sz="1800" dirty="0">
                <a:solidFill>
                  <a:schemeClr val="bg1"/>
                </a:solidFill>
              </a:rPr>
              <a:t>I usually accept a web link on the same page as the image in 14 point font </a:t>
            </a:r>
          </a:p>
          <a:p>
            <a:r>
              <a:rPr lang="en-US" sz="1800" dirty="0">
                <a:solidFill>
                  <a:schemeClr val="bg1"/>
                </a:solidFill>
              </a:rPr>
              <a:t>everything else should be 18 </a:t>
            </a:r>
            <a:r>
              <a:rPr lang="en-US" sz="1800" dirty="0" err="1">
                <a:solidFill>
                  <a:schemeClr val="bg1"/>
                </a:solidFill>
              </a:rPr>
              <a:t>pnt</a:t>
            </a:r>
            <a:r>
              <a:rPr lang="en-US" sz="1800" dirty="0">
                <a:solidFill>
                  <a:schemeClr val="bg1"/>
                </a:solidFill>
              </a:rPr>
              <a:t> font or larger</a:t>
            </a:r>
          </a:p>
        </p:txBody>
      </p:sp>
    </p:spTree>
    <p:extLst>
      <p:ext uri="{BB962C8B-B14F-4D97-AF65-F5344CB8AC3E}">
        <p14:creationId xmlns:p14="http://schemas.microsoft.com/office/powerpoint/2010/main" val="3956099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5128" y="265175"/>
            <a:ext cx="9144000" cy="1955483"/>
          </a:xfrm>
        </p:spPr>
        <p:txBody>
          <a:bodyPr>
            <a:normAutofit fontScale="90000"/>
          </a:bodyPr>
          <a:lstStyle/>
          <a:p>
            <a:r>
              <a:rPr lang="en-US" b="1" dirty="0"/>
              <a:t>Best Fake Magnetic Field Lab Presentation Ever</a:t>
            </a:r>
            <a:r>
              <a:rPr lang="en-US" b="1" dirty="0" smtClean="0"/>
              <a:t>!</a:t>
            </a:r>
            <a:br>
              <a:rPr lang="en-US" b="1" dirty="0" smtClean="0"/>
            </a:br>
            <a:r>
              <a:rPr lang="en-US" sz="2000" dirty="0">
                <a:solidFill>
                  <a:schemeClr val="bg1"/>
                </a:solidFill>
              </a:rPr>
              <a:t>title should be meaningful but as concise as possible</a:t>
            </a:r>
          </a:p>
        </p:txBody>
      </p:sp>
      <p:sp>
        <p:nvSpPr>
          <p:cNvPr id="3" name="Subtitle 2"/>
          <p:cNvSpPr>
            <a:spLocks noGrp="1"/>
          </p:cNvSpPr>
          <p:nvPr>
            <p:ph type="subTitle" idx="1"/>
          </p:nvPr>
        </p:nvSpPr>
        <p:spPr>
          <a:xfrm>
            <a:off x="1405128" y="2684295"/>
            <a:ext cx="9144000" cy="3618182"/>
          </a:xfrm>
        </p:spPr>
        <p:txBody>
          <a:bodyPr>
            <a:normAutofit/>
          </a:bodyPr>
          <a:lstStyle/>
          <a:p>
            <a:r>
              <a:rPr lang="en-US" dirty="0" err="1"/>
              <a:t>Zykra</a:t>
            </a:r>
            <a:r>
              <a:rPr lang="en-US" dirty="0"/>
              <a:t> </a:t>
            </a:r>
            <a:r>
              <a:rPr lang="en-US" dirty="0" err="1"/>
              <a:t>Phroenobulax</a:t>
            </a:r>
            <a:r>
              <a:rPr lang="en-US" dirty="0"/>
              <a:t> &amp; Billy Dee </a:t>
            </a:r>
            <a:r>
              <a:rPr lang="en-US" dirty="0" smtClean="0"/>
              <a:t>Williams</a:t>
            </a:r>
          </a:p>
          <a:p>
            <a:r>
              <a:rPr lang="en-US" dirty="0" smtClean="0"/>
              <a:t>2/22/22 </a:t>
            </a:r>
          </a:p>
          <a:p>
            <a:r>
              <a:rPr lang="en-US" sz="1800" dirty="0" smtClean="0">
                <a:solidFill>
                  <a:schemeClr val="bg1"/>
                </a:solidFill>
              </a:rPr>
              <a:t>(use the date of the presentation)</a:t>
            </a:r>
            <a:endParaRPr lang="en-US" sz="1800" dirty="0">
              <a:solidFill>
                <a:schemeClr val="bg1"/>
              </a:solidFill>
            </a:endParaRPr>
          </a:p>
          <a:p>
            <a:endParaRPr lang="en-US" sz="1800" dirty="0"/>
          </a:p>
          <a:p>
            <a:r>
              <a:rPr lang="en-US" sz="1800" dirty="0">
                <a:solidFill>
                  <a:srgbClr val="FF0000"/>
                </a:solidFill>
              </a:rPr>
              <a:t>gee…a photo would look nice </a:t>
            </a:r>
            <a:r>
              <a:rPr lang="en-US" sz="1800" dirty="0" smtClean="0">
                <a:solidFill>
                  <a:srgbClr val="FF0000"/>
                </a:solidFill>
              </a:rPr>
              <a:t>here…</a:t>
            </a:r>
            <a:endParaRPr lang="en-US" sz="1800" dirty="0">
              <a:solidFill>
                <a:srgbClr val="FF0000"/>
              </a:solidFill>
            </a:endParaRPr>
          </a:p>
          <a:p>
            <a:r>
              <a:rPr lang="en-US" sz="1800" dirty="0">
                <a:solidFill>
                  <a:srgbClr val="FF0000"/>
                </a:solidFill>
              </a:rPr>
              <a:t>if you use an internet image, always cite your source</a:t>
            </a:r>
          </a:p>
          <a:p>
            <a:r>
              <a:rPr lang="en-US" sz="1800" dirty="0">
                <a:solidFill>
                  <a:srgbClr val="FF0000"/>
                </a:solidFill>
              </a:rPr>
              <a:t>I usually accept a web link on the same page as the image in 14 point font </a:t>
            </a:r>
          </a:p>
          <a:p>
            <a:r>
              <a:rPr lang="en-US" sz="1800" dirty="0">
                <a:solidFill>
                  <a:srgbClr val="FF0000"/>
                </a:solidFill>
              </a:rPr>
              <a:t>everything else should be 18 </a:t>
            </a:r>
            <a:r>
              <a:rPr lang="en-US" sz="1800" dirty="0" err="1">
                <a:solidFill>
                  <a:srgbClr val="FF0000"/>
                </a:solidFill>
              </a:rPr>
              <a:t>pnt</a:t>
            </a:r>
            <a:r>
              <a:rPr lang="en-US" sz="1800" dirty="0">
                <a:solidFill>
                  <a:srgbClr val="FF0000"/>
                </a:solidFill>
              </a:rPr>
              <a:t> font or larger</a:t>
            </a:r>
          </a:p>
        </p:txBody>
      </p:sp>
    </p:spTree>
    <p:extLst>
      <p:ext uri="{BB962C8B-B14F-4D97-AF65-F5344CB8AC3E}">
        <p14:creationId xmlns:p14="http://schemas.microsoft.com/office/powerpoint/2010/main" val="3812696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1670" y="308456"/>
            <a:ext cx="3581401" cy="2308324"/>
          </a:xfrm>
          <a:prstGeom prst="rect">
            <a:avLst/>
          </a:prstGeom>
          <a:noFill/>
        </p:spPr>
        <p:txBody>
          <a:bodyPr wrap="square" numCol="2" rtlCol="0">
            <a:spAutoFit/>
          </a:bodyPr>
          <a:lstStyle/>
          <a:p>
            <a:pPr lvl="0"/>
            <a:r>
              <a:rPr lang="en-US" b="1" dirty="0" smtClean="0"/>
              <a:t>Fonts for </a:t>
            </a:r>
            <a:r>
              <a:rPr lang="en-US" b="1" i="1" dirty="0" smtClean="0"/>
              <a:t>text</a:t>
            </a:r>
            <a:r>
              <a:rPr lang="en-US" b="1" dirty="0" smtClean="0"/>
              <a:t>:</a:t>
            </a:r>
          </a:p>
          <a:p>
            <a:pPr lvl="0"/>
            <a:r>
              <a:rPr lang="en-US" dirty="0" smtClean="0">
                <a:solidFill>
                  <a:srgbClr val="FF0000"/>
                </a:solidFill>
              </a:rPr>
              <a:t>Calibri</a:t>
            </a:r>
            <a:endParaRPr lang="en-US" dirty="0">
              <a:solidFill>
                <a:srgbClr val="FF0000"/>
              </a:solidFill>
            </a:endParaRPr>
          </a:p>
          <a:p>
            <a:pPr lvl="0"/>
            <a:r>
              <a:rPr lang="en-US" dirty="0">
                <a:solidFill>
                  <a:srgbClr val="00B050"/>
                </a:solidFill>
                <a:latin typeface="Corbel" panose="020B0503020204020204" pitchFamily="34" charset="0"/>
              </a:rPr>
              <a:t>Corbel</a:t>
            </a:r>
          </a:p>
          <a:p>
            <a:pPr lvl="0"/>
            <a:r>
              <a:rPr lang="en-US" dirty="0">
                <a:solidFill>
                  <a:srgbClr val="1010FF"/>
                </a:solidFill>
                <a:latin typeface="Candara" panose="020E0502030303020204" pitchFamily="34" charset="0"/>
              </a:rPr>
              <a:t>Candara</a:t>
            </a:r>
          </a:p>
          <a:p>
            <a:pPr lvl="0"/>
            <a:r>
              <a:rPr lang="en-US" dirty="0">
                <a:solidFill>
                  <a:srgbClr val="7030A0"/>
                </a:solidFill>
                <a:latin typeface="Consolas" panose="020B0609020204030204" pitchFamily="49" charset="0"/>
                <a:cs typeface="Consolas" panose="020B0609020204030204" pitchFamily="49" charset="0"/>
              </a:rPr>
              <a:t>Consolas</a:t>
            </a:r>
          </a:p>
          <a:p>
            <a:pPr lvl="0"/>
            <a:r>
              <a:rPr lang="en-US" dirty="0">
                <a:solidFill>
                  <a:srgbClr val="FF6600"/>
                </a:solidFill>
                <a:latin typeface="Constantia" panose="02030602050306030303" pitchFamily="18" charset="0"/>
              </a:rPr>
              <a:t>Constantia</a:t>
            </a:r>
          </a:p>
          <a:p>
            <a:pPr lvl="0"/>
            <a:r>
              <a:rPr lang="en-US" dirty="0">
                <a:solidFill>
                  <a:srgbClr val="00B0F0"/>
                </a:solidFill>
                <a:latin typeface="Cambria" panose="02040503050406030204" pitchFamily="18" charset="0"/>
              </a:rPr>
              <a:t>Cambria</a:t>
            </a:r>
          </a:p>
          <a:p>
            <a:endParaRPr lang="en-US" dirty="0" smtClean="0"/>
          </a:p>
          <a:p>
            <a:r>
              <a:rPr lang="en-US" b="1" dirty="0"/>
              <a:t>Fonts for </a:t>
            </a:r>
            <a:r>
              <a:rPr lang="en-US" b="1" i="1" dirty="0" smtClean="0"/>
              <a:t>code</a:t>
            </a:r>
            <a:r>
              <a:rPr lang="en-US" b="1" dirty="0" smtClean="0"/>
              <a:t>:</a:t>
            </a:r>
            <a:endParaRPr lang="en-US" b="1" dirty="0"/>
          </a:p>
          <a:p>
            <a:pPr lvl="0"/>
            <a:r>
              <a:rPr lang="en-US" dirty="0" smtClean="0">
                <a:solidFill>
                  <a:schemeClr val="accent1">
                    <a:lumMod val="50000"/>
                  </a:schemeClr>
                </a:solidFill>
                <a:latin typeface="Courier New" panose="02070309020205020404" pitchFamily="49" charset="0"/>
                <a:cs typeface="Courier New" panose="02070309020205020404" pitchFamily="49" charset="0"/>
              </a:rPr>
              <a:t>Courier </a:t>
            </a:r>
            <a:r>
              <a:rPr lang="en-US" dirty="0">
                <a:solidFill>
                  <a:schemeClr val="accent1">
                    <a:lumMod val="50000"/>
                  </a:schemeClr>
                </a:solidFill>
                <a:latin typeface="Courier New" panose="02070309020205020404" pitchFamily="49" charset="0"/>
                <a:cs typeface="Courier New" panose="02070309020205020404" pitchFamily="49" charset="0"/>
              </a:rPr>
              <a:t>New</a:t>
            </a:r>
          </a:p>
          <a:p>
            <a:pPr lvl="0"/>
            <a:r>
              <a:rPr lang="en-US" dirty="0">
                <a:solidFill>
                  <a:schemeClr val="tx1">
                    <a:lumMod val="50000"/>
                    <a:lumOff val="50000"/>
                  </a:schemeClr>
                </a:solidFill>
                <a:latin typeface="Lucida Sans Typewriter" panose="020B0509030504030204" pitchFamily="49" charset="0"/>
              </a:rPr>
              <a:t>Lucida Sans Typewriter</a:t>
            </a:r>
          </a:p>
          <a:p>
            <a:endParaRPr lang="en-US" dirty="0"/>
          </a:p>
        </p:txBody>
      </p:sp>
      <p:sp>
        <p:nvSpPr>
          <p:cNvPr id="5" name="Rectangle 4"/>
          <p:cNvSpPr/>
          <p:nvPr/>
        </p:nvSpPr>
        <p:spPr>
          <a:xfrm>
            <a:off x="1" y="3420532"/>
            <a:ext cx="6095999" cy="343746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Rectangle 5"/>
          <p:cNvSpPr/>
          <p:nvPr/>
        </p:nvSpPr>
        <p:spPr>
          <a:xfrm>
            <a:off x="6096001" y="-16935"/>
            <a:ext cx="6095999" cy="343746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381750" y="3740223"/>
            <a:ext cx="3581401" cy="2308324"/>
          </a:xfrm>
          <a:prstGeom prst="rect">
            <a:avLst/>
          </a:prstGeom>
          <a:noFill/>
        </p:spPr>
        <p:txBody>
          <a:bodyPr wrap="square" numCol="2" rtlCol="0">
            <a:spAutoFit/>
          </a:bodyPr>
          <a:lstStyle/>
          <a:p>
            <a:pPr lvl="0"/>
            <a:r>
              <a:rPr lang="en-US" b="1" dirty="0" smtClean="0">
                <a:solidFill>
                  <a:schemeClr val="bg1"/>
                </a:solidFill>
              </a:rPr>
              <a:t>Fonts for </a:t>
            </a:r>
            <a:r>
              <a:rPr lang="en-US" b="1" i="1" dirty="0" smtClean="0">
                <a:solidFill>
                  <a:schemeClr val="bg1"/>
                </a:solidFill>
              </a:rPr>
              <a:t>text</a:t>
            </a:r>
            <a:r>
              <a:rPr lang="en-US" b="1" dirty="0" smtClean="0">
                <a:solidFill>
                  <a:schemeClr val="bg1"/>
                </a:solidFill>
              </a:rPr>
              <a:t>:</a:t>
            </a:r>
          </a:p>
          <a:p>
            <a:pPr lvl="0"/>
            <a:r>
              <a:rPr lang="en-US" dirty="0" smtClean="0">
                <a:solidFill>
                  <a:srgbClr val="FF0000"/>
                </a:solidFill>
              </a:rPr>
              <a:t>Calibri</a:t>
            </a:r>
            <a:endParaRPr lang="en-US" dirty="0">
              <a:solidFill>
                <a:srgbClr val="FF0000"/>
              </a:solidFill>
            </a:endParaRPr>
          </a:p>
          <a:p>
            <a:pPr lvl="0"/>
            <a:r>
              <a:rPr lang="en-US" dirty="0">
                <a:solidFill>
                  <a:srgbClr val="00B050"/>
                </a:solidFill>
                <a:latin typeface="Corbel" panose="020B0503020204020204" pitchFamily="34" charset="0"/>
              </a:rPr>
              <a:t>Corbel</a:t>
            </a:r>
          </a:p>
          <a:p>
            <a:pPr lvl="0"/>
            <a:r>
              <a:rPr lang="en-US" dirty="0">
                <a:solidFill>
                  <a:srgbClr val="1010FF"/>
                </a:solidFill>
                <a:latin typeface="Candara" panose="020E0502030303020204" pitchFamily="34" charset="0"/>
              </a:rPr>
              <a:t>Candara</a:t>
            </a:r>
          </a:p>
          <a:p>
            <a:pPr lvl="0"/>
            <a:r>
              <a:rPr lang="en-US" dirty="0">
                <a:solidFill>
                  <a:srgbClr val="7030A0"/>
                </a:solidFill>
                <a:latin typeface="Consolas" panose="020B0609020204030204" pitchFamily="49" charset="0"/>
                <a:cs typeface="Consolas" panose="020B0609020204030204" pitchFamily="49" charset="0"/>
              </a:rPr>
              <a:t>Consolas</a:t>
            </a:r>
          </a:p>
          <a:p>
            <a:pPr lvl="0"/>
            <a:r>
              <a:rPr lang="en-US" dirty="0">
                <a:solidFill>
                  <a:srgbClr val="FF6600"/>
                </a:solidFill>
                <a:latin typeface="Constantia" panose="02030602050306030303" pitchFamily="18" charset="0"/>
              </a:rPr>
              <a:t>Constantia</a:t>
            </a:r>
          </a:p>
          <a:p>
            <a:pPr lvl="0"/>
            <a:r>
              <a:rPr lang="en-US" dirty="0">
                <a:solidFill>
                  <a:srgbClr val="00B0F0"/>
                </a:solidFill>
                <a:latin typeface="Cambria" panose="02040503050406030204" pitchFamily="18" charset="0"/>
              </a:rPr>
              <a:t>Cambria</a:t>
            </a:r>
          </a:p>
          <a:p>
            <a:endParaRPr lang="en-US" dirty="0" smtClean="0"/>
          </a:p>
          <a:p>
            <a:r>
              <a:rPr lang="en-US" b="1" dirty="0">
                <a:solidFill>
                  <a:schemeClr val="bg1"/>
                </a:solidFill>
              </a:rPr>
              <a:t>Fonts for </a:t>
            </a:r>
            <a:r>
              <a:rPr lang="en-US" b="1" i="1" dirty="0" smtClean="0">
                <a:solidFill>
                  <a:schemeClr val="bg1"/>
                </a:solidFill>
              </a:rPr>
              <a:t>code</a:t>
            </a:r>
            <a:r>
              <a:rPr lang="en-US" b="1" dirty="0" smtClean="0">
                <a:solidFill>
                  <a:schemeClr val="bg1"/>
                </a:solidFill>
              </a:rPr>
              <a:t>:</a:t>
            </a:r>
            <a:endParaRPr lang="en-US" b="1" dirty="0">
              <a:solidFill>
                <a:schemeClr val="bg1"/>
              </a:solidFill>
            </a:endParaRPr>
          </a:p>
          <a:p>
            <a:pPr lvl="0"/>
            <a:r>
              <a:rPr lang="en-US" dirty="0" smtClean="0">
                <a:solidFill>
                  <a:schemeClr val="accent1">
                    <a:lumMod val="50000"/>
                  </a:schemeClr>
                </a:solidFill>
                <a:latin typeface="Courier New" panose="02070309020205020404" pitchFamily="49" charset="0"/>
                <a:cs typeface="Courier New" panose="02070309020205020404" pitchFamily="49" charset="0"/>
              </a:rPr>
              <a:t>Courier </a:t>
            </a:r>
            <a:r>
              <a:rPr lang="en-US" dirty="0">
                <a:solidFill>
                  <a:schemeClr val="accent1">
                    <a:lumMod val="50000"/>
                  </a:schemeClr>
                </a:solidFill>
                <a:latin typeface="Courier New" panose="02070309020205020404" pitchFamily="49" charset="0"/>
                <a:cs typeface="Courier New" panose="02070309020205020404" pitchFamily="49" charset="0"/>
              </a:rPr>
              <a:t>New</a:t>
            </a:r>
          </a:p>
          <a:p>
            <a:pPr lvl="0"/>
            <a:r>
              <a:rPr lang="en-US" dirty="0">
                <a:solidFill>
                  <a:schemeClr val="tx1">
                    <a:lumMod val="50000"/>
                    <a:lumOff val="50000"/>
                  </a:schemeClr>
                </a:solidFill>
                <a:latin typeface="Lucida Sans Typewriter" panose="020B0509030504030204" pitchFamily="49" charset="0"/>
              </a:rPr>
              <a:t>Lucida Sans Typewriter</a:t>
            </a:r>
          </a:p>
          <a:p>
            <a:endParaRPr lang="en-US" dirty="0"/>
          </a:p>
        </p:txBody>
      </p:sp>
      <p:sp>
        <p:nvSpPr>
          <p:cNvPr id="8" name="TextBox 7"/>
          <p:cNvSpPr txBox="1"/>
          <p:nvPr/>
        </p:nvSpPr>
        <p:spPr>
          <a:xfrm>
            <a:off x="6484781" y="3740223"/>
            <a:ext cx="3581401" cy="2308324"/>
          </a:xfrm>
          <a:prstGeom prst="rect">
            <a:avLst/>
          </a:prstGeom>
          <a:noFill/>
        </p:spPr>
        <p:txBody>
          <a:bodyPr wrap="square" numCol="2" rtlCol="0">
            <a:spAutoFit/>
          </a:bodyPr>
          <a:lstStyle/>
          <a:p>
            <a:pPr lvl="0"/>
            <a:r>
              <a:rPr lang="en-US" b="1" dirty="0" smtClean="0"/>
              <a:t>Fonts for </a:t>
            </a:r>
            <a:r>
              <a:rPr lang="en-US" b="1" i="1" dirty="0" smtClean="0"/>
              <a:t>text</a:t>
            </a:r>
            <a:r>
              <a:rPr lang="en-US" b="1" dirty="0" smtClean="0"/>
              <a:t>:</a:t>
            </a:r>
          </a:p>
          <a:p>
            <a:pPr lvl="0"/>
            <a:r>
              <a:rPr lang="en-US" dirty="0" smtClean="0">
                <a:solidFill>
                  <a:srgbClr val="FF66FF"/>
                </a:solidFill>
              </a:rPr>
              <a:t>Calibri</a:t>
            </a:r>
            <a:endParaRPr lang="en-US" dirty="0">
              <a:solidFill>
                <a:srgbClr val="FF66FF"/>
              </a:solidFill>
            </a:endParaRPr>
          </a:p>
          <a:p>
            <a:pPr lvl="0"/>
            <a:r>
              <a:rPr lang="en-US" dirty="0">
                <a:solidFill>
                  <a:schemeClr val="accent5">
                    <a:lumMod val="40000"/>
                    <a:lumOff val="60000"/>
                  </a:schemeClr>
                </a:solidFill>
                <a:latin typeface="Corbel" panose="020B0503020204020204" pitchFamily="34" charset="0"/>
              </a:rPr>
              <a:t>Corbel</a:t>
            </a:r>
          </a:p>
          <a:p>
            <a:pPr lvl="0"/>
            <a:r>
              <a:rPr lang="en-US" dirty="0">
                <a:solidFill>
                  <a:srgbClr val="FFC000"/>
                </a:solidFill>
                <a:latin typeface="Candara" panose="020E0502030303020204" pitchFamily="34" charset="0"/>
              </a:rPr>
              <a:t>Candara</a:t>
            </a:r>
          </a:p>
          <a:p>
            <a:pPr lvl="0"/>
            <a:r>
              <a:rPr lang="en-US" dirty="0">
                <a:solidFill>
                  <a:schemeClr val="accent6">
                    <a:lumMod val="20000"/>
                    <a:lumOff val="80000"/>
                  </a:schemeClr>
                </a:solidFill>
                <a:latin typeface="Consolas" panose="020B0609020204030204" pitchFamily="49" charset="0"/>
                <a:cs typeface="Consolas" panose="020B0609020204030204" pitchFamily="49" charset="0"/>
              </a:rPr>
              <a:t>Consolas</a:t>
            </a:r>
          </a:p>
          <a:p>
            <a:pPr lvl="0"/>
            <a:r>
              <a:rPr lang="en-US" dirty="0">
                <a:solidFill>
                  <a:srgbClr val="FFFF00"/>
                </a:solidFill>
                <a:latin typeface="Constantia" panose="02030602050306030303" pitchFamily="18" charset="0"/>
              </a:rPr>
              <a:t>Constantia</a:t>
            </a:r>
          </a:p>
          <a:p>
            <a:pPr lvl="0"/>
            <a:r>
              <a:rPr lang="en-US" dirty="0">
                <a:solidFill>
                  <a:schemeClr val="bg1">
                    <a:lumMod val="85000"/>
                  </a:schemeClr>
                </a:solidFill>
                <a:latin typeface="Cambria" panose="02040503050406030204" pitchFamily="18" charset="0"/>
              </a:rPr>
              <a:t>Cambria</a:t>
            </a:r>
          </a:p>
          <a:p>
            <a:endParaRPr lang="en-US" dirty="0" smtClean="0"/>
          </a:p>
          <a:p>
            <a:r>
              <a:rPr lang="en-US" b="1" dirty="0"/>
              <a:t>Fonts for </a:t>
            </a:r>
            <a:r>
              <a:rPr lang="en-US" b="1" i="1" dirty="0" smtClean="0"/>
              <a:t>code</a:t>
            </a:r>
            <a:r>
              <a:rPr lang="en-US" b="1" dirty="0" smtClean="0"/>
              <a:t>:</a:t>
            </a:r>
            <a:endParaRPr lang="en-US" b="1" dirty="0"/>
          </a:p>
          <a:p>
            <a:pPr lvl="0"/>
            <a:r>
              <a:rPr lang="en-US" dirty="0" smtClean="0">
                <a:solidFill>
                  <a:srgbClr val="FE8A66"/>
                </a:solidFill>
                <a:latin typeface="Courier New" panose="02070309020205020404" pitchFamily="49" charset="0"/>
                <a:cs typeface="Courier New" panose="02070309020205020404" pitchFamily="49" charset="0"/>
              </a:rPr>
              <a:t>Courier </a:t>
            </a:r>
            <a:r>
              <a:rPr lang="en-US" dirty="0">
                <a:solidFill>
                  <a:srgbClr val="FE8A66"/>
                </a:solidFill>
                <a:latin typeface="Courier New" panose="02070309020205020404" pitchFamily="49" charset="0"/>
                <a:cs typeface="Courier New" panose="02070309020205020404" pitchFamily="49" charset="0"/>
              </a:rPr>
              <a:t>New</a:t>
            </a:r>
          </a:p>
          <a:p>
            <a:pPr lvl="0"/>
            <a:r>
              <a:rPr lang="en-US" dirty="0">
                <a:solidFill>
                  <a:srgbClr val="5CFB03"/>
                </a:solidFill>
                <a:latin typeface="Lucida Sans Typewriter" panose="020B0509030504030204" pitchFamily="49" charset="0"/>
              </a:rPr>
              <a:t>Lucida Sans Typewriter</a:t>
            </a:r>
          </a:p>
          <a:p>
            <a:endParaRPr lang="en-US" dirty="0"/>
          </a:p>
        </p:txBody>
      </p:sp>
      <p:sp>
        <p:nvSpPr>
          <p:cNvPr id="9" name="TextBox 8"/>
          <p:cNvSpPr txBox="1"/>
          <p:nvPr/>
        </p:nvSpPr>
        <p:spPr>
          <a:xfrm>
            <a:off x="6484782" y="308456"/>
            <a:ext cx="3581401" cy="2308324"/>
          </a:xfrm>
          <a:prstGeom prst="rect">
            <a:avLst/>
          </a:prstGeom>
          <a:noFill/>
        </p:spPr>
        <p:txBody>
          <a:bodyPr wrap="square" numCol="2" rtlCol="0">
            <a:spAutoFit/>
          </a:bodyPr>
          <a:lstStyle/>
          <a:p>
            <a:pPr lvl="0"/>
            <a:r>
              <a:rPr lang="en-US" b="1" dirty="0" smtClean="0">
                <a:solidFill>
                  <a:schemeClr val="bg1"/>
                </a:solidFill>
              </a:rPr>
              <a:t>Fonts for </a:t>
            </a:r>
            <a:r>
              <a:rPr lang="en-US" b="1" i="1" dirty="0" smtClean="0">
                <a:solidFill>
                  <a:schemeClr val="bg1"/>
                </a:solidFill>
              </a:rPr>
              <a:t>text</a:t>
            </a:r>
            <a:r>
              <a:rPr lang="en-US" b="1" dirty="0" smtClean="0">
                <a:solidFill>
                  <a:schemeClr val="bg1"/>
                </a:solidFill>
              </a:rPr>
              <a:t>:</a:t>
            </a:r>
          </a:p>
          <a:p>
            <a:pPr lvl="0"/>
            <a:r>
              <a:rPr lang="en-US" dirty="0" smtClean="0">
                <a:solidFill>
                  <a:srgbClr val="FF66FF"/>
                </a:solidFill>
              </a:rPr>
              <a:t>Calibri</a:t>
            </a:r>
            <a:endParaRPr lang="en-US" dirty="0">
              <a:solidFill>
                <a:srgbClr val="FF66FF"/>
              </a:solidFill>
            </a:endParaRPr>
          </a:p>
          <a:p>
            <a:pPr lvl="0"/>
            <a:r>
              <a:rPr lang="en-US" dirty="0">
                <a:solidFill>
                  <a:schemeClr val="accent5">
                    <a:lumMod val="40000"/>
                    <a:lumOff val="60000"/>
                  </a:schemeClr>
                </a:solidFill>
                <a:latin typeface="Corbel" panose="020B0503020204020204" pitchFamily="34" charset="0"/>
              </a:rPr>
              <a:t>Corbel</a:t>
            </a:r>
          </a:p>
          <a:p>
            <a:pPr lvl="0"/>
            <a:r>
              <a:rPr lang="en-US" dirty="0">
                <a:solidFill>
                  <a:srgbClr val="FFC000"/>
                </a:solidFill>
                <a:latin typeface="Candara" panose="020E0502030303020204" pitchFamily="34" charset="0"/>
              </a:rPr>
              <a:t>Candara</a:t>
            </a:r>
          </a:p>
          <a:p>
            <a:pPr lvl="0"/>
            <a:r>
              <a:rPr lang="en-US" dirty="0">
                <a:solidFill>
                  <a:schemeClr val="accent6">
                    <a:lumMod val="20000"/>
                    <a:lumOff val="80000"/>
                  </a:schemeClr>
                </a:solidFill>
                <a:latin typeface="Consolas" panose="020B0609020204030204" pitchFamily="49" charset="0"/>
                <a:cs typeface="Consolas" panose="020B0609020204030204" pitchFamily="49" charset="0"/>
              </a:rPr>
              <a:t>Consolas</a:t>
            </a:r>
          </a:p>
          <a:p>
            <a:pPr lvl="0"/>
            <a:r>
              <a:rPr lang="en-US" dirty="0">
                <a:solidFill>
                  <a:srgbClr val="FFFF00"/>
                </a:solidFill>
                <a:latin typeface="Constantia" panose="02030602050306030303" pitchFamily="18" charset="0"/>
              </a:rPr>
              <a:t>Constantia</a:t>
            </a:r>
          </a:p>
          <a:p>
            <a:pPr lvl="0"/>
            <a:r>
              <a:rPr lang="en-US" dirty="0">
                <a:solidFill>
                  <a:schemeClr val="bg1">
                    <a:lumMod val="85000"/>
                  </a:schemeClr>
                </a:solidFill>
                <a:latin typeface="Cambria" panose="02040503050406030204" pitchFamily="18" charset="0"/>
              </a:rPr>
              <a:t>Cambria</a:t>
            </a:r>
          </a:p>
          <a:p>
            <a:endParaRPr lang="en-US" dirty="0" smtClean="0"/>
          </a:p>
          <a:p>
            <a:r>
              <a:rPr lang="en-US" b="1" dirty="0">
                <a:solidFill>
                  <a:schemeClr val="bg1"/>
                </a:solidFill>
              </a:rPr>
              <a:t>Fonts for </a:t>
            </a:r>
            <a:r>
              <a:rPr lang="en-US" b="1" i="1" dirty="0" smtClean="0">
                <a:solidFill>
                  <a:schemeClr val="bg1"/>
                </a:solidFill>
              </a:rPr>
              <a:t>code</a:t>
            </a:r>
            <a:r>
              <a:rPr lang="en-US" b="1" dirty="0" smtClean="0">
                <a:solidFill>
                  <a:schemeClr val="bg1"/>
                </a:solidFill>
              </a:rPr>
              <a:t>:</a:t>
            </a:r>
            <a:endParaRPr lang="en-US" b="1" dirty="0">
              <a:solidFill>
                <a:schemeClr val="bg1"/>
              </a:solidFill>
            </a:endParaRPr>
          </a:p>
          <a:p>
            <a:pPr lvl="0"/>
            <a:r>
              <a:rPr lang="en-US" dirty="0" smtClean="0">
                <a:solidFill>
                  <a:srgbClr val="FE8A66"/>
                </a:solidFill>
                <a:latin typeface="Courier New" panose="02070309020205020404" pitchFamily="49" charset="0"/>
                <a:cs typeface="Courier New" panose="02070309020205020404" pitchFamily="49" charset="0"/>
              </a:rPr>
              <a:t>Courier </a:t>
            </a:r>
            <a:r>
              <a:rPr lang="en-US" dirty="0">
                <a:solidFill>
                  <a:srgbClr val="FE8A66"/>
                </a:solidFill>
                <a:latin typeface="Courier New" panose="02070309020205020404" pitchFamily="49" charset="0"/>
                <a:cs typeface="Courier New" panose="02070309020205020404" pitchFamily="49" charset="0"/>
              </a:rPr>
              <a:t>New</a:t>
            </a:r>
          </a:p>
          <a:p>
            <a:pPr lvl="0"/>
            <a:r>
              <a:rPr lang="en-US" dirty="0">
                <a:solidFill>
                  <a:srgbClr val="5CFB03"/>
                </a:solidFill>
                <a:latin typeface="Lucida Sans Typewriter" panose="020B0509030504030204" pitchFamily="49" charset="0"/>
              </a:rPr>
              <a:t>Lucida Sans Typewriter</a:t>
            </a:r>
          </a:p>
          <a:p>
            <a:endParaRPr lang="en-US" dirty="0"/>
          </a:p>
        </p:txBody>
      </p:sp>
      <p:graphicFrame>
        <p:nvGraphicFramePr>
          <p:cNvPr id="12" name="Chart 11">
            <a:extLst>
              <a:ext uri="{FF2B5EF4-FFF2-40B4-BE49-F238E27FC236}">
                <a16:creationId xmlns:a16="http://schemas.microsoft.com/office/drawing/2014/main" id="{0484595F-A929-4C4C-B820-1F1E7058F124}"/>
              </a:ext>
            </a:extLst>
          </p:cNvPr>
          <p:cNvGraphicFramePr>
            <a:graphicFrameLocks/>
          </p:cNvGraphicFramePr>
          <p:nvPr>
            <p:extLst>
              <p:ext uri="{D42A27DB-BD31-4B8C-83A1-F6EECF244321}">
                <p14:modId xmlns:p14="http://schemas.microsoft.com/office/powerpoint/2010/main" val="2182588030"/>
              </p:ext>
            </p:extLst>
          </p:nvPr>
        </p:nvGraphicFramePr>
        <p:xfrm>
          <a:off x="1500577" y="1559064"/>
          <a:ext cx="3345702" cy="16802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a:extLst>
              <a:ext uri="{FF2B5EF4-FFF2-40B4-BE49-F238E27FC236}">
                <a16:creationId xmlns:a16="http://schemas.microsoft.com/office/drawing/2014/main" id="{0484595F-A929-4C4C-B820-1F1E7058F124}"/>
              </a:ext>
            </a:extLst>
          </p:cNvPr>
          <p:cNvGraphicFramePr>
            <a:graphicFrameLocks/>
          </p:cNvGraphicFramePr>
          <p:nvPr>
            <p:extLst>
              <p:ext uri="{D42A27DB-BD31-4B8C-83A1-F6EECF244321}">
                <p14:modId xmlns:p14="http://schemas.microsoft.com/office/powerpoint/2010/main" val="2805832785"/>
              </p:ext>
            </p:extLst>
          </p:nvPr>
        </p:nvGraphicFramePr>
        <p:xfrm>
          <a:off x="7775745" y="4934512"/>
          <a:ext cx="3345702" cy="168022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a:extLst>
              <a:ext uri="{FF2B5EF4-FFF2-40B4-BE49-F238E27FC236}">
                <a16:creationId xmlns:a16="http://schemas.microsoft.com/office/drawing/2014/main" id="{0484595F-A929-4C4C-B820-1F1E7058F124}"/>
              </a:ext>
            </a:extLst>
          </p:cNvPr>
          <p:cNvGraphicFramePr>
            <a:graphicFrameLocks/>
          </p:cNvGraphicFramePr>
          <p:nvPr>
            <p:extLst>
              <p:ext uri="{D42A27DB-BD31-4B8C-83A1-F6EECF244321}">
                <p14:modId xmlns:p14="http://schemas.microsoft.com/office/powerpoint/2010/main" val="2075760187"/>
              </p:ext>
            </p:extLst>
          </p:nvPr>
        </p:nvGraphicFramePr>
        <p:xfrm>
          <a:off x="7797117" y="1564354"/>
          <a:ext cx="3345702" cy="168022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a:extLst>
              <a:ext uri="{FF2B5EF4-FFF2-40B4-BE49-F238E27FC236}">
                <a16:creationId xmlns:a16="http://schemas.microsoft.com/office/drawing/2014/main" id="{0484595F-A929-4C4C-B820-1F1E7058F124}"/>
              </a:ext>
            </a:extLst>
          </p:cNvPr>
          <p:cNvGraphicFramePr>
            <a:graphicFrameLocks/>
          </p:cNvGraphicFramePr>
          <p:nvPr>
            <p:extLst>
              <p:ext uri="{D42A27DB-BD31-4B8C-83A1-F6EECF244321}">
                <p14:modId xmlns:p14="http://schemas.microsoft.com/office/powerpoint/2010/main" val="2191084321"/>
              </p:ext>
            </p:extLst>
          </p:nvPr>
        </p:nvGraphicFramePr>
        <p:xfrm>
          <a:off x="1605080" y="4934511"/>
          <a:ext cx="3345702" cy="1680223"/>
        </p:xfrm>
        <a:graphic>
          <a:graphicData uri="http://schemas.openxmlformats.org/drawingml/2006/chart">
            <c:chart xmlns:c="http://schemas.openxmlformats.org/drawingml/2006/chart" xmlns:r="http://schemas.openxmlformats.org/officeDocument/2006/relationships" r:id="rId5"/>
          </a:graphicData>
        </a:graphic>
      </p:graphicFrame>
      <p:sp>
        <p:nvSpPr>
          <p:cNvPr id="2" name="Slide Number Placeholder 1"/>
          <p:cNvSpPr>
            <a:spLocks noGrp="1"/>
          </p:cNvSpPr>
          <p:nvPr>
            <p:ph type="sldNum" sz="quarter" idx="12"/>
          </p:nvPr>
        </p:nvSpPr>
        <p:spPr/>
        <p:txBody>
          <a:bodyPr/>
          <a:lstStyle/>
          <a:p>
            <a:fld id="{8087436F-369A-404F-8EF3-44BA662BE423}" type="slidenum">
              <a:rPr lang="en-US" smtClean="0"/>
              <a:t>5</a:t>
            </a:fld>
            <a:endParaRPr lang="en-US"/>
          </a:p>
        </p:txBody>
      </p:sp>
    </p:spTree>
    <p:extLst>
      <p:ext uri="{BB962C8B-B14F-4D97-AF65-F5344CB8AC3E}">
        <p14:creationId xmlns:p14="http://schemas.microsoft.com/office/powerpoint/2010/main" val="3881835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1670" y="308456"/>
            <a:ext cx="3581401" cy="2308324"/>
          </a:xfrm>
          <a:prstGeom prst="rect">
            <a:avLst/>
          </a:prstGeom>
          <a:noFill/>
        </p:spPr>
        <p:txBody>
          <a:bodyPr wrap="square" numCol="2" rtlCol="0">
            <a:spAutoFit/>
          </a:bodyPr>
          <a:lstStyle/>
          <a:p>
            <a:pPr lvl="0"/>
            <a:r>
              <a:rPr lang="en-US" b="1" dirty="0" smtClean="0"/>
              <a:t>Fonts for </a:t>
            </a:r>
            <a:r>
              <a:rPr lang="en-US" b="1" i="1" dirty="0" smtClean="0"/>
              <a:t>text</a:t>
            </a:r>
            <a:r>
              <a:rPr lang="en-US" b="1" dirty="0" smtClean="0"/>
              <a:t>:</a:t>
            </a:r>
          </a:p>
          <a:p>
            <a:pPr lvl="0"/>
            <a:r>
              <a:rPr lang="en-US" dirty="0" smtClean="0">
                <a:solidFill>
                  <a:srgbClr val="FF0000"/>
                </a:solidFill>
              </a:rPr>
              <a:t>Calibri</a:t>
            </a:r>
            <a:endParaRPr lang="en-US" dirty="0">
              <a:solidFill>
                <a:srgbClr val="FF0000"/>
              </a:solidFill>
            </a:endParaRPr>
          </a:p>
          <a:p>
            <a:pPr lvl="0"/>
            <a:r>
              <a:rPr lang="en-US" dirty="0">
                <a:solidFill>
                  <a:srgbClr val="00B050"/>
                </a:solidFill>
                <a:latin typeface="Corbel" panose="020B0503020204020204" pitchFamily="34" charset="0"/>
              </a:rPr>
              <a:t>Corbel</a:t>
            </a:r>
          </a:p>
          <a:p>
            <a:pPr lvl="0"/>
            <a:r>
              <a:rPr lang="en-US" dirty="0">
                <a:solidFill>
                  <a:srgbClr val="1010FF"/>
                </a:solidFill>
                <a:latin typeface="Candara" panose="020E0502030303020204" pitchFamily="34" charset="0"/>
              </a:rPr>
              <a:t>Candara</a:t>
            </a:r>
          </a:p>
          <a:p>
            <a:pPr lvl="0"/>
            <a:r>
              <a:rPr lang="en-US" dirty="0">
                <a:solidFill>
                  <a:srgbClr val="7030A0"/>
                </a:solidFill>
                <a:latin typeface="Consolas" panose="020B0609020204030204" pitchFamily="49" charset="0"/>
                <a:cs typeface="Consolas" panose="020B0609020204030204" pitchFamily="49" charset="0"/>
              </a:rPr>
              <a:t>Consolas</a:t>
            </a:r>
          </a:p>
          <a:p>
            <a:pPr lvl="0"/>
            <a:r>
              <a:rPr lang="en-US" dirty="0">
                <a:solidFill>
                  <a:srgbClr val="FF6600"/>
                </a:solidFill>
                <a:latin typeface="Constantia" panose="02030602050306030303" pitchFamily="18" charset="0"/>
              </a:rPr>
              <a:t>Constantia</a:t>
            </a:r>
          </a:p>
          <a:p>
            <a:pPr lvl="0"/>
            <a:r>
              <a:rPr lang="en-US" dirty="0">
                <a:solidFill>
                  <a:srgbClr val="00B0F0"/>
                </a:solidFill>
                <a:latin typeface="Cambria" panose="02040503050406030204" pitchFamily="18" charset="0"/>
              </a:rPr>
              <a:t>Cambria</a:t>
            </a:r>
          </a:p>
          <a:p>
            <a:endParaRPr lang="en-US" dirty="0" smtClean="0"/>
          </a:p>
          <a:p>
            <a:r>
              <a:rPr lang="en-US" b="1" dirty="0"/>
              <a:t>Fonts for </a:t>
            </a:r>
            <a:r>
              <a:rPr lang="en-US" b="1" i="1" dirty="0" smtClean="0"/>
              <a:t>code</a:t>
            </a:r>
            <a:r>
              <a:rPr lang="en-US" b="1" dirty="0" smtClean="0"/>
              <a:t>:</a:t>
            </a:r>
            <a:endParaRPr lang="en-US" b="1" dirty="0"/>
          </a:p>
          <a:p>
            <a:pPr lvl="0"/>
            <a:r>
              <a:rPr lang="en-US" dirty="0" smtClean="0">
                <a:solidFill>
                  <a:schemeClr val="accent1">
                    <a:lumMod val="50000"/>
                  </a:schemeClr>
                </a:solidFill>
                <a:latin typeface="Courier New" panose="02070309020205020404" pitchFamily="49" charset="0"/>
                <a:cs typeface="Courier New" panose="02070309020205020404" pitchFamily="49" charset="0"/>
              </a:rPr>
              <a:t>Courier </a:t>
            </a:r>
            <a:r>
              <a:rPr lang="en-US" dirty="0">
                <a:solidFill>
                  <a:schemeClr val="accent1">
                    <a:lumMod val="50000"/>
                  </a:schemeClr>
                </a:solidFill>
                <a:latin typeface="Courier New" panose="02070309020205020404" pitchFamily="49" charset="0"/>
                <a:cs typeface="Courier New" panose="02070309020205020404" pitchFamily="49" charset="0"/>
              </a:rPr>
              <a:t>New</a:t>
            </a:r>
          </a:p>
          <a:p>
            <a:pPr lvl="0"/>
            <a:r>
              <a:rPr lang="en-US" dirty="0">
                <a:solidFill>
                  <a:schemeClr val="tx1">
                    <a:lumMod val="50000"/>
                    <a:lumOff val="50000"/>
                  </a:schemeClr>
                </a:solidFill>
                <a:latin typeface="Lucida Sans Typewriter" panose="020B0509030504030204" pitchFamily="49" charset="0"/>
              </a:rPr>
              <a:t>Lucida Sans Typewriter</a:t>
            </a:r>
          </a:p>
          <a:p>
            <a:endParaRPr lang="en-US" dirty="0"/>
          </a:p>
        </p:txBody>
      </p:sp>
      <p:sp>
        <p:nvSpPr>
          <p:cNvPr id="5" name="Rectangle 4"/>
          <p:cNvSpPr/>
          <p:nvPr/>
        </p:nvSpPr>
        <p:spPr>
          <a:xfrm>
            <a:off x="1" y="3420532"/>
            <a:ext cx="6095999" cy="343746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Rectangle 5"/>
          <p:cNvSpPr/>
          <p:nvPr/>
        </p:nvSpPr>
        <p:spPr>
          <a:xfrm>
            <a:off x="6096001" y="-16935"/>
            <a:ext cx="6095999" cy="343746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381750" y="3740223"/>
            <a:ext cx="3581401" cy="2308324"/>
          </a:xfrm>
          <a:prstGeom prst="rect">
            <a:avLst/>
          </a:prstGeom>
          <a:noFill/>
        </p:spPr>
        <p:txBody>
          <a:bodyPr wrap="square" numCol="2" rtlCol="0">
            <a:spAutoFit/>
          </a:bodyPr>
          <a:lstStyle/>
          <a:p>
            <a:pPr lvl="0"/>
            <a:r>
              <a:rPr lang="en-US" b="1" dirty="0" smtClean="0">
                <a:solidFill>
                  <a:schemeClr val="bg1"/>
                </a:solidFill>
              </a:rPr>
              <a:t>Fonts for </a:t>
            </a:r>
            <a:r>
              <a:rPr lang="en-US" b="1" i="1" dirty="0" smtClean="0">
                <a:solidFill>
                  <a:schemeClr val="bg1"/>
                </a:solidFill>
              </a:rPr>
              <a:t>text</a:t>
            </a:r>
            <a:r>
              <a:rPr lang="en-US" b="1" dirty="0" smtClean="0">
                <a:solidFill>
                  <a:schemeClr val="bg1"/>
                </a:solidFill>
              </a:rPr>
              <a:t>:</a:t>
            </a:r>
          </a:p>
          <a:p>
            <a:pPr lvl="0"/>
            <a:r>
              <a:rPr lang="en-US" dirty="0" smtClean="0">
                <a:solidFill>
                  <a:srgbClr val="FF0000"/>
                </a:solidFill>
              </a:rPr>
              <a:t>Calibri</a:t>
            </a:r>
            <a:endParaRPr lang="en-US" dirty="0">
              <a:solidFill>
                <a:srgbClr val="FF0000"/>
              </a:solidFill>
            </a:endParaRPr>
          </a:p>
          <a:p>
            <a:pPr lvl="0"/>
            <a:r>
              <a:rPr lang="en-US" dirty="0">
                <a:solidFill>
                  <a:srgbClr val="00B050"/>
                </a:solidFill>
                <a:latin typeface="Corbel" panose="020B0503020204020204" pitchFamily="34" charset="0"/>
              </a:rPr>
              <a:t>Corbel</a:t>
            </a:r>
          </a:p>
          <a:p>
            <a:pPr lvl="0"/>
            <a:r>
              <a:rPr lang="en-US" dirty="0">
                <a:solidFill>
                  <a:srgbClr val="1010FF"/>
                </a:solidFill>
                <a:latin typeface="Candara" panose="020E0502030303020204" pitchFamily="34" charset="0"/>
              </a:rPr>
              <a:t>Candara</a:t>
            </a:r>
          </a:p>
          <a:p>
            <a:pPr lvl="0"/>
            <a:r>
              <a:rPr lang="en-US" dirty="0">
                <a:solidFill>
                  <a:srgbClr val="7030A0"/>
                </a:solidFill>
                <a:latin typeface="Consolas" panose="020B0609020204030204" pitchFamily="49" charset="0"/>
                <a:cs typeface="Consolas" panose="020B0609020204030204" pitchFamily="49" charset="0"/>
              </a:rPr>
              <a:t>Consolas</a:t>
            </a:r>
          </a:p>
          <a:p>
            <a:pPr lvl="0"/>
            <a:r>
              <a:rPr lang="en-US" dirty="0">
                <a:solidFill>
                  <a:srgbClr val="FF6600"/>
                </a:solidFill>
                <a:latin typeface="Constantia" panose="02030602050306030303" pitchFamily="18" charset="0"/>
              </a:rPr>
              <a:t>Constantia</a:t>
            </a:r>
          </a:p>
          <a:p>
            <a:pPr lvl="0"/>
            <a:r>
              <a:rPr lang="en-US" dirty="0">
                <a:solidFill>
                  <a:srgbClr val="00B0F0"/>
                </a:solidFill>
                <a:latin typeface="Cambria" panose="02040503050406030204" pitchFamily="18" charset="0"/>
              </a:rPr>
              <a:t>Cambria</a:t>
            </a:r>
          </a:p>
          <a:p>
            <a:endParaRPr lang="en-US" dirty="0" smtClean="0"/>
          </a:p>
          <a:p>
            <a:r>
              <a:rPr lang="en-US" b="1" dirty="0">
                <a:solidFill>
                  <a:schemeClr val="bg1"/>
                </a:solidFill>
              </a:rPr>
              <a:t>Fonts for </a:t>
            </a:r>
            <a:r>
              <a:rPr lang="en-US" b="1" i="1" dirty="0" smtClean="0">
                <a:solidFill>
                  <a:schemeClr val="bg1"/>
                </a:solidFill>
              </a:rPr>
              <a:t>code</a:t>
            </a:r>
            <a:r>
              <a:rPr lang="en-US" b="1" dirty="0" smtClean="0">
                <a:solidFill>
                  <a:schemeClr val="bg1"/>
                </a:solidFill>
              </a:rPr>
              <a:t>:</a:t>
            </a:r>
            <a:endParaRPr lang="en-US" b="1" dirty="0">
              <a:solidFill>
                <a:schemeClr val="bg1"/>
              </a:solidFill>
            </a:endParaRPr>
          </a:p>
          <a:p>
            <a:pPr lvl="0"/>
            <a:r>
              <a:rPr lang="en-US" dirty="0" smtClean="0">
                <a:solidFill>
                  <a:schemeClr val="accent1">
                    <a:lumMod val="50000"/>
                  </a:schemeClr>
                </a:solidFill>
                <a:latin typeface="Courier New" panose="02070309020205020404" pitchFamily="49" charset="0"/>
                <a:cs typeface="Courier New" panose="02070309020205020404" pitchFamily="49" charset="0"/>
              </a:rPr>
              <a:t>Courier </a:t>
            </a:r>
            <a:r>
              <a:rPr lang="en-US" dirty="0">
                <a:solidFill>
                  <a:schemeClr val="accent1">
                    <a:lumMod val="50000"/>
                  </a:schemeClr>
                </a:solidFill>
                <a:latin typeface="Courier New" panose="02070309020205020404" pitchFamily="49" charset="0"/>
                <a:cs typeface="Courier New" panose="02070309020205020404" pitchFamily="49" charset="0"/>
              </a:rPr>
              <a:t>New</a:t>
            </a:r>
          </a:p>
          <a:p>
            <a:pPr lvl="0"/>
            <a:r>
              <a:rPr lang="en-US" dirty="0">
                <a:solidFill>
                  <a:schemeClr val="tx1">
                    <a:lumMod val="50000"/>
                    <a:lumOff val="50000"/>
                  </a:schemeClr>
                </a:solidFill>
                <a:latin typeface="Lucida Sans Typewriter" panose="020B0509030504030204" pitchFamily="49" charset="0"/>
              </a:rPr>
              <a:t>Lucida Sans Typewriter</a:t>
            </a:r>
          </a:p>
          <a:p>
            <a:endParaRPr lang="en-US" dirty="0"/>
          </a:p>
        </p:txBody>
      </p:sp>
      <p:sp>
        <p:nvSpPr>
          <p:cNvPr id="8" name="TextBox 7"/>
          <p:cNvSpPr txBox="1"/>
          <p:nvPr/>
        </p:nvSpPr>
        <p:spPr>
          <a:xfrm>
            <a:off x="6484781" y="3740223"/>
            <a:ext cx="3581401" cy="2308324"/>
          </a:xfrm>
          <a:prstGeom prst="rect">
            <a:avLst/>
          </a:prstGeom>
          <a:noFill/>
        </p:spPr>
        <p:txBody>
          <a:bodyPr wrap="square" numCol="2" rtlCol="0">
            <a:spAutoFit/>
          </a:bodyPr>
          <a:lstStyle/>
          <a:p>
            <a:pPr lvl="0"/>
            <a:r>
              <a:rPr lang="en-US" b="1" dirty="0" smtClean="0"/>
              <a:t>Fonts for </a:t>
            </a:r>
            <a:r>
              <a:rPr lang="en-US" b="1" i="1" dirty="0" smtClean="0"/>
              <a:t>text</a:t>
            </a:r>
            <a:r>
              <a:rPr lang="en-US" b="1" dirty="0" smtClean="0"/>
              <a:t>:</a:t>
            </a:r>
          </a:p>
          <a:p>
            <a:pPr lvl="0"/>
            <a:r>
              <a:rPr lang="en-US" dirty="0" smtClean="0">
                <a:solidFill>
                  <a:srgbClr val="FF66FF"/>
                </a:solidFill>
              </a:rPr>
              <a:t>Calibri</a:t>
            </a:r>
            <a:endParaRPr lang="en-US" dirty="0">
              <a:solidFill>
                <a:srgbClr val="FF66FF"/>
              </a:solidFill>
            </a:endParaRPr>
          </a:p>
          <a:p>
            <a:pPr lvl="0"/>
            <a:r>
              <a:rPr lang="en-US" dirty="0">
                <a:solidFill>
                  <a:schemeClr val="accent5">
                    <a:lumMod val="40000"/>
                    <a:lumOff val="60000"/>
                  </a:schemeClr>
                </a:solidFill>
                <a:latin typeface="Corbel" panose="020B0503020204020204" pitchFamily="34" charset="0"/>
              </a:rPr>
              <a:t>Corbel</a:t>
            </a:r>
          </a:p>
          <a:p>
            <a:pPr lvl="0"/>
            <a:r>
              <a:rPr lang="en-US" dirty="0">
                <a:solidFill>
                  <a:srgbClr val="FFC000"/>
                </a:solidFill>
                <a:latin typeface="Candara" panose="020E0502030303020204" pitchFamily="34" charset="0"/>
              </a:rPr>
              <a:t>Candara</a:t>
            </a:r>
          </a:p>
          <a:p>
            <a:pPr lvl="0"/>
            <a:r>
              <a:rPr lang="en-US" dirty="0">
                <a:solidFill>
                  <a:schemeClr val="accent6">
                    <a:lumMod val="20000"/>
                    <a:lumOff val="80000"/>
                  </a:schemeClr>
                </a:solidFill>
                <a:latin typeface="Consolas" panose="020B0609020204030204" pitchFamily="49" charset="0"/>
                <a:cs typeface="Consolas" panose="020B0609020204030204" pitchFamily="49" charset="0"/>
              </a:rPr>
              <a:t>Consolas</a:t>
            </a:r>
          </a:p>
          <a:p>
            <a:pPr lvl="0"/>
            <a:r>
              <a:rPr lang="en-US" dirty="0">
                <a:solidFill>
                  <a:srgbClr val="FFFF00"/>
                </a:solidFill>
                <a:latin typeface="Constantia" panose="02030602050306030303" pitchFamily="18" charset="0"/>
              </a:rPr>
              <a:t>Constantia</a:t>
            </a:r>
          </a:p>
          <a:p>
            <a:pPr lvl="0"/>
            <a:r>
              <a:rPr lang="en-US" dirty="0">
                <a:solidFill>
                  <a:schemeClr val="bg1">
                    <a:lumMod val="85000"/>
                  </a:schemeClr>
                </a:solidFill>
                <a:latin typeface="Cambria" panose="02040503050406030204" pitchFamily="18" charset="0"/>
              </a:rPr>
              <a:t>Cambria</a:t>
            </a:r>
          </a:p>
          <a:p>
            <a:endParaRPr lang="en-US" dirty="0" smtClean="0"/>
          </a:p>
          <a:p>
            <a:r>
              <a:rPr lang="en-US" b="1" dirty="0"/>
              <a:t>Fonts for </a:t>
            </a:r>
            <a:r>
              <a:rPr lang="en-US" b="1" i="1" dirty="0" smtClean="0"/>
              <a:t>code</a:t>
            </a:r>
            <a:r>
              <a:rPr lang="en-US" b="1" dirty="0" smtClean="0"/>
              <a:t>:</a:t>
            </a:r>
            <a:endParaRPr lang="en-US" b="1" dirty="0"/>
          </a:p>
          <a:p>
            <a:pPr lvl="0"/>
            <a:r>
              <a:rPr lang="en-US" dirty="0" smtClean="0">
                <a:solidFill>
                  <a:srgbClr val="FE8A66"/>
                </a:solidFill>
                <a:latin typeface="Courier New" panose="02070309020205020404" pitchFamily="49" charset="0"/>
                <a:cs typeface="Courier New" panose="02070309020205020404" pitchFamily="49" charset="0"/>
              </a:rPr>
              <a:t>Courier </a:t>
            </a:r>
            <a:r>
              <a:rPr lang="en-US" dirty="0">
                <a:solidFill>
                  <a:srgbClr val="FE8A66"/>
                </a:solidFill>
                <a:latin typeface="Courier New" panose="02070309020205020404" pitchFamily="49" charset="0"/>
                <a:cs typeface="Courier New" panose="02070309020205020404" pitchFamily="49" charset="0"/>
              </a:rPr>
              <a:t>New</a:t>
            </a:r>
          </a:p>
          <a:p>
            <a:pPr lvl="0"/>
            <a:r>
              <a:rPr lang="en-US" dirty="0">
                <a:solidFill>
                  <a:srgbClr val="5CFB03"/>
                </a:solidFill>
                <a:latin typeface="Lucida Sans Typewriter" panose="020B0509030504030204" pitchFamily="49" charset="0"/>
              </a:rPr>
              <a:t>Lucida Sans Typewriter</a:t>
            </a:r>
          </a:p>
          <a:p>
            <a:endParaRPr lang="en-US" dirty="0"/>
          </a:p>
        </p:txBody>
      </p:sp>
      <p:sp>
        <p:nvSpPr>
          <p:cNvPr id="9" name="TextBox 8"/>
          <p:cNvSpPr txBox="1"/>
          <p:nvPr/>
        </p:nvSpPr>
        <p:spPr>
          <a:xfrm>
            <a:off x="6484782" y="308456"/>
            <a:ext cx="3581401" cy="2308324"/>
          </a:xfrm>
          <a:prstGeom prst="rect">
            <a:avLst/>
          </a:prstGeom>
          <a:noFill/>
        </p:spPr>
        <p:txBody>
          <a:bodyPr wrap="square" numCol="2" rtlCol="0">
            <a:spAutoFit/>
          </a:bodyPr>
          <a:lstStyle/>
          <a:p>
            <a:pPr lvl="0"/>
            <a:r>
              <a:rPr lang="en-US" b="1" dirty="0" smtClean="0">
                <a:solidFill>
                  <a:schemeClr val="bg1"/>
                </a:solidFill>
              </a:rPr>
              <a:t>Fonts for </a:t>
            </a:r>
            <a:r>
              <a:rPr lang="en-US" b="1" i="1" dirty="0" smtClean="0">
                <a:solidFill>
                  <a:schemeClr val="bg1"/>
                </a:solidFill>
              </a:rPr>
              <a:t>text</a:t>
            </a:r>
            <a:r>
              <a:rPr lang="en-US" b="1" dirty="0" smtClean="0">
                <a:solidFill>
                  <a:schemeClr val="bg1"/>
                </a:solidFill>
              </a:rPr>
              <a:t>:</a:t>
            </a:r>
          </a:p>
          <a:p>
            <a:pPr lvl="0"/>
            <a:r>
              <a:rPr lang="en-US" dirty="0" smtClean="0">
                <a:solidFill>
                  <a:srgbClr val="FF66FF"/>
                </a:solidFill>
              </a:rPr>
              <a:t>Calibri</a:t>
            </a:r>
            <a:endParaRPr lang="en-US" dirty="0">
              <a:solidFill>
                <a:srgbClr val="FF66FF"/>
              </a:solidFill>
            </a:endParaRPr>
          </a:p>
          <a:p>
            <a:pPr lvl="0"/>
            <a:r>
              <a:rPr lang="en-US" dirty="0">
                <a:solidFill>
                  <a:schemeClr val="accent5">
                    <a:lumMod val="40000"/>
                    <a:lumOff val="60000"/>
                  </a:schemeClr>
                </a:solidFill>
                <a:latin typeface="Corbel" panose="020B0503020204020204" pitchFamily="34" charset="0"/>
              </a:rPr>
              <a:t>Corbel</a:t>
            </a:r>
          </a:p>
          <a:p>
            <a:pPr lvl="0"/>
            <a:r>
              <a:rPr lang="en-US" dirty="0">
                <a:solidFill>
                  <a:srgbClr val="FFC000"/>
                </a:solidFill>
                <a:latin typeface="Candara" panose="020E0502030303020204" pitchFamily="34" charset="0"/>
              </a:rPr>
              <a:t>Candara</a:t>
            </a:r>
          </a:p>
          <a:p>
            <a:pPr lvl="0"/>
            <a:r>
              <a:rPr lang="en-US" dirty="0">
                <a:solidFill>
                  <a:schemeClr val="accent6">
                    <a:lumMod val="20000"/>
                    <a:lumOff val="80000"/>
                  </a:schemeClr>
                </a:solidFill>
                <a:latin typeface="Consolas" panose="020B0609020204030204" pitchFamily="49" charset="0"/>
                <a:cs typeface="Consolas" panose="020B0609020204030204" pitchFamily="49" charset="0"/>
              </a:rPr>
              <a:t>Consolas</a:t>
            </a:r>
          </a:p>
          <a:p>
            <a:pPr lvl="0"/>
            <a:r>
              <a:rPr lang="en-US" dirty="0">
                <a:solidFill>
                  <a:srgbClr val="FFFF00"/>
                </a:solidFill>
                <a:latin typeface="Constantia" panose="02030602050306030303" pitchFamily="18" charset="0"/>
              </a:rPr>
              <a:t>Constantia</a:t>
            </a:r>
          </a:p>
          <a:p>
            <a:pPr lvl="0"/>
            <a:r>
              <a:rPr lang="en-US" dirty="0">
                <a:solidFill>
                  <a:schemeClr val="bg1">
                    <a:lumMod val="85000"/>
                  </a:schemeClr>
                </a:solidFill>
                <a:latin typeface="Cambria" panose="02040503050406030204" pitchFamily="18" charset="0"/>
              </a:rPr>
              <a:t>Cambria</a:t>
            </a:r>
          </a:p>
          <a:p>
            <a:endParaRPr lang="en-US" dirty="0" smtClean="0"/>
          </a:p>
          <a:p>
            <a:r>
              <a:rPr lang="en-US" b="1" dirty="0">
                <a:solidFill>
                  <a:schemeClr val="bg1"/>
                </a:solidFill>
              </a:rPr>
              <a:t>Fonts for </a:t>
            </a:r>
            <a:r>
              <a:rPr lang="en-US" b="1" i="1" dirty="0" smtClean="0">
                <a:solidFill>
                  <a:schemeClr val="bg1"/>
                </a:solidFill>
              </a:rPr>
              <a:t>code</a:t>
            </a:r>
            <a:r>
              <a:rPr lang="en-US" b="1" dirty="0" smtClean="0">
                <a:solidFill>
                  <a:schemeClr val="bg1"/>
                </a:solidFill>
              </a:rPr>
              <a:t>:</a:t>
            </a:r>
            <a:endParaRPr lang="en-US" b="1" dirty="0">
              <a:solidFill>
                <a:schemeClr val="bg1"/>
              </a:solidFill>
            </a:endParaRPr>
          </a:p>
          <a:p>
            <a:pPr lvl="0"/>
            <a:r>
              <a:rPr lang="en-US" dirty="0" smtClean="0">
                <a:solidFill>
                  <a:srgbClr val="FE8A66"/>
                </a:solidFill>
                <a:latin typeface="Courier New" panose="02070309020205020404" pitchFamily="49" charset="0"/>
                <a:cs typeface="Courier New" panose="02070309020205020404" pitchFamily="49" charset="0"/>
              </a:rPr>
              <a:t>Courier </a:t>
            </a:r>
            <a:r>
              <a:rPr lang="en-US" dirty="0">
                <a:solidFill>
                  <a:srgbClr val="FE8A66"/>
                </a:solidFill>
                <a:latin typeface="Courier New" panose="02070309020205020404" pitchFamily="49" charset="0"/>
                <a:cs typeface="Courier New" panose="02070309020205020404" pitchFamily="49" charset="0"/>
              </a:rPr>
              <a:t>New</a:t>
            </a:r>
          </a:p>
          <a:p>
            <a:pPr lvl="0"/>
            <a:r>
              <a:rPr lang="en-US" dirty="0">
                <a:solidFill>
                  <a:srgbClr val="5CFB03"/>
                </a:solidFill>
                <a:latin typeface="Lucida Sans Typewriter" panose="020B0509030504030204" pitchFamily="49" charset="0"/>
              </a:rPr>
              <a:t>Lucida Sans Typewriter</a:t>
            </a:r>
          </a:p>
          <a:p>
            <a:endParaRPr lang="en-US" dirty="0"/>
          </a:p>
        </p:txBody>
      </p:sp>
      <p:graphicFrame>
        <p:nvGraphicFramePr>
          <p:cNvPr id="12" name="Chart 11">
            <a:extLst>
              <a:ext uri="{FF2B5EF4-FFF2-40B4-BE49-F238E27FC236}">
                <a16:creationId xmlns:a16="http://schemas.microsoft.com/office/drawing/2014/main" id="{0484595F-A929-4C4C-B820-1F1E7058F124}"/>
              </a:ext>
            </a:extLst>
          </p:cNvPr>
          <p:cNvGraphicFramePr>
            <a:graphicFrameLocks/>
          </p:cNvGraphicFramePr>
          <p:nvPr>
            <p:extLst/>
          </p:nvPr>
        </p:nvGraphicFramePr>
        <p:xfrm>
          <a:off x="1500577" y="1559064"/>
          <a:ext cx="3345702" cy="16802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a:extLst>
              <a:ext uri="{FF2B5EF4-FFF2-40B4-BE49-F238E27FC236}">
                <a16:creationId xmlns:a16="http://schemas.microsoft.com/office/drawing/2014/main" id="{0484595F-A929-4C4C-B820-1F1E7058F124}"/>
              </a:ext>
            </a:extLst>
          </p:cNvPr>
          <p:cNvGraphicFramePr>
            <a:graphicFrameLocks/>
          </p:cNvGraphicFramePr>
          <p:nvPr>
            <p:extLst/>
          </p:nvPr>
        </p:nvGraphicFramePr>
        <p:xfrm>
          <a:off x="7775745" y="4934512"/>
          <a:ext cx="3345702" cy="168022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a:extLst>
              <a:ext uri="{FF2B5EF4-FFF2-40B4-BE49-F238E27FC236}">
                <a16:creationId xmlns:a16="http://schemas.microsoft.com/office/drawing/2014/main" id="{0484595F-A929-4C4C-B820-1F1E7058F124}"/>
              </a:ext>
            </a:extLst>
          </p:cNvPr>
          <p:cNvGraphicFramePr>
            <a:graphicFrameLocks/>
          </p:cNvGraphicFramePr>
          <p:nvPr>
            <p:extLst/>
          </p:nvPr>
        </p:nvGraphicFramePr>
        <p:xfrm>
          <a:off x="7797117" y="1564354"/>
          <a:ext cx="3345702" cy="168022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a:extLst>
              <a:ext uri="{FF2B5EF4-FFF2-40B4-BE49-F238E27FC236}">
                <a16:creationId xmlns:a16="http://schemas.microsoft.com/office/drawing/2014/main" id="{0484595F-A929-4C4C-B820-1F1E7058F124}"/>
              </a:ext>
            </a:extLst>
          </p:cNvPr>
          <p:cNvGraphicFramePr>
            <a:graphicFrameLocks/>
          </p:cNvGraphicFramePr>
          <p:nvPr>
            <p:extLst/>
          </p:nvPr>
        </p:nvGraphicFramePr>
        <p:xfrm>
          <a:off x="1605080" y="4934511"/>
          <a:ext cx="3345702" cy="1680223"/>
        </p:xfrm>
        <a:graphic>
          <a:graphicData uri="http://schemas.openxmlformats.org/drawingml/2006/chart">
            <c:chart xmlns:c="http://schemas.openxmlformats.org/drawingml/2006/chart" xmlns:r="http://schemas.openxmlformats.org/officeDocument/2006/relationships" r:id="rId5"/>
          </a:graphicData>
        </a:graphic>
      </p:graphicFrame>
      <p:sp>
        <p:nvSpPr>
          <p:cNvPr id="2" name="Slide Number Placeholder 1"/>
          <p:cNvSpPr>
            <a:spLocks noGrp="1"/>
          </p:cNvSpPr>
          <p:nvPr>
            <p:ph type="sldNum" sz="quarter" idx="12"/>
          </p:nvPr>
        </p:nvSpPr>
        <p:spPr/>
        <p:txBody>
          <a:bodyPr/>
          <a:lstStyle/>
          <a:p>
            <a:fld id="{8087436F-369A-404F-8EF3-44BA662BE423}" type="slidenum">
              <a:rPr lang="en-US" smtClean="0"/>
              <a:t>6</a:t>
            </a:fld>
            <a:endParaRPr lang="en-US"/>
          </a:p>
        </p:txBody>
      </p:sp>
      <p:sp>
        <p:nvSpPr>
          <p:cNvPr id="13" name="Multiply 12"/>
          <p:cNvSpPr/>
          <p:nvPr/>
        </p:nvSpPr>
        <p:spPr>
          <a:xfrm>
            <a:off x="264345" y="3278265"/>
            <a:ext cx="4017364" cy="3631785"/>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Multiply 16"/>
          <p:cNvSpPr/>
          <p:nvPr/>
        </p:nvSpPr>
        <p:spPr>
          <a:xfrm>
            <a:off x="6270559" y="3278264"/>
            <a:ext cx="4017364" cy="3631785"/>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9613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Expectations for Figures &amp; Equations</a:t>
            </a:r>
            <a:endParaRPr lang="en-US" b="1" dirty="0"/>
          </a:p>
        </p:txBody>
      </p:sp>
      <p:sp>
        <p:nvSpPr>
          <p:cNvPr id="3" name="Content Placeholder 2"/>
          <p:cNvSpPr>
            <a:spLocks noGrp="1"/>
          </p:cNvSpPr>
          <p:nvPr>
            <p:ph idx="1"/>
          </p:nvPr>
        </p:nvSpPr>
        <p:spPr/>
        <p:txBody>
          <a:bodyPr>
            <a:normAutofit/>
          </a:bodyPr>
          <a:lstStyle/>
          <a:p>
            <a:pPr marL="0" indent="0">
              <a:buNone/>
            </a:pPr>
            <a:r>
              <a:rPr lang="en-US" dirty="0"/>
              <a:t>You should be using this opportunity to learn the following:</a:t>
            </a:r>
          </a:p>
          <a:p>
            <a:pPr lvl="0"/>
            <a:r>
              <a:rPr lang="en-US" dirty="0"/>
              <a:t>how to use the equation editor </a:t>
            </a:r>
          </a:p>
          <a:p>
            <a:pPr lvl="0"/>
            <a:r>
              <a:rPr lang="en-US" dirty="0"/>
              <a:t>how to make your own figures</a:t>
            </a:r>
          </a:p>
          <a:p>
            <a:pPr lvl="0"/>
            <a:r>
              <a:rPr lang="en-US" dirty="0"/>
              <a:t>how to make plots</a:t>
            </a:r>
          </a:p>
          <a:p>
            <a:endParaRPr lang="en-US" dirty="0"/>
          </a:p>
        </p:txBody>
      </p:sp>
      <p:sp>
        <p:nvSpPr>
          <p:cNvPr id="4" name="Slide Number Placeholder 3"/>
          <p:cNvSpPr>
            <a:spLocks noGrp="1"/>
          </p:cNvSpPr>
          <p:nvPr>
            <p:ph type="sldNum" sz="quarter" idx="12"/>
          </p:nvPr>
        </p:nvSpPr>
        <p:spPr/>
        <p:txBody>
          <a:bodyPr/>
          <a:lstStyle/>
          <a:p>
            <a:fld id="{B0BF0C2C-5718-43CF-A507-CFE29FEACA51}" type="slidenum">
              <a:rPr lang="en-US" smtClean="0"/>
              <a:t>7</a:t>
            </a:fld>
            <a:endParaRPr lang="en-US"/>
          </a:p>
        </p:txBody>
      </p:sp>
    </p:spTree>
    <p:extLst>
      <p:ext uri="{BB962C8B-B14F-4D97-AF65-F5344CB8AC3E}">
        <p14:creationId xmlns:p14="http://schemas.microsoft.com/office/powerpoint/2010/main" val="3464751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Expectations for Figures &amp; Equations</a:t>
            </a:r>
            <a:endParaRPr lang="en-US" b="1" dirty="0"/>
          </a:p>
        </p:txBody>
      </p:sp>
      <p:sp>
        <p:nvSpPr>
          <p:cNvPr id="3" name="Content Placeholder 2"/>
          <p:cNvSpPr>
            <a:spLocks noGrp="1"/>
          </p:cNvSpPr>
          <p:nvPr>
            <p:ph idx="1"/>
          </p:nvPr>
        </p:nvSpPr>
        <p:spPr/>
        <p:txBody>
          <a:bodyPr>
            <a:normAutofit/>
          </a:bodyPr>
          <a:lstStyle/>
          <a:p>
            <a:pPr marL="0" indent="0">
              <a:buNone/>
            </a:pPr>
            <a:r>
              <a:rPr lang="en-US" dirty="0">
                <a:solidFill>
                  <a:schemeClr val="bg1">
                    <a:lumMod val="65000"/>
                  </a:schemeClr>
                </a:solidFill>
              </a:rPr>
              <a:t>You should be using this opportunity to learn the following:</a:t>
            </a:r>
          </a:p>
          <a:p>
            <a:pPr lvl="0"/>
            <a:r>
              <a:rPr lang="en-US" dirty="0">
                <a:solidFill>
                  <a:schemeClr val="bg1">
                    <a:lumMod val="65000"/>
                  </a:schemeClr>
                </a:solidFill>
              </a:rPr>
              <a:t>how to use the equation editor </a:t>
            </a:r>
          </a:p>
          <a:p>
            <a:pPr lvl="0"/>
            <a:r>
              <a:rPr lang="en-US" dirty="0">
                <a:solidFill>
                  <a:schemeClr val="bg1">
                    <a:lumMod val="65000"/>
                  </a:schemeClr>
                </a:solidFill>
              </a:rPr>
              <a:t>how to make your own figures</a:t>
            </a:r>
          </a:p>
          <a:p>
            <a:pPr lvl="0"/>
            <a:r>
              <a:rPr lang="en-US" dirty="0">
                <a:solidFill>
                  <a:schemeClr val="bg1">
                    <a:lumMod val="65000"/>
                  </a:schemeClr>
                </a:solidFill>
              </a:rPr>
              <a:t>how to make plots</a:t>
            </a:r>
          </a:p>
          <a:p>
            <a:pPr marL="0" indent="0">
              <a:buNone/>
            </a:pPr>
            <a:r>
              <a:rPr lang="en-US" b="1" dirty="0" smtClean="0"/>
              <a:t>Learning the tools is </a:t>
            </a:r>
            <a:r>
              <a:rPr lang="en-US" b="1" dirty="0"/>
              <a:t>more professional </a:t>
            </a:r>
            <a:r>
              <a:rPr lang="en-US" b="1" dirty="0" smtClean="0"/>
              <a:t>and eventually faster. </a:t>
            </a:r>
          </a:p>
        </p:txBody>
      </p:sp>
      <p:sp>
        <p:nvSpPr>
          <p:cNvPr id="4" name="Slide Number Placeholder 3"/>
          <p:cNvSpPr>
            <a:spLocks noGrp="1"/>
          </p:cNvSpPr>
          <p:nvPr>
            <p:ph type="sldNum" sz="quarter" idx="12"/>
          </p:nvPr>
        </p:nvSpPr>
        <p:spPr/>
        <p:txBody>
          <a:bodyPr/>
          <a:lstStyle/>
          <a:p>
            <a:fld id="{B0BF0C2C-5718-43CF-A507-CFE29FEACA51}" type="slidenum">
              <a:rPr lang="en-US" smtClean="0"/>
              <a:t>8</a:t>
            </a:fld>
            <a:endParaRPr lang="en-US"/>
          </a:p>
        </p:txBody>
      </p:sp>
    </p:spTree>
    <p:extLst>
      <p:ext uri="{BB962C8B-B14F-4D97-AF65-F5344CB8AC3E}">
        <p14:creationId xmlns:p14="http://schemas.microsoft.com/office/powerpoint/2010/main" val="4045732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Expectations for Figures &amp; Equations</a:t>
            </a:r>
            <a:endParaRPr lang="en-US" b="1" dirty="0"/>
          </a:p>
        </p:txBody>
      </p:sp>
      <p:sp>
        <p:nvSpPr>
          <p:cNvPr id="3" name="Content Placeholder 2"/>
          <p:cNvSpPr>
            <a:spLocks noGrp="1"/>
          </p:cNvSpPr>
          <p:nvPr>
            <p:ph idx="1"/>
          </p:nvPr>
        </p:nvSpPr>
        <p:spPr/>
        <p:txBody>
          <a:bodyPr>
            <a:normAutofit/>
          </a:bodyPr>
          <a:lstStyle/>
          <a:p>
            <a:pPr marL="0" indent="0">
              <a:buNone/>
            </a:pPr>
            <a:r>
              <a:rPr lang="en-US" dirty="0">
                <a:solidFill>
                  <a:schemeClr val="bg1">
                    <a:lumMod val="65000"/>
                  </a:schemeClr>
                </a:solidFill>
              </a:rPr>
              <a:t>You should be using this opportunity to learn the following:</a:t>
            </a:r>
          </a:p>
          <a:p>
            <a:pPr lvl="0"/>
            <a:r>
              <a:rPr lang="en-US" dirty="0">
                <a:solidFill>
                  <a:schemeClr val="bg1">
                    <a:lumMod val="65000"/>
                  </a:schemeClr>
                </a:solidFill>
              </a:rPr>
              <a:t>how to use the equation editor </a:t>
            </a:r>
          </a:p>
          <a:p>
            <a:pPr lvl="0"/>
            <a:r>
              <a:rPr lang="en-US" dirty="0">
                <a:solidFill>
                  <a:schemeClr val="bg1">
                    <a:lumMod val="65000"/>
                  </a:schemeClr>
                </a:solidFill>
              </a:rPr>
              <a:t>how to make your own figures</a:t>
            </a:r>
          </a:p>
          <a:p>
            <a:pPr lvl="0"/>
            <a:r>
              <a:rPr lang="en-US" dirty="0">
                <a:solidFill>
                  <a:schemeClr val="bg1">
                    <a:lumMod val="65000"/>
                  </a:schemeClr>
                </a:solidFill>
              </a:rPr>
              <a:t>how to make plots</a:t>
            </a:r>
          </a:p>
          <a:p>
            <a:pPr marL="0" indent="0">
              <a:buNone/>
            </a:pPr>
            <a:r>
              <a:rPr lang="en-US" b="1" dirty="0" smtClean="0">
                <a:solidFill>
                  <a:schemeClr val="bg1">
                    <a:lumMod val="65000"/>
                  </a:schemeClr>
                </a:solidFill>
              </a:rPr>
              <a:t>Learning the tools is </a:t>
            </a:r>
            <a:r>
              <a:rPr lang="en-US" b="1" dirty="0">
                <a:solidFill>
                  <a:schemeClr val="bg1">
                    <a:lumMod val="65000"/>
                  </a:schemeClr>
                </a:solidFill>
              </a:rPr>
              <a:t>more professional </a:t>
            </a:r>
            <a:r>
              <a:rPr lang="en-US" b="1" dirty="0" smtClean="0">
                <a:solidFill>
                  <a:schemeClr val="bg1">
                    <a:lumMod val="65000"/>
                  </a:schemeClr>
                </a:solidFill>
              </a:rPr>
              <a:t>and eventually faster. </a:t>
            </a:r>
          </a:p>
          <a:p>
            <a:pPr marL="0" indent="0">
              <a:buNone/>
            </a:pPr>
            <a:r>
              <a:rPr lang="en-US" dirty="0" smtClean="0"/>
              <a:t>Training </a:t>
            </a:r>
            <a:r>
              <a:rPr lang="en-US" dirty="0"/>
              <a:t>vids </a:t>
            </a:r>
            <a:r>
              <a:rPr lang="en-US" dirty="0" smtClean="0"/>
              <a:t>in </a:t>
            </a:r>
            <a:r>
              <a:rPr lang="en-US" dirty="0"/>
              <a:t>this playlist:   </a:t>
            </a:r>
          </a:p>
          <a:p>
            <a:pPr marL="0" indent="0">
              <a:buNone/>
            </a:pPr>
            <a:r>
              <a:rPr lang="en-US" sz="2000" u="sng" dirty="0" smtClean="0">
                <a:hlinkClick r:id="rId2"/>
              </a:rPr>
              <a:t>https</a:t>
            </a:r>
            <a:r>
              <a:rPr lang="en-US" sz="2000" u="sng" dirty="0">
                <a:hlinkClick r:id="rId2"/>
              </a:rPr>
              <a:t>://www.youtube.com/playlist?list=PL4Sl1ZPMcTDVt4a2PadxWx9d3EWoBZV3n</a:t>
            </a:r>
            <a:r>
              <a:rPr lang="en-US" sz="2000" dirty="0"/>
              <a:t> </a:t>
            </a:r>
          </a:p>
          <a:p>
            <a:pPr marL="0" indent="0">
              <a:buNone/>
            </a:pPr>
            <a:r>
              <a:rPr lang="en-US" dirty="0" smtClean="0"/>
              <a:t>If you don’t watch them and produce shoddy work, expect low scores.</a:t>
            </a:r>
            <a:endParaRPr lang="en-US" dirty="0"/>
          </a:p>
        </p:txBody>
      </p:sp>
      <p:sp>
        <p:nvSpPr>
          <p:cNvPr id="4" name="Slide Number Placeholder 3"/>
          <p:cNvSpPr>
            <a:spLocks noGrp="1"/>
          </p:cNvSpPr>
          <p:nvPr>
            <p:ph type="sldNum" sz="quarter" idx="12"/>
          </p:nvPr>
        </p:nvSpPr>
        <p:spPr/>
        <p:txBody>
          <a:bodyPr/>
          <a:lstStyle/>
          <a:p>
            <a:fld id="{B0BF0C2C-5718-43CF-A507-CFE29FEACA51}" type="slidenum">
              <a:rPr lang="en-US" smtClean="0"/>
              <a:t>9</a:t>
            </a:fld>
            <a:endParaRPr lang="en-US"/>
          </a:p>
        </p:txBody>
      </p:sp>
    </p:spTree>
    <p:extLst>
      <p:ext uri="{BB962C8B-B14F-4D97-AF65-F5344CB8AC3E}">
        <p14:creationId xmlns:p14="http://schemas.microsoft.com/office/powerpoint/2010/main" val="3567606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270</TotalTime>
  <Words>3109</Words>
  <Application>Microsoft Office PowerPoint</Application>
  <PresentationFormat>Widescreen</PresentationFormat>
  <Paragraphs>361</Paragraphs>
  <Slides>27</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27</vt:i4>
      </vt:variant>
    </vt:vector>
  </HeadingPairs>
  <TitlesOfParts>
    <vt:vector size="40" baseType="lpstr">
      <vt:lpstr>Arial</vt:lpstr>
      <vt:lpstr>Calibri</vt:lpstr>
      <vt:lpstr>Calibri Light</vt:lpstr>
      <vt:lpstr>Cambria</vt:lpstr>
      <vt:lpstr>Cambria Math</vt:lpstr>
      <vt:lpstr>Candara</vt:lpstr>
      <vt:lpstr>Consolas</vt:lpstr>
      <vt:lpstr>Constantia</vt:lpstr>
      <vt:lpstr>Corbel</vt:lpstr>
      <vt:lpstr>Courier New</vt:lpstr>
      <vt:lpstr>Lucida Sans Typewriter</vt:lpstr>
      <vt:lpstr>Times New Roman</vt:lpstr>
      <vt:lpstr>Office Theme</vt:lpstr>
      <vt:lpstr>Best Fake Magnetic Field Lab Presentation Ever! title should be meaningful but as concise as possible</vt:lpstr>
      <vt:lpstr>Best Fake Magnetic Field Lab Presentation Ever! title should be meaningful but as concise as possible</vt:lpstr>
      <vt:lpstr>Best Fake Magnetic Field Lab Presentation Ever! title should be meaningful but as concise as possible</vt:lpstr>
      <vt:lpstr>Best Fake Magnetic Field Lab Presentation Ever! title should be meaningful but as concise as possible</vt:lpstr>
      <vt:lpstr>PowerPoint Presentation</vt:lpstr>
      <vt:lpstr>PowerPoint Presentation</vt:lpstr>
      <vt:lpstr>Expectations for Figures &amp; Equations</vt:lpstr>
      <vt:lpstr>Expectations for Figures &amp; Equations</vt:lpstr>
      <vt:lpstr>Expectations for Figures &amp; Equations</vt:lpstr>
      <vt:lpstr>Expectations for Figures &amp; Equations</vt:lpstr>
      <vt:lpstr>Goals/Questions</vt:lpstr>
      <vt:lpstr>Goals/Questions</vt:lpstr>
      <vt:lpstr>Theory (1-4 slides) in some cases it may be wise to mix procedure with theory or do procedure first</vt:lpstr>
      <vt:lpstr>Procedure (2-5 slides?) in some cases it may be wise to mix procedure with theory or do procedure first</vt:lpstr>
      <vt:lpstr>Re-visit goal slide mid talk? (optional)</vt:lpstr>
      <vt:lpstr>Results (2-4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Clever question? (optional)</vt:lpstr>
      <vt:lpstr>Re-visit goal slide at end of talk (NOT optional)</vt:lpstr>
      <vt:lpstr>Check over your presentation</vt:lpstr>
      <vt:lpstr>Practice</vt:lpstr>
    </vt:vector>
  </TitlesOfParts>
  <Company>Allan Hancock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Fake Magnetic Field Lab Presentation Ever!</dc:title>
  <dc:creator>AHC User</dc:creator>
  <cp:lastModifiedBy>AHC User</cp:lastModifiedBy>
  <cp:revision>48</cp:revision>
  <dcterms:created xsi:type="dcterms:W3CDTF">2019-11-07T19:06:09Z</dcterms:created>
  <dcterms:modified xsi:type="dcterms:W3CDTF">2022-11-11T03:37:34Z</dcterms:modified>
</cp:coreProperties>
</file>