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3" r:id="rId3"/>
    <p:sldId id="281" r:id="rId4"/>
    <p:sldId id="282" r:id="rId5"/>
    <p:sldId id="276" r:id="rId6"/>
    <p:sldId id="286" r:id="rId7"/>
    <p:sldId id="277" r:id="rId8"/>
    <p:sldId id="274" r:id="rId9"/>
    <p:sldId id="278" r:id="rId10"/>
    <p:sldId id="275" r:id="rId11"/>
    <p:sldId id="279" r:id="rId12"/>
    <p:sldId id="280" r:id="rId13"/>
    <p:sldId id="259" r:id="rId14"/>
    <p:sldId id="258" r:id="rId15"/>
    <p:sldId id="260" r:id="rId16"/>
    <p:sldId id="283" r:id="rId17"/>
    <p:sldId id="284" r:id="rId18"/>
    <p:sldId id="285" r:id="rId19"/>
    <p:sldId id="272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8D302-08DC-43E2-962A-6DED5B43362B}" type="datetimeFigureOut">
              <a:rPr lang="en-US" smtClean="0"/>
              <a:t>7/21/2026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ECA89-3B34-40AA-AFAB-48DA7B1F2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0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2B8C-E110-06FB-4420-EDB1533D7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0F658-D295-F5B6-665D-D5C7D3B26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3B600-E154-7B18-0FA7-95EF7CC8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589A7-F8E5-4F27-AA2D-7362CEAB6FB4}" type="datetime1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2A3C9-0476-4C5B-0B41-F55ACC05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22614-EA43-A1C4-B1C2-CD35D5CB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FBDC1-0674-FB2F-1AB7-D495D8E2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278B0-0548-41CE-0640-A4F09663B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F175F-3FD8-D053-3022-FDF644BB2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DEC8-622D-49D3-AE22-C39015A4211A}" type="datetime1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E836-7A08-49D2-DF75-40024D538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8F744-EE76-3269-88AF-9792E232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0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D957B1-C88D-3DEF-EC45-34A62267D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8209E-B061-140E-D7B4-2FBA8D8E0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25F97-FCA9-2DA7-FF3D-16A5369E2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5245-AD2B-4A67-B9F8-2C6402588D8D}" type="datetime1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1CA95-14F0-04EA-90A0-63895840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23CC3-5933-C28C-814C-F01EFCBB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7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2A226-239B-71FF-C0DE-4C54A3D5F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59CA5-97FD-18DF-684E-C004E10AB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E7A8D-9724-C3C9-8AD1-14719D5D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72DA-5BBC-480F-98B3-E636E811B672}" type="datetime1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B7262-BB00-AE9B-C3BE-BF15AD73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63F0A-BEB6-1C81-40DF-BB19177B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3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BA1B-D5DA-3EF8-26ED-10209C7B9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3358A-F101-6C47-72DA-DCD405CFF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64EB8-E5F4-ED94-3CF0-B35C86D82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7323-5ED2-411E-9E02-6D156D0FB286}" type="datetime1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BA206-7BDA-6489-C1F3-16ABB66F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F409D-E72B-A32C-8C62-01DED8E3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CBC7-F7B0-53D8-1FF5-9180D8D2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0CD1-C796-9CCC-7BB1-9FCD7C49F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D0E0B-5D89-2E96-9D19-AF2DFDF9C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00628-1E2F-9AB7-BEB0-55B7948D7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5FE9-0BDF-4B75-9F71-01E175E90ED7}" type="datetime1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9E6C6-AAFE-295E-293B-B843D67E3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3537D-D938-9F44-86D4-1A552BAF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9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282CC-5C4F-CF13-B14A-8A4287727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7358E-167E-785E-C3CA-0FAF348D3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BA072-22E6-4C31-6331-8F96D4566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E838FF-7E9C-A719-F36A-DCA04C0A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5C073B-4301-A615-522A-472BA8996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078A3E-77BA-99BC-D25D-A4DE4836B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7E4B-6141-41A4-92DB-715DFD2E9AE5}" type="datetime1">
              <a:rPr lang="en-US" smtClean="0"/>
              <a:t>7/21/2026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8BAB91-D1D0-CAB4-7CEA-7740884F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CB42E3-1D41-E5FD-C1DB-95B73563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7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D35E-3ECE-8A3C-6583-A42B72C3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6B4A60-DCF4-F8EF-EB5F-0BBFDF20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1D84-BFDE-42B5-9392-1D43335CBDEA}" type="datetime1">
              <a:rPr lang="en-US" smtClean="0"/>
              <a:t>7/21/2026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554B1-2F10-24BB-9923-1749CFB4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61D19-A828-A428-C775-AA4C55AE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2782E7-A537-32AD-CC6C-9A21C8BB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B0E5-02CC-49F9-B871-8951C418EDA0}" type="datetime1">
              <a:rPr lang="en-US" smtClean="0"/>
              <a:t>7/21/2026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601DA-37F4-7933-C513-6DEB48BC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F9C5E-4EC8-8BBD-7814-9871E6DD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3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5B93-703F-7147-9524-CF0190D1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AE1DB-554B-2C51-E8B0-980401430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471D9-5736-F501-1300-6425B66A1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22563-BFBD-1929-A88C-395BF4B8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8C52-7E5B-433F-A157-707E2A570065}" type="datetime1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D106-B61F-716D-6B04-273FFF06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2AB3F-BAFF-9DBC-6AF6-A3116DA0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A5A8-68FB-50A0-5EEF-9FC53F20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B7DC57-2CEE-D2C3-6D72-8CBA3B247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36EFB-3856-FDCF-A9FC-A383C7A68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2A5A4-4A4C-FA6C-8661-289A7418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B6F8-3711-4A92-A1AC-50AF5382245D}" type="datetime1">
              <a:rPr lang="en-US" smtClean="0"/>
              <a:t>7/21/2026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28748-DB90-DDF8-10CA-D6349B99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6DDF4-0EC6-D9B4-73B6-73A0F85C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88813A-5B5C-D264-F4AA-767145B9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EF219-B3E0-90C3-E5D5-105A7F317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D0785-CDB8-9307-52E0-1BF9265E9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5E214-4E32-44FD-ABC3-099F50F7F3B0}" type="datetime1">
              <a:rPr lang="en-US" smtClean="0"/>
              <a:t>7/21/2026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A62C3-5450-C367-BA3D-FB050BEF7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610DB-5F4E-6A02-3FD5-C34EF75F6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4DEECE-763F-43D1-B8B7-BCC62C590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ooh/" TargetMode="External"/><Relationship Id="rId2" Type="http://schemas.openxmlformats.org/officeDocument/2006/relationships/hyperlink" Target="https://www.indeed.com/career-advice/finding-a-job/highest-paying-trade-job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xS68sl2D70" TargetMode="External"/><Relationship Id="rId2" Type="http://schemas.openxmlformats.org/officeDocument/2006/relationships/hyperlink" Target="https://www.youtube.com/watch?v=bEJ0_TVXh-I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9133" y="3168898"/>
            <a:ext cx="4961467" cy="127661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Rob Jorstad</a:t>
            </a:r>
          </a:p>
          <a:p>
            <a:r>
              <a:rPr lang="en-US" dirty="0">
                <a:solidFill>
                  <a:srgbClr val="00B0F0"/>
                </a:solidFill>
              </a:rPr>
              <a:t>STEM Week of Discovery</a:t>
            </a:r>
          </a:p>
          <a:p>
            <a:r>
              <a:rPr lang="en-US" dirty="0">
                <a:solidFill>
                  <a:srgbClr val="00B0F0"/>
                </a:solidFill>
              </a:rPr>
              <a:t>August 14, 2026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02" y="4496618"/>
            <a:ext cx="1861801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37" y="289382"/>
            <a:ext cx="3007039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040" y="4496618"/>
            <a:ext cx="1814567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4" y="4496618"/>
            <a:ext cx="2062324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16" y="4486530"/>
            <a:ext cx="2784144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01" y="289382"/>
            <a:ext cx="1828800" cy="1937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45" y="289382"/>
            <a:ext cx="1758687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4" y="289382"/>
            <a:ext cx="1984299" cy="1828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8836" y="2250428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Physics &amp; Astronomy at AHC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41A0AC-7859-1AB3-4199-78C7BBBC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F49677-2474-AE1F-1862-9C86BC8DB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A9D8-A906-12DE-6EFA-A5EBEEDC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9" y="-1097"/>
            <a:ext cx="6967193" cy="1325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Skills Required for an AI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2AFC8-99FB-38E4-0485-4BA6C41C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64" y="940823"/>
            <a:ext cx="7202864" cy="45927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Adaptability &amp; flexibility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Emotional intelligence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Proficiency in computer languages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Machine learning &amp; deep learning expertise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Stats, probability, linear algebra, &amp; calculus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Creativity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Logical thinking &amp; deductive reasoning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Communication &amp; collaboration</a:t>
            </a:r>
          </a:p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Lifelong learning mindset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4BFD07-8E9D-E2B9-D2D7-E67A8E5F23A3}"/>
              </a:ext>
            </a:extLst>
          </p:cNvPr>
          <p:cNvSpPr txBox="1">
            <a:spLocks/>
          </p:cNvSpPr>
          <p:nvPr/>
        </p:nvSpPr>
        <p:spPr>
          <a:xfrm>
            <a:off x="179109" y="5467548"/>
            <a:ext cx="11736371" cy="99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*Disclaimer: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one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really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knows what jobs will look like in 10 years…but these also come up repeatedly in interviews with CEOs of AI companies &amp; leading AI researchers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6654B-9CC2-E3AD-F27C-B63A32F25A8E}"/>
              </a:ext>
            </a:extLst>
          </p:cNvPr>
          <p:cNvSpPr txBox="1"/>
          <p:nvPr/>
        </p:nvSpPr>
        <p:spPr>
          <a:xfrm>
            <a:off x="744717" y="6478369"/>
            <a:ext cx="9662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John Hopkins School of Engineering - https://ep.jhu.edu/news/11-essential-skills-for-a-job-in-artificial-intelligence/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8A59D0-59CB-3C4A-46BD-F369D5ECD84C}"/>
              </a:ext>
            </a:extLst>
          </p:cNvPr>
          <p:cNvSpPr txBox="1">
            <a:spLocks/>
          </p:cNvSpPr>
          <p:nvPr/>
        </p:nvSpPr>
        <p:spPr>
          <a:xfrm>
            <a:off x="9059159" y="565609"/>
            <a:ext cx="2560949" cy="4901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4000"/>
              </a:lnSpc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Physics classes help</a:t>
            </a:r>
          </a:p>
          <a:p>
            <a:pPr algn="ctr">
              <a:lnSpc>
                <a:spcPct val="124000"/>
              </a:lnSpc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with these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612158-7CF2-97AB-25CF-5332CE77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2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4967-5EA7-E630-8B48-88B7EEB2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36" y="474013"/>
            <a:ext cx="11462328" cy="5603514"/>
          </a:xfrm>
        </p:spPr>
        <p:txBody>
          <a:bodyPr>
            <a:noAutofit/>
          </a:bodyPr>
          <a:lstStyle/>
          <a:p>
            <a:r>
              <a:rPr lang="en-US" sz="6000" b="1" dirty="0"/>
              <a:t>Rest of my talk discusses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sz="6000" b="1" dirty="0"/>
              <a:t>1) physics a possible major</a:t>
            </a:r>
            <a:br>
              <a:rPr lang="en-US" sz="6000" b="1" dirty="0"/>
            </a:br>
            <a:r>
              <a:rPr lang="en-US" sz="6000" b="1" dirty="0"/>
              <a:t>2) tips on passing college physics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sz="6000" b="1" dirty="0"/>
              <a:t>Do we want to talk about that?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87E16-E5C0-3F6E-C640-E44B2BBB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5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F88171-C75C-675D-8B41-7B46FBA55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08" y="1275881"/>
            <a:ext cx="9907383" cy="4772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595" y="264549"/>
            <a:ext cx="3952875" cy="704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9264" y="6231135"/>
            <a:ext cx="919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https://www.bls.gov/ooh/life-physical-and-social-science/physicists-and-astronomers.htm</a:t>
            </a:r>
          </a:p>
        </p:txBody>
      </p:sp>
      <p:sp>
        <p:nvSpPr>
          <p:cNvPr id="19" name="Oval 18"/>
          <p:cNvSpPr/>
          <p:nvPr/>
        </p:nvSpPr>
        <p:spPr>
          <a:xfrm>
            <a:off x="6916590" y="2805819"/>
            <a:ext cx="3725333" cy="4540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16590" y="4848748"/>
            <a:ext cx="2980266" cy="67871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240163" y="2056914"/>
            <a:ext cx="122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GOOD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60123" y="4988858"/>
            <a:ext cx="122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GOOD</a:t>
            </a:r>
          </a:p>
        </p:txBody>
      </p:sp>
      <p:sp>
        <p:nvSpPr>
          <p:cNvPr id="23" name="Oval 22"/>
          <p:cNvSpPr/>
          <p:nvPr/>
        </p:nvSpPr>
        <p:spPr>
          <a:xfrm>
            <a:off x="6708631" y="1814281"/>
            <a:ext cx="2531532" cy="97392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315918" y="3257149"/>
            <a:ext cx="1226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Yikes!</a:t>
            </a:r>
          </a:p>
        </p:txBody>
      </p:sp>
      <p:sp>
        <p:nvSpPr>
          <p:cNvPr id="27" name="Oval 26"/>
          <p:cNvSpPr/>
          <p:nvPr/>
        </p:nvSpPr>
        <p:spPr>
          <a:xfrm>
            <a:off x="826508" y="2797017"/>
            <a:ext cx="3725333" cy="4540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85199F-1CE0-0687-FD6F-5E8F242D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1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3" grpId="0" animBg="1"/>
      <p:bldP spid="24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0542" y="540093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Physics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662" y="71729"/>
            <a:ext cx="3952875" cy="704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334" y="6333120"/>
            <a:ext cx="12107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https://www.bls.gov/ooh/life-physical-and-social-science/physicists-and-astronomers.htm#tab-4 </a:t>
            </a:r>
          </a:p>
          <a:p>
            <a:r>
              <a:rPr lang="en-US" sz="1400" dirty="0">
                <a:solidFill>
                  <a:schemeClr val="bg1"/>
                </a:solidFill>
              </a:rPr>
              <a:t>https://www.aps.org/careers/guidance/webinars/upload/Careers-Talk.pdf,  salary info from multiple source including Zip Recruiter, UC Merced, APS, </a:t>
            </a:r>
            <a:r>
              <a:rPr lang="en-US" sz="1400" dirty="0" err="1">
                <a:solidFill>
                  <a:schemeClr val="bg1"/>
                </a:solidFill>
              </a:rPr>
              <a:t>etc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1550" y="776579"/>
            <a:ext cx="71003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If you want jobs in academia or research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Courses in calculus, linear algebra, stats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Computer science typically useful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Get a Bachelor’s degree (4 years)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Get a Ph.D. (6 years, paid $25k + all school expenses)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Often require 1 or more post-docs (2-6 years, paid $65k)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That’s 12-16 years before getting paid $150k…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What can you do with a Bachelor’s degree?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Technician or assistant in related fields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Engineering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Computer science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Data Science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K-12 Teaching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Some government jobs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Average starting at $60k but ranges wildly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Out perform pre-meds on MCAT </a:t>
            </a:r>
            <a:r>
              <a:rPr lang="en-US" sz="1400" dirty="0">
                <a:solidFill>
                  <a:srgbClr val="FFFF00"/>
                </a:solidFill>
              </a:rPr>
              <a:t>(source: APS, 2015)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Out perform pre-law on LSAT </a:t>
            </a:r>
            <a:r>
              <a:rPr lang="en-US" sz="1400" dirty="0">
                <a:solidFill>
                  <a:srgbClr val="FFFF00"/>
                </a:solidFill>
              </a:rPr>
              <a:t>(source: APS, 2015)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478555" y="1105527"/>
            <a:ext cx="5953125" cy="4267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065B81-F1CF-27FA-3409-3A3B44F3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7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0542" y="540093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Physics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294" y="6233171"/>
            <a:ext cx="2684667" cy="4787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5626" y="6498489"/>
            <a:ext cx="9193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https://www.bls.gov/ooh/life-physical-and-social-science/physicists-and-astronomers.htm#tab-4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977" y="78310"/>
            <a:ext cx="7831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“Important Qualities” to be Successful in Physics &amp; Astronomy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807" y="1214406"/>
            <a:ext cx="74386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Analytical skills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Evaluate work (your own &amp; other’s) to avoid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Communication skills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Present to the public and write technical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Critical-thinking skills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Determine if results &amp; conclusions are accurate using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Interpersonal skills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Collaborate and work well with team members &amp; colleagues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Math skills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Use calculus, algebra, geometry, &amp; “other areas of math”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Problem-solving skills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Observe &amp; analyze carefully. “For example, they may need to redesign their approach and find alternatives when an experiment of theory fails to produce the desired result.”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Self-discipline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Stay motivated &amp; “focus on large data sets for long periods”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494" y="3271874"/>
            <a:ext cx="4019550" cy="2867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7448" t="33864" r="-103730" b="-20314"/>
          <a:stretch/>
        </p:blipFill>
        <p:spPr>
          <a:xfrm>
            <a:off x="7709166" y="3254685"/>
            <a:ext cx="4836795" cy="2761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1338"/>
          <a:stretch/>
        </p:blipFill>
        <p:spPr>
          <a:xfrm>
            <a:off x="8032494" y="282765"/>
            <a:ext cx="3998315" cy="28670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131AB-F5A2-60F8-4178-AFA15FAA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167906"/>
              </p:ext>
            </p:extLst>
          </p:nvPr>
        </p:nvGraphicFramePr>
        <p:xfrm>
          <a:off x="237067" y="1471281"/>
          <a:ext cx="11743266" cy="4665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422">
                  <a:extLst>
                    <a:ext uri="{9D8B030D-6E8A-4147-A177-3AD203B41FA5}">
                      <a16:colId xmlns:a16="http://schemas.microsoft.com/office/drawing/2014/main" val="1803615571"/>
                    </a:ext>
                  </a:extLst>
                </a:gridCol>
                <a:gridCol w="3914422">
                  <a:extLst>
                    <a:ext uri="{9D8B030D-6E8A-4147-A177-3AD203B41FA5}">
                      <a16:colId xmlns:a16="http://schemas.microsoft.com/office/drawing/2014/main" val="185499598"/>
                    </a:ext>
                  </a:extLst>
                </a:gridCol>
                <a:gridCol w="3914422">
                  <a:extLst>
                    <a:ext uri="{9D8B030D-6E8A-4147-A177-3AD203B41FA5}">
                      <a16:colId xmlns:a16="http://schemas.microsoft.com/office/drawing/2014/main" val="4133788007"/>
                    </a:ext>
                  </a:extLst>
                </a:gridCol>
              </a:tblGrid>
              <a:tr h="3826934"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788993"/>
                  </a:ext>
                </a:extLst>
              </a:tr>
              <a:tr h="83902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9784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63782" y="6413698"/>
            <a:ext cx="822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https://www.cmu.edu/student-success/other-resources/fast-facts/succeed-in-physics.pdf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69166" y="0"/>
            <a:ext cx="5939367" cy="1363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4000"/>
              </a:lnSpc>
            </a:pPr>
            <a:r>
              <a:rPr lang="en-US" b="1" dirty="0">
                <a:solidFill>
                  <a:srgbClr val="FFFF00"/>
                </a:solidFill>
              </a:rPr>
              <a:t>Quotes from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Carnegie Mellon Students</a:t>
            </a:r>
          </a:p>
        </p:txBody>
      </p:sp>
    </p:spTree>
    <p:extLst>
      <p:ext uri="{BB962C8B-B14F-4D97-AF65-F5344CB8AC3E}">
        <p14:creationId xmlns:p14="http://schemas.microsoft.com/office/powerpoint/2010/main" val="586239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4AB144-B901-B45C-7ADE-16A1B201F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0F5EF-45BD-EF6F-E952-04D14C04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73003C7-50D7-5340-9D84-5AEF00F26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875768"/>
              </p:ext>
            </p:extLst>
          </p:nvPr>
        </p:nvGraphicFramePr>
        <p:xfrm>
          <a:off x="237067" y="1471281"/>
          <a:ext cx="11743266" cy="483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422">
                  <a:extLst>
                    <a:ext uri="{9D8B030D-6E8A-4147-A177-3AD203B41FA5}">
                      <a16:colId xmlns:a16="http://schemas.microsoft.com/office/drawing/2014/main" val="1803615571"/>
                    </a:ext>
                  </a:extLst>
                </a:gridCol>
                <a:gridCol w="3914422">
                  <a:extLst>
                    <a:ext uri="{9D8B030D-6E8A-4147-A177-3AD203B41FA5}">
                      <a16:colId xmlns:a16="http://schemas.microsoft.com/office/drawing/2014/main" val="185499598"/>
                    </a:ext>
                  </a:extLst>
                </a:gridCol>
                <a:gridCol w="3914422">
                  <a:extLst>
                    <a:ext uri="{9D8B030D-6E8A-4147-A177-3AD203B41FA5}">
                      <a16:colId xmlns:a16="http://schemas.microsoft.com/office/drawing/2014/main" val="4133788007"/>
                    </a:ext>
                  </a:extLst>
                </a:gridCol>
              </a:tblGrid>
              <a:tr h="3826934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Physics is an infamously difficult course.</a:t>
                      </a:r>
                      <a:r>
                        <a:rPr lang="en-US" sz="2800" b="0" baseline="0" dirty="0">
                          <a:solidFill>
                            <a:schemeClr val="bg1"/>
                          </a:solidFill>
                        </a:rPr>
                        <a:t>  I consistently needed help with the material.  It is not impossible though.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788993"/>
                  </a:ext>
                </a:extLst>
              </a:tr>
              <a:tr h="83902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B0F0"/>
                          </a:solidFill>
                        </a:rPr>
                        <a:t>Brian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FFFF00"/>
                          </a:solidFill>
                        </a:rPr>
                        <a:t>Electrical</a:t>
                      </a:r>
                      <a:r>
                        <a:rPr lang="en-US" sz="2000" b="0" baseline="0" dirty="0">
                          <a:solidFill>
                            <a:srgbClr val="FFFF00"/>
                          </a:solidFill>
                        </a:rPr>
                        <a:t> &amp; Computer Engineering</a:t>
                      </a:r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9784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5CD054F-EB3B-423D-303D-7CF8115A098B}"/>
              </a:ext>
            </a:extLst>
          </p:cNvPr>
          <p:cNvSpPr txBox="1"/>
          <p:nvPr/>
        </p:nvSpPr>
        <p:spPr>
          <a:xfrm>
            <a:off x="1163782" y="6413698"/>
            <a:ext cx="822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https://www.cmu.edu/student-success/other-resources/fast-facts/succeed-in-physics.pdf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340EC6-C5FA-EB9E-27AC-EFF6672BC7D3}"/>
              </a:ext>
            </a:extLst>
          </p:cNvPr>
          <p:cNvSpPr txBox="1">
            <a:spLocks/>
          </p:cNvSpPr>
          <p:nvPr/>
        </p:nvSpPr>
        <p:spPr>
          <a:xfrm>
            <a:off x="3069166" y="0"/>
            <a:ext cx="5939367" cy="1363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4000"/>
              </a:lnSpc>
            </a:pPr>
            <a:r>
              <a:rPr lang="en-US" b="1" dirty="0">
                <a:solidFill>
                  <a:srgbClr val="FFFF00"/>
                </a:solidFill>
              </a:rPr>
              <a:t>Quotes from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Carnegie Mellon Students</a:t>
            </a:r>
          </a:p>
        </p:txBody>
      </p:sp>
    </p:spTree>
    <p:extLst>
      <p:ext uri="{BB962C8B-B14F-4D97-AF65-F5344CB8AC3E}">
        <p14:creationId xmlns:p14="http://schemas.microsoft.com/office/powerpoint/2010/main" val="1982899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8DD25C-177D-3383-9C3A-8F249E706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E815C-A600-E560-C946-B183CB7B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D2F727-D5DE-3BCF-BA44-16DB27B54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905951"/>
              </p:ext>
            </p:extLst>
          </p:nvPr>
        </p:nvGraphicFramePr>
        <p:xfrm>
          <a:off x="237067" y="1471281"/>
          <a:ext cx="11743266" cy="483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422">
                  <a:extLst>
                    <a:ext uri="{9D8B030D-6E8A-4147-A177-3AD203B41FA5}">
                      <a16:colId xmlns:a16="http://schemas.microsoft.com/office/drawing/2014/main" val="1803615571"/>
                    </a:ext>
                  </a:extLst>
                </a:gridCol>
                <a:gridCol w="3914422">
                  <a:extLst>
                    <a:ext uri="{9D8B030D-6E8A-4147-A177-3AD203B41FA5}">
                      <a16:colId xmlns:a16="http://schemas.microsoft.com/office/drawing/2014/main" val="185499598"/>
                    </a:ext>
                  </a:extLst>
                </a:gridCol>
                <a:gridCol w="3914422">
                  <a:extLst>
                    <a:ext uri="{9D8B030D-6E8A-4147-A177-3AD203B41FA5}">
                      <a16:colId xmlns:a16="http://schemas.microsoft.com/office/drawing/2014/main" val="4133788007"/>
                    </a:ext>
                  </a:extLst>
                </a:gridCol>
              </a:tblGrid>
              <a:tr h="3826934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Physics is an infamously difficult course.</a:t>
                      </a:r>
                      <a:r>
                        <a:rPr lang="en-US" sz="2800" b="0" baseline="0" dirty="0">
                          <a:solidFill>
                            <a:schemeClr val="bg1"/>
                          </a:solidFill>
                        </a:rPr>
                        <a:t>  I consistently needed help with the material.  It is not impossible though.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Physics is incredibly intimidating and difficult.  I used office hours and tutoring</a:t>
                      </a:r>
                      <a:r>
                        <a:rPr lang="en-US" sz="2800" b="0" baseline="0" dirty="0">
                          <a:solidFill>
                            <a:schemeClr val="bg1"/>
                          </a:solidFill>
                        </a:rPr>
                        <a:t> and built a strong bridge and was successful in the class.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788993"/>
                  </a:ext>
                </a:extLst>
              </a:tr>
              <a:tr h="83902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B0F0"/>
                          </a:solidFill>
                        </a:rPr>
                        <a:t>Brian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FFFF00"/>
                          </a:solidFill>
                        </a:rPr>
                        <a:t>Electrical</a:t>
                      </a:r>
                      <a:r>
                        <a:rPr lang="en-US" sz="2000" b="0" baseline="0" dirty="0">
                          <a:solidFill>
                            <a:srgbClr val="FFFF00"/>
                          </a:solidFill>
                        </a:rPr>
                        <a:t> &amp; Computer Engineering</a:t>
                      </a:r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rgbClr val="00B0F0"/>
                          </a:solidFill>
                        </a:rPr>
                        <a:t>Mridula</a:t>
                      </a:r>
                      <a:endParaRPr lang="en-US" sz="2000" b="0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FFFF00"/>
                          </a:solidFill>
                        </a:rPr>
                        <a:t>Chemistry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9784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D4F064-6B8A-DAE9-BC61-D7B177057783}"/>
              </a:ext>
            </a:extLst>
          </p:cNvPr>
          <p:cNvSpPr txBox="1"/>
          <p:nvPr/>
        </p:nvSpPr>
        <p:spPr>
          <a:xfrm>
            <a:off x="1163782" y="6413698"/>
            <a:ext cx="822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https://www.cmu.edu/student-success/other-resources/fast-facts/succeed-in-physics.pdf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7AD301-9043-BAC0-D39A-18DDAB08DC5E}"/>
              </a:ext>
            </a:extLst>
          </p:cNvPr>
          <p:cNvSpPr txBox="1">
            <a:spLocks/>
          </p:cNvSpPr>
          <p:nvPr/>
        </p:nvSpPr>
        <p:spPr>
          <a:xfrm>
            <a:off x="3069166" y="0"/>
            <a:ext cx="5939367" cy="1363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4000"/>
              </a:lnSpc>
            </a:pPr>
            <a:r>
              <a:rPr lang="en-US" b="1" dirty="0">
                <a:solidFill>
                  <a:srgbClr val="FFFF00"/>
                </a:solidFill>
              </a:rPr>
              <a:t>Quotes from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Carnegie Mellon Students</a:t>
            </a:r>
          </a:p>
        </p:txBody>
      </p:sp>
    </p:spTree>
    <p:extLst>
      <p:ext uri="{BB962C8B-B14F-4D97-AF65-F5344CB8AC3E}">
        <p14:creationId xmlns:p14="http://schemas.microsoft.com/office/powerpoint/2010/main" val="1329356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D40A5C-5E08-05F8-14F7-95DA43E2D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45CD9-B980-4D6E-91C4-64B358A0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28EE00-2BBD-5FF9-5B6F-BCA683028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873915"/>
              </p:ext>
            </p:extLst>
          </p:nvPr>
        </p:nvGraphicFramePr>
        <p:xfrm>
          <a:off x="237067" y="1471281"/>
          <a:ext cx="11743266" cy="483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422">
                  <a:extLst>
                    <a:ext uri="{9D8B030D-6E8A-4147-A177-3AD203B41FA5}">
                      <a16:colId xmlns:a16="http://schemas.microsoft.com/office/drawing/2014/main" val="1803615571"/>
                    </a:ext>
                  </a:extLst>
                </a:gridCol>
                <a:gridCol w="3914422">
                  <a:extLst>
                    <a:ext uri="{9D8B030D-6E8A-4147-A177-3AD203B41FA5}">
                      <a16:colId xmlns:a16="http://schemas.microsoft.com/office/drawing/2014/main" val="185499598"/>
                    </a:ext>
                  </a:extLst>
                </a:gridCol>
                <a:gridCol w="3914422">
                  <a:extLst>
                    <a:ext uri="{9D8B030D-6E8A-4147-A177-3AD203B41FA5}">
                      <a16:colId xmlns:a16="http://schemas.microsoft.com/office/drawing/2014/main" val="4133788007"/>
                    </a:ext>
                  </a:extLst>
                </a:gridCol>
              </a:tblGrid>
              <a:tr h="3826934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Physics is an infamously difficult course.</a:t>
                      </a:r>
                      <a:r>
                        <a:rPr lang="en-US" sz="2800" b="0" baseline="0" dirty="0">
                          <a:solidFill>
                            <a:schemeClr val="bg1"/>
                          </a:solidFill>
                        </a:rPr>
                        <a:t>  I consistently needed help with the material.  It is not impossible though.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</a:rPr>
                        <a:t>Physics is incredibly intimidating and difficult.  I used office hours and tutoring</a:t>
                      </a:r>
                      <a:r>
                        <a:rPr lang="en-US" sz="2800" b="0" baseline="0" dirty="0">
                          <a:solidFill>
                            <a:schemeClr val="bg1"/>
                          </a:solidFill>
                        </a:rPr>
                        <a:t> and built a strong bridge and was successful in the class.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/>
                        <a:t>Weekly study groups were most effective of all the support offered because it forced me to form a study routine and it allowed me to work closely with other students in small</a:t>
                      </a:r>
                      <a:r>
                        <a:rPr lang="en-US" sz="2700" b="0" baseline="0" dirty="0"/>
                        <a:t> groups.</a:t>
                      </a:r>
                      <a:endParaRPr lang="en-US" sz="2700" b="0" dirty="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788993"/>
                  </a:ext>
                </a:extLst>
              </a:tr>
              <a:tr h="83902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B0F0"/>
                          </a:solidFill>
                        </a:rPr>
                        <a:t>Brian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FFFF00"/>
                          </a:solidFill>
                        </a:rPr>
                        <a:t>Electrical</a:t>
                      </a:r>
                      <a:r>
                        <a:rPr lang="en-US" sz="2000" b="0" baseline="0" dirty="0">
                          <a:solidFill>
                            <a:srgbClr val="FFFF00"/>
                          </a:solidFill>
                        </a:rPr>
                        <a:t> &amp; Computer Engineering</a:t>
                      </a:r>
                      <a:endParaRPr lang="en-US" sz="2000" b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rgbClr val="00B0F0"/>
                          </a:solidFill>
                        </a:rPr>
                        <a:t>Mridula</a:t>
                      </a:r>
                      <a:endParaRPr lang="en-US" sz="2000" b="0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FFFF00"/>
                          </a:solidFill>
                        </a:rPr>
                        <a:t>Chemistry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B0F0"/>
                          </a:solidFill>
                        </a:rPr>
                        <a:t>Rohan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FFFF00"/>
                          </a:solidFill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9784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64F6355-CB42-AF9B-4272-EE82E167D382}"/>
              </a:ext>
            </a:extLst>
          </p:cNvPr>
          <p:cNvSpPr txBox="1"/>
          <p:nvPr/>
        </p:nvSpPr>
        <p:spPr>
          <a:xfrm>
            <a:off x="1163782" y="6413698"/>
            <a:ext cx="822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https://www.cmu.edu/student-success/other-resources/fast-facts/succeed-in-physics.pdf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BEB99C-2FEA-DB38-6D43-87D9A8C5D9FC}"/>
              </a:ext>
            </a:extLst>
          </p:cNvPr>
          <p:cNvSpPr txBox="1">
            <a:spLocks/>
          </p:cNvSpPr>
          <p:nvPr/>
        </p:nvSpPr>
        <p:spPr>
          <a:xfrm>
            <a:off x="3069166" y="0"/>
            <a:ext cx="5939367" cy="1363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4000"/>
              </a:lnSpc>
            </a:pPr>
            <a:r>
              <a:rPr lang="en-US" b="1" dirty="0">
                <a:solidFill>
                  <a:srgbClr val="FFFF00"/>
                </a:solidFill>
              </a:rPr>
              <a:t>Quotes from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Carnegie Mellon Students</a:t>
            </a:r>
          </a:p>
        </p:txBody>
      </p:sp>
    </p:spTree>
    <p:extLst>
      <p:ext uri="{BB962C8B-B14F-4D97-AF65-F5344CB8AC3E}">
        <p14:creationId xmlns:p14="http://schemas.microsoft.com/office/powerpoint/2010/main" val="43058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468" y="114418"/>
            <a:ext cx="5046132" cy="9350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The Curve of Forgetting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70567" y="6538912"/>
            <a:ext cx="868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From U Waterloo  https://uwaterloo.ca/campus-wellness/curve-forgetting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4134" y="1184894"/>
            <a:ext cx="8686800" cy="3829050"/>
          </a:xfrm>
          <a:prstGeom prst="rect">
            <a:avLst/>
          </a:prstGeom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0DEE34-8EF5-4B51-8E72-934BE45986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86199" y="5127138"/>
            <a:ext cx="7859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You forget if you don’t practice.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It is more fun &amp; efficient to practice with a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When you explain concepts to others, you understand them better.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</a:rPr>
              <a:t>When you articulate questions, you improve communication skills.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4474" y="5122157"/>
            <a:ext cx="2953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Why have a study group?</a:t>
            </a:r>
          </a:p>
        </p:txBody>
      </p:sp>
    </p:spTree>
    <p:extLst>
      <p:ext uri="{BB962C8B-B14F-4D97-AF65-F5344CB8AC3E}">
        <p14:creationId xmlns:p14="http://schemas.microsoft.com/office/powerpoint/2010/main" val="17485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7616C-BC1C-E932-A312-013450212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37" y="-270363"/>
            <a:ext cx="4599709" cy="147459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What worked for</a:t>
            </a:r>
          </a:p>
          <a:p>
            <a:r>
              <a:rPr lang="en-US" sz="3600" dirty="0">
                <a:solidFill>
                  <a:srgbClr val="FFFF00"/>
                </a:solidFill>
              </a:rPr>
              <a:t>my generation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6D75C6-C8F0-77E2-5255-AB49F0098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0037" y="1113520"/>
            <a:ext cx="5157787" cy="322281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Go to college</a:t>
            </a:r>
          </a:p>
          <a:p>
            <a:r>
              <a:rPr lang="en-US" dirty="0">
                <a:solidFill>
                  <a:schemeClr val="bg1"/>
                </a:solidFill>
              </a:rPr>
              <a:t>Get a degree</a:t>
            </a:r>
          </a:p>
          <a:p>
            <a:r>
              <a:rPr lang="en-US" dirty="0">
                <a:solidFill>
                  <a:schemeClr val="bg1"/>
                </a:solidFill>
              </a:rPr>
              <a:t>Get a starter job</a:t>
            </a:r>
          </a:p>
          <a:p>
            <a:r>
              <a:rPr lang="en-US" dirty="0">
                <a:solidFill>
                  <a:schemeClr val="bg1"/>
                </a:solidFill>
              </a:rPr>
              <a:t>Land career that interests me</a:t>
            </a:r>
          </a:p>
          <a:p>
            <a:r>
              <a:rPr lang="en-US" dirty="0">
                <a:solidFill>
                  <a:schemeClr val="bg1"/>
                </a:solidFill>
              </a:rPr>
              <a:t>Buy a house</a:t>
            </a:r>
          </a:p>
          <a:p>
            <a:r>
              <a:rPr lang="en-US" dirty="0">
                <a:solidFill>
                  <a:schemeClr val="bg1"/>
                </a:solidFill>
              </a:rPr>
              <a:t>Save for retirement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297AA5-0FE7-F9D9-C062-F687594FA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24616" y="-152528"/>
            <a:ext cx="3740006" cy="135675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What students</a:t>
            </a:r>
          </a:p>
          <a:p>
            <a:r>
              <a:rPr lang="en-US" sz="3600" dirty="0">
                <a:solidFill>
                  <a:srgbClr val="FFFF00"/>
                </a:solidFill>
              </a:rPr>
              <a:t>feel now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35D199-76BD-56C5-93E0-4420E7290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26595" y="1113520"/>
            <a:ext cx="5891213" cy="337363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College is expensive</a:t>
            </a:r>
          </a:p>
          <a:p>
            <a:r>
              <a:rPr lang="en-US" dirty="0">
                <a:solidFill>
                  <a:schemeClr val="bg1"/>
                </a:solidFill>
              </a:rPr>
              <a:t>My degree is worthless</a:t>
            </a:r>
          </a:p>
          <a:p>
            <a:r>
              <a:rPr lang="en-US" dirty="0">
                <a:solidFill>
                  <a:schemeClr val="bg1"/>
                </a:solidFill>
              </a:rPr>
              <a:t>I can’t get an interview</a:t>
            </a:r>
          </a:p>
          <a:p>
            <a:r>
              <a:rPr lang="en-US" dirty="0">
                <a:solidFill>
                  <a:schemeClr val="bg1"/>
                </a:solidFill>
              </a:rPr>
              <a:t>Employers can fire me at will</a:t>
            </a:r>
          </a:p>
          <a:p>
            <a:r>
              <a:rPr lang="en-US" dirty="0">
                <a:solidFill>
                  <a:schemeClr val="bg1"/>
                </a:solidFill>
              </a:rPr>
              <a:t>I’ll never buy a house</a:t>
            </a:r>
          </a:p>
          <a:p>
            <a:r>
              <a:rPr lang="en-US" i="1" dirty="0">
                <a:solidFill>
                  <a:schemeClr val="bg1"/>
                </a:solidFill>
              </a:rPr>
              <a:t>Retirement! </a:t>
            </a:r>
            <a:r>
              <a:rPr lang="en-US" dirty="0">
                <a:solidFill>
                  <a:schemeClr val="bg1"/>
                </a:solidFill>
              </a:rPr>
              <a:t>I can barely pay </a:t>
            </a:r>
            <a:r>
              <a:rPr lang="en-US" i="1" dirty="0">
                <a:solidFill>
                  <a:schemeClr val="bg1"/>
                </a:solidFill>
              </a:rPr>
              <a:t>bills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  <a:p>
            <a:r>
              <a:rPr lang="en-US" dirty="0">
                <a:solidFill>
                  <a:schemeClr val="bg1"/>
                </a:solidFill>
              </a:rPr>
              <a:t>AI is taking jobs &amp; changing careers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2BA24-16C3-D13B-76A5-7A75363E1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487159"/>
            <a:ext cx="12191999" cy="237605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CEE7E20-B704-DDFE-7210-0C2DBB90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EE34-8EF5-4B51-8E72-934BE45986F0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7543" y="232010"/>
            <a:ext cx="4195745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Get a good study group (no flakes)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Start homework 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Go to office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Avoid over-reliance on AI &amp; solutions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065" y="657111"/>
            <a:ext cx="15177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The End?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37" t="16280" r="9367" b="34725"/>
          <a:stretch/>
        </p:blipFill>
        <p:spPr>
          <a:xfrm>
            <a:off x="110065" y="3075125"/>
            <a:ext cx="11971867" cy="36717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A9E355-D716-3843-3F7E-4476419499FA}"/>
              </a:ext>
            </a:extLst>
          </p:cNvPr>
          <p:cNvSpPr txBox="1"/>
          <p:nvPr/>
        </p:nvSpPr>
        <p:spPr>
          <a:xfrm>
            <a:off x="5871988" y="232010"/>
            <a:ext cx="6209944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Read book &amp; watch lectures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Time management: Plan your study schedule for all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Struggling with material pays off by senior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</a:rPr>
              <a:t>Reward system as you learn to study</a:t>
            </a:r>
          </a:p>
        </p:txBody>
      </p:sp>
    </p:spTree>
    <p:extLst>
      <p:ext uri="{BB962C8B-B14F-4D97-AF65-F5344CB8AC3E}">
        <p14:creationId xmlns:p14="http://schemas.microsoft.com/office/powerpoint/2010/main" val="64344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68A2-5557-3C1E-1912-171EB97F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6" y="136525"/>
            <a:ext cx="6126018" cy="844838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Are the trades an option?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CCCF-0F35-048A-9FDD-1E8A9F4FB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2C750F6-1558-5A96-9BFD-7E62C5764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829443"/>
              </p:ext>
            </p:extLst>
          </p:nvPr>
        </p:nvGraphicFramePr>
        <p:xfrm>
          <a:off x="7142020" y="136525"/>
          <a:ext cx="4948380" cy="568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620">
                  <a:extLst>
                    <a:ext uri="{9D8B030D-6E8A-4147-A177-3AD203B41FA5}">
                      <a16:colId xmlns:a16="http://schemas.microsoft.com/office/drawing/2014/main" val="289180096"/>
                    </a:ext>
                  </a:extLst>
                </a:gridCol>
                <a:gridCol w="1165587">
                  <a:extLst>
                    <a:ext uri="{9D8B030D-6E8A-4147-A177-3AD203B41FA5}">
                      <a16:colId xmlns:a16="http://schemas.microsoft.com/office/drawing/2014/main" val="2267802881"/>
                    </a:ext>
                  </a:extLst>
                </a:gridCol>
                <a:gridCol w="1051173">
                  <a:extLst>
                    <a:ext uri="{9D8B030D-6E8A-4147-A177-3AD203B41FA5}">
                      <a16:colId xmlns:a16="http://schemas.microsoft.com/office/drawing/2014/main" val="1731127851"/>
                    </a:ext>
                  </a:extLst>
                </a:gridCol>
              </a:tblGrid>
              <a:tr h="436647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Job</a:t>
                      </a:r>
                    </a:p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Title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National</a:t>
                      </a:r>
                    </a:p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Avg Salary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Growth</a:t>
                      </a:r>
                    </a:p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thru 2032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63615"/>
                  </a:ext>
                </a:extLst>
              </a:tr>
              <a:tr h="24213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Ultrasonographer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$132k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51909"/>
                  </a:ext>
                </a:extLst>
              </a:tr>
              <a:tr h="324858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Respiratory therapist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$104k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13%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057778"/>
                  </a:ext>
                </a:extLst>
              </a:tr>
              <a:tr h="24213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Dental hygienist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$99k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3661"/>
                  </a:ext>
                </a:extLst>
              </a:tr>
              <a:tr h="324858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Construction manager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$88k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22154"/>
                  </a:ext>
                </a:extLst>
              </a:tr>
              <a:tr h="24213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Aircraft mechanic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$82k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65352"/>
                  </a:ext>
                </a:extLst>
              </a:tr>
              <a:tr h="24213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Cable technician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$71k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177050"/>
                  </a:ext>
                </a:extLst>
              </a:tr>
              <a:tr h="24213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Industrial mechanic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$70k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659987"/>
                  </a:ext>
                </a:extLst>
              </a:tr>
              <a:tr h="24213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Solar installer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$69k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22%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48729"/>
                  </a:ext>
                </a:extLst>
              </a:tr>
              <a:tr h="24213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Real estate appraiser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$64k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6100"/>
                  </a:ext>
                </a:extLst>
              </a:tr>
              <a:tr h="24213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Electrician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$63k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939030"/>
                  </a:ext>
                </a:extLst>
              </a:tr>
              <a:tr h="24213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Licensed practical nurse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$59k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23093"/>
                  </a:ext>
                </a:extLst>
              </a:tr>
              <a:tr h="242139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Wind turbine technician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$58k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45%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6537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BF675A-0A46-74CB-BCF7-442327AE1C16}"/>
              </a:ext>
            </a:extLst>
          </p:cNvPr>
          <p:cNvSpPr txBox="1"/>
          <p:nvPr/>
        </p:nvSpPr>
        <p:spPr>
          <a:xfrm>
            <a:off x="346941" y="5658940"/>
            <a:ext cx="11664372" cy="1201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>
                <a:solidFill>
                  <a:srgbClr val="FFFF00"/>
                </a:solidFill>
                <a:latin typeface="Indeed Sans"/>
                <a:hlinkClick r:id="rId2"/>
              </a:rPr>
              <a:t>https://www.indeed.com/career-advice/finding-a-job/highest-paying-trade-jobs</a:t>
            </a:r>
            <a:r>
              <a:rPr lang="en-US" sz="1600" dirty="0">
                <a:solidFill>
                  <a:srgbClr val="FFFF00"/>
                </a:solidFill>
                <a:latin typeface="Indeed Sans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1600" b="0" i="0" dirty="0">
                <a:solidFill>
                  <a:schemeClr val="bg1"/>
                </a:solidFill>
                <a:effectLst/>
                <a:latin typeface="Indeed Sans"/>
              </a:rPr>
              <a:t>“According to the 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Indeed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 of Labor Statistics (BLS)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Indeed Sans"/>
              </a:rPr>
              <a:t>, the average annual salary for all occupations in the U.S. is $61,900, and the average growth rate from 2022 to 2032 for all occupations is 3%. Here are 12 of the highest-paying trade jobs on the market listed from highest to lowest, with projected job growths of at least 4%.”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357E2CE-930B-3DFE-87F5-2CB03A50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61" y="1206455"/>
            <a:ext cx="3190586" cy="354676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Pros</a:t>
            </a:r>
          </a:p>
          <a:p>
            <a:r>
              <a:rPr lang="en-US" dirty="0">
                <a:solidFill>
                  <a:schemeClr val="bg1"/>
                </a:solidFill>
              </a:rPr>
              <a:t>Some job growth</a:t>
            </a:r>
          </a:p>
          <a:p>
            <a:r>
              <a:rPr lang="en-US" dirty="0">
                <a:solidFill>
                  <a:schemeClr val="bg1"/>
                </a:solidFill>
              </a:rPr>
              <a:t>Good pay</a:t>
            </a:r>
          </a:p>
          <a:p>
            <a:r>
              <a:rPr lang="en-US" dirty="0">
                <a:solidFill>
                  <a:schemeClr val="bg1"/>
                </a:solidFill>
              </a:rPr>
              <a:t>Less school</a:t>
            </a:r>
          </a:p>
          <a:p>
            <a:r>
              <a:rPr lang="en-US" dirty="0">
                <a:solidFill>
                  <a:schemeClr val="bg1"/>
                </a:solidFill>
              </a:rPr>
              <a:t>Less debt</a:t>
            </a:r>
          </a:p>
          <a:p>
            <a:r>
              <a:rPr lang="en-US" dirty="0">
                <a:solidFill>
                  <a:schemeClr val="bg1"/>
                </a:solidFill>
              </a:rPr>
              <a:t>Hands-on</a:t>
            </a:r>
          </a:p>
          <a:p>
            <a:r>
              <a:rPr lang="en-US" dirty="0">
                <a:solidFill>
                  <a:schemeClr val="bg1"/>
                </a:solidFill>
              </a:rPr>
              <a:t>Satisfying work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32221544-659C-A3D0-C624-ABFB8F64089D}"/>
              </a:ext>
            </a:extLst>
          </p:cNvPr>
          <p:cNvSpPr txBox="1">
            <a:spLocks/>
          </p:cNvSpPr>
          <p:nvPr/>
        </p:nvSpPr>
        <p:spPr>
          <a:xfrm>
            <a:off x="3463636" y="1206455"/>
            <a:ext cx="3678383" cy="362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FF00"/>
                </a:solidFill>
              </a:rPr>
              <a:t>Cons</a:t>
            </a:r>
          </a:p>
          <a:p>
            <a:r>
              <a:rPr lang="en-US" dirty="0">
                <a:solidFill>
                  <a:schemeClr val="bg1"/>
                </a:solidFill>
              </a:rPr>
              <a:t>Physical demands</a:t>
            </a:r>
          </a:p>
          <a:p>
            <a:r>
              <a:rPr lang="en-US" dirty="0">
                <a:solidFill>
                  <a:schemeClr val="bg1"/>
                </a:solidFill>
              </a:rPr>
              <a:t>Jobsite conditions</a:t>
            </a:r>
          </a:p>
          <a:p>
            <a:r>
              <a:rPr lang="en-US" dirty="0">
                <a:solidFill>
                  <a:schemeClr val="bg1"/>
                </a:solidFill>
              </a:rPr>
              <a:t>Variable commutes</a:t>
            </a:r>
          </a:p>
          <a:p>
            <a:r>
              <a:rPr lang="en-US" dirty="0">
                <a:solidFill>
                  <a:schemeClr val="bg1"/>
                </a:solidFill>
              </a:rPr>
              <a:t>Perception/stigma</a:t>
            </a:r>
          </a:p>
          <a:p>
            <a:r>
              <a:rPr lang="en-US" dirty="0">
                <a:solidFill>
                  <a:schemeClr val="bg1"/>
                </a:solidFill>
              </a:rPr>
              <a:t>Boredom?</a:t>
            </a:r>
          </a:p>
          <a:p>
            <a:r>
              <a:rPr lang="en-US" dirty="0">
                <a:solidFill>
                  <a:schemeClr val="bg1"/>
                </a:solidFill>
              </a:rPr>
              <a:t>Lower </a:t>
            </a:r>
            <a:r>
              <a:rPr lang="en-US" i="1" dirty="0">
                <a:solidFill>
                  <a:schemeClr val="bg1"/>
                </a:solidFill>
              </a:rPr>
              <a:t>max</a:t>
            </a:r>
            <a:r>
              <a:rPr lang="en-US" dirty="0">
                <a:solidFill>
                  <a:schemeClr val="bg1"/>
                </a:solidFill>
              </a:rPr>
              <a:t> pay</a:t>
            </a:r>
          </a:p>
        </p:txBody>
      </p:sp>
    </p:spTree>
    <p:extLst>
      <p:ext uri="{BB962C8B-B14F-4D97-AF65-F5344CB8AC3E}">
        <p14:creationId xmlns:p14="http://schemas.microsoft.com/office/powerpoint/2010/main" val="18517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uiExpand="1" build="p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80B483-E855-F38B-CE24-DCC01A447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9E91-7318-7469-BD82-F2E577B1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If not the trades, why STEM at AHC?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3FA24-6173-D9CB-CB61-7581AA1E1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989"/>
            <a:ext cx="10515600" cy="3485284"/>
          </a:xfrm>
        </p:spPr>
        <p:txBody>
          <a:bodyPr>
            <a:normAutofit lnSpcReduction="10000"/>
          </a:bodyPr>
          <a:lstStyle/>
          <a:p>
            <a:pPr>
              <a:lnSpc>
                <a:spcPct val="134000"/>
              </a:lnSpc>
            </a:pPr>
            <a:r>
              <a:rPr lang="en-US" dirty="0">
                <a:solidFill>
                  <a:schemeClr val="bg1"/>
                </a:solidFill>
              </a:rPr>
              <a:t>AHC gives you 2 quality years of education for cheap</a:t>
            </a:r>
          </a:p>
          <a:p>
            <a:pPr>
              <a:lnSpc>
                <a:spcPct val="134000"/>
              </a:lnSpc>
            </a:pPr>
            <a:r>
              <a:rPr lang="en-US" dirty="0">
                <a:solidFill>
                  <a:schemeClr val="bg1"/>
                </a:solidFill>
              </a:rPr>
              <a:t>Many  STEM majors can still get good jobs</a:t>
            </a:r>
          </a:p>
          <a:p>
            <a:pPr lvl="1">
              <a:lnSpc>
                <a:spcPct val="134000"/>
              </a:lnSpc>
            </a:pPr>
            <a:r>
              <a:rPr lang="en-US" dirty="0">
                <a:solidFill>
                  <a:schemeClr val="bg1"/>
                </a:solidFill>
              </a:rPr>
              <a:t>Get 2 internships along the way</a:t>
            </a:r>
          </a:p>
          <a:p>
            <a:pPr lvl="1">
              <a:lnSpc>
                <a:spcPct val="134000"/>
              </a:lnSpc>
            </a:pPr>
            <a:r>
              <a:rPr lang="en-US" dirty="0">
                <a:solidFill>
                  <a:schemeClr val="bg1"/>
                </a:solidFill>
              </a:rPr>
              <a:t>Consider a graduate degree as well (many in STEM are paid)</a:t>
            </a:r>
          </a:p>
          <a:p>
            <a:pPr lvl="1">
              <a:lnSpc>
                <a:spcPct val="134000"/>
              </a:lnSpc>
            </a:pPr>
            <a:r>
              <a:rPr lang="en-US" dirty="0">
                <a:solidFill>
                  <a:schemeClr val="bg1"/>
                </a:solidFill>
              </a:rPr>
              <a:t>Computer science &amp; software engineering – do your own research</a:t>
            </a:r>
          </a:p>
          <a:p>
            <a:pPr lvl="1">
              <a:lnSpc>
                <a:spcPct val="134000"/>
              </a:lnSpc>
            </a:pPr>
            <a:r>
              <a:rPr lang="en-US" dirty="0">
                <a:solidFill>
                  <a:schemeClr val="bg1"/>
                </a:solidFill>
              </a:rPr>
              <a:t>Other engineering majors still have good prospects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07D19-B49E-4FBB-FEEE-99D93C5C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D34E47-FE75-EB7C-6FB3-F1DCEB42B066}"/>
              </a:ext>
            </a:extLst>
          </p:cNvPr>
          <p:cNvSpPr txBox="1">
            <a:spLocks/>
          </p:cNvSpPr>
          <p:nvPr/>
        </p:nvSpPr>
        <p:spPr>
          <a:xfrm>
            <a:off x="2606963" y="5030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</a:rPr>
              <a:t>Where else can you get an edge?</a:t>
            </a:r>
          </a:p>
        </p:txBody>
      </p:sp>
    </p:spTree>
    <p:extLst>
      <p:ext uri="{BB962C8B-B14F-4D97-AF65-F5344CB8AC3E}">
        <p14:creationId xmlns:p14="http://schemas.microsoft.com/office/powerpoint/2010/main" val="41784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8C17-FCA1-307F-4472-5A742595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12" y="209623"/>
            <a:ext cx="7661195" cy="101928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college faculty are seeing…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963FA-8967-7965-FD67-C012E25FA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062" y="1057820"/>
            <a:ext cx="6711696" cy="114689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Students can’t or won’t read</a:t>
            </a:r>
          </a:p>
          <a:p>
            <a:r>
              <a:rPr lang="en-US" dirty="0">
                <a:solidFill>
                  <a:schemeClr val="bg1"/>
                </a:solidFill>
              </a:rPr>
              <a:t>Students have trouble thinking critically</a:t>
            </a:r>
          </a:p>
          <a:p>
            <a:r>
              <a:rPr lang="en-US" dirty="0">
                <a:solidFill>
                  <a:schemeClr val="bg1"/>
                </a:solidFill>
              </a:rPr>
              <a:t>Students can’t do basic math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0D680C-9AA2-71C9-5A90-C82E453B0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862" y="1393560"/>
            <a:ext cx="1480665" cy="1524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02DE5F-91B0-CF22-77C5-2DD4EBD8D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955" y="3429000"/>
            <a:ext cx="3463577" cy="9192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2D6BB3-D5C4-7E6C-162C-2EC153DB92D5}"/>
              </a:ext>
            </a:extLst>
          </p:cNvPr>
          <p:cNvSpPr txBox="1"/>
          <p:nvPr/>
        </p:nvSpPr>
        <p:spPr>
          <a:xfrm>
            <a:off x="269276" y="2344431"/>
            <a:ext cx="38810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Everyone is Cheating Their Way Through College</a:t>
            </a:r>
          </a:p>
          <a:p>
            <a:r>
              <a:rPr lang="en-US" sz="2000" dirty="0">
                <a:solidFill>
                  <a:schemeClr val="bg1"/>
                </a:solidFill>
              </a:rPr>
              <a:t>https://archive.md/qIXd0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C159F4-EA98-3DE0-05AF-E3C3AE0CC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619" y="1393559"/>
            <a:ext cx="1476581" cy="1524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4C4F4C-C94F-783C-FDEF-23DF7461D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75" y="3888621"/>
            <a:ext cx="2633360" cy="2581472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DCF7D0E-99D4-0774-5DC3-1B478B37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7FC5-BD0D-52A4-A46E-AEF86C268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955" y="5044026"/>
            <a:ext cx="3463207" cy="8010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AD153B-5813-F044-6ECA-E92B13AB19D6}"/>
              </a:ext>
            </a:extLst>
          </p:cNvPr>
          <p:cNvSpPr txBox="1"/>
          <p:nvPr/>
        </p:nvSpPr>
        <p:spPr>
          <a:xfrm>
            <a:off x="4151752" y="2308005"/>
            <a:ext cx="4150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UC San Diego is trying to solve a remedial math problem</a:t>
            </a:r>
          </a:p>
          <a:p>
            <a:r>
              <a:rPr lang="en-US" sz="1400" dirty="0">
                <a:solidFill>
                  <a:schemeClr val="bg1"/>
                </a:solidFill>
              </a:rPr>
              <a:t>https://www.kpbs.org/news/education/2025/12/02/uc-san-diego-is-trying-to-solve-a-remedial-math-problem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85AB3B-F8D5-FFBF-0F9E-F6260D5CB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260" y="3888621"/>
            <a:ext cx="2573480" cy="25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6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223B5B-3C87-8BB0-4846-EBB6D457B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D610856-A925-86A4-ACF2-CC35CC808927}"/>
              </a:ext>
            </a:extLst>
          </p:cNvPr>
          <p:cNvSpPr txBox="1"/>
          <p:nvPr/>
        </p:nvSpPr>
        <p:spPr>
          <a:xfrm>
            <a:off x="418313" y="1157160"/>
            <a:ext cx="7839567" cy="356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000" dirty="0">
                <a:solidFill>
                  <a:schemeClr val="bg1"/>
                </a:solidFill>
              </a:rPr>
              <a:t>“The greatest worry in these </a:t>
            </a:r>
          </a:p>
          <a:p>
            <a:pPr>
              <a:lnSpc>
                <a:spcPct val="114000"/>
              </a:lnSpc>
            </a:pPr>
            <a:r>
              <a:rPr lang="en-US" sz="4000" dirty="0">
                <a:solidFill>
                  <a:schemeClr val="bg1"/>
                </a:solidFill>
              </a:rPr>
              <a:t>times of generative AI is not that it </a:t>
            </a:r>
            <a:r>
              <a:rPr lang="en-US" sz="4000" i="1" dirty="0">
                <a:solidFill>
                  <a:schemeClr val="bg1"/>
                </a:solidFill>
              </a:rPr>
              <a:t>may</a:t>
            </a:r>
            <a:r>
              <a:rPr lang="en-US" sz="4000" dirty="0">
                <a:solidFill>
                  <a:schemeClr val="bg1"/>
                </a:solidFill>
              </a:rPr>
              <a:t> compromise human creativity or intelligence,</a:t>
            </a:r>
          </a:p>
          <a:p>
            <a:pPr>
              <a:lnSpc>
                <a:spcPct val="114000"/>
              </a:lnSpc>
            </a:pPr>
            <a:r>
              <a:rPr lang="en-US" sz="4000" dirty="0">
                <a:solidFill>
                  <a:schemeClr val="bg1"/>
                </a:solidFill>
              </a:rPr>
              <a:t>but that it </a:t>
            </a:r>
            <a:r>
              <a:rPr lang="en-US" sz="4000" i="1" dirty="0">
                <a:solidFill>
                  <a:schemeClr val="bg1"/>
                </a:solidFill>
              </a:rPr>
              <a:t>already has</a:t>
            </a:r>
            <a:r>
              <a:rPr lang="en-US" sz="4000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482B413-5370-627A-CA88-EA415060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6986DE-2832-0FBE-752A-90C7FC1BF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508" y="749116"/>
            <a:ext cx="3694179" cy="42500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4DF200-5D36-DB21-A167-0744EBF3EA14}"/>
              </a:ext>
            </a:extLst>
          </p:cNvPr>
          <p:cNvSpPr txBox="1"/>
          <p:nvPr/>
        </p:nvSpPr>
        <p:spPr>
          <a:xfrm>
            <a:off x="7949545" y="5002673"/>
            <a:ext cx="40653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chemeClr val="bg1"/>
                </a:solidFill>
                <a:effectLst/>
              </a:rPr>
              <a:t>Dr. Sternberg was listed in the top 2% of scholars in citations in the field of education by Stanford University, November 2020 and is ranked #3 in citations in the field of education.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D660A5-8473-4121-D564-FAB83BE523EB}"/>
              </a:ext>
            </a:extLst>
          </p:cNvPr>
          <p:cNvSpPr txBox="1"/>
          <p:nvPr/>
        </p:nvSpPr>
        <p:spPr>
          <a:xfrm>
            <a:off x="329126" y="5741337"/>
            <a:ext cx="750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https://www.theguardian.com/technology/2025/apr/19/dont-ask-what-ai-can-do-for-us-ask-what-it-is-doing-to-us-are-chatgpt-and-co-harming-human-intelligence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EC051E-44C8-0066-2350-EA38FA05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12" y="209623"/>
            <a:ext cx="7661195" cy="101928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college faculty are seeing…</a:t>
            </a:r>
          </a:p>
        </p:txBody>
      </p:sp>
    </p:spTree>
    <p:extLst>
      <p:ext uri="{BB962C8B-B14F-4D97-AF65-F5344CB8AC3E}">
        <p14:creationId xmlns:p14="http://schemas.microsoft.com/office/powerpoint/2010/main" val="233161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B3B57-4674-6026-9802-BC5C63D61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363" y="2928407"/>
            <a:ext cx="5590309" cy="3128962"/>
          </a:xfrm>
        </p:spPr>
        <p:txBody>
          <a:bodyPr>
            <a:normAutofit fontScale="92500"/>
          </a:bodyPr>
          <a:lstStyle/>
          <a:p>
            <a:pPr>
              <a:lnSpc>
                <a:spcPct val="114000"/>
              </a:lnSpc>
            </a:pPr>
            <a:r>
              <a:rPr lang="en-US" dirty="0">
                <a:solidFill>
                  <a:schemeClr val="bg1"/>
                </a:solidFill>
              </a:rPr>
              <a:t>Is AI making the work easy for me or motivating me to do the hard things?</a:t>
            </a:r>
          </a:p>
          <a:p>
            <a:pPr>
              <a:lnSpc>
                <a:spcPct val="114000"/>
              </a:lnSpc>
            </a:pPr>
            <a:r>
              <a:rPr lang="en-US" dirty="0">
                <a:solidFill>
                  <a:schemeClr val="bg1"/>
                </a:solidFill>
              </a:rPr>
              <a:t>Am I using AI to dig in and engage with material or just get work done?</a:t>
            </a:r>
          </a:p>
          <a:p>
            <a:pPr>
              <a:lnSpc>
                <a:spcPct val="114000"/>
              </a:lnSpc>
            </a:pPr>
            <a:r>
              <a:rPr lang="en-US" dirty="0">
                <a:solidFill>
                  <a:schemeClr val="bg1"/>
                </a:solidFill>
              </a:rPr>
              <a:t>Am I blindly trusting AI output or checking sources?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DE37E-6A5A-B6DF-AD3D-5F6E5CB2BA89}"/>
              </a:ext>
            </a:extLst>
          </p:cNvPr>
          <p:cNvSpPr txBox="1"/>
          <p:nvPr/>
        </p:nvSpPr>
        <p:spPr>
          <a:xfrm>
            <a:off x="524164" y="6163192"/>
            <a:ext cx="11296072" cy="100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>
                <a:solidFill>
                  <a:srgbClr val="FFFF00"/>
                </a:solidFill>
              </a:rPr>
              <a:t>Vox: AI can do your homework. Now what?    </a:t>
            </a:r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https://www.youtube.com/watch?v=bEJ0_TVXh-I</a:t>
            </a:r>
            <a:endParaRPr lang="en-US" dirty="0">
              <a:solidFill>
                <a:srgbClr val="00B0F0"/>
              </a:solidFill>
            </a:endParaRPr>
          </a:p>
          <a:p>
            <a:pPr>
              <a:lnSpc>
                <a:spcPct val="114000"/>
              </a:lnSpc>
            </a:pPr>
            <a:r>
              <a:rPr lang="en-US" dirty="0">
                <a:solidFill>
                  <a:srgbClr val="FFFF00"/>
                </a:solidFill>
              </a:rPr>
              <a:t>Veritasium: What everyone gets wrong about AI and learning    </a:t>
            </a:r>
            <a:r>
              <a:rPr lang="en-US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https://www.youtube.com/watch?v=0xS68sl2D70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2BB8C2-8048-ECE5-5AB3-236EA56CA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408" y="175298"/>
            <a:ext cx="4858428" cy="2753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AE21FC-CF60-1D79-1FA8-A838ECE09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63" y="175298"/>
            <a:ext cx="4882691" cy="275310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A95ED5-BABB-8BAD-4F00-2BF8F16925A5}"/>
              </a:ext>
            </a:extLst>
          </p:cNvPr>
          <p:cNvSpPr txBox="1">
            <a:spLocks/>
          </p:cNvSpPr>
          <p:nvPr/>
        </p:nvSpPr>
        <p:spPr>
          <a:xfrm>
            <a:off x="6382330" y="2928407"/>
            <a:ext cx="5590309" cy="3128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The painful, effortful </a:t>
            </a:r>
            <a:r>
              <a:rPr lang="en-US" i="1" dirty="0">
                <a:solidFill>
                  <a:schemeClr val="bg1"/>
                </a:solidFill>
              </a:rPr>
              <a:t>process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is the core process of learning,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en-US" i="1" dirty="0">
                <a:solidFill>
                  <a:schemeClr val="bg1"/>
                </a:solidFill>
              </a:rPr>
              <a:t> even when it is hard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en-US" i="1" dirty="0">
                <a:solidFill>
                  <a:schemeClr val="bg1"/>
                </a:solidFill>
              </a:rPr>
              <a:t>even when it is painful</a:t>
            </a:r>
          </a:p>
          <a:p>
            <a:pPr marL="0" indent="0" algn="ctr">
              <a:lnSpc>
                <a:spcPct val="114000"/>
              </a:lnSpc>
              <a:buNone/>
            </a:pPr>
            <a:r>
              <a:rPr lang="en-US" i="1" dirty="0">
                <a:solidFill>
                  <a:schemeClr val="bg1"/>
                </a:solidFill>
              </a:rPr>
              <a:t>even when you’re not great at it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14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D957487-D976-67DB-D938-2E7A9836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6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58B3-849C-F435-6B03-6F00E831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24" y="61350"/>
            <a:ext cx="11481708" cy="110973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dirty="0">
                <a:solidFill>
                  <a:srgbClr val="FFFF00"/>
                </a:solidFill>
              </a:rPr>
              <a:t>What to get out of a traditional college education?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AE886-C0E7-150D-0FEB-1FCD2FE51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16" y="1142712"/>
            <a:ext cx="5279795" cy="454420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4000"/>
              </a:lnSpc>
            </a:pPr>
            <a:r>
              <a:rPr lang="en-US" sz="3200" dirty="0">
                <a:solidFill>
                  <a:schemeClr val="bg1"/>
                </a:solidFill>
              </a:rPr>
              <a:t>How to self-regulate emotions in a group</a:t>
            </a:r>
          </a:p>
          <a:p>
            <a:pPr>
              <a:lnSpc>
                <a:spcPct val="114000"/>
              </a:lnSpc>
            </a:pPr>
            <a:r>
              <a:rPr lang="en-US" sz="3200" dirty="0">
                <a:solidFill>
                  <a:schemeClr val="bg1"/>
                </a:solidFill>
              </a:rPr>
              <a:t>How to interact and understand people who have different experiences &amp; backgrounds</a:t>
            </a:r>
          </a:p>
          <a:p>
            <a:pPr>
              <a:lnSpc>
                <a:spcPct val="114000"/>
              </a:lnSpc>
            </a:pPr>
            <a:r>
              <a:rPr lang="en-US" sz="3200" dirty="0">
                <a:solidFill>
                  <a:schemeClr val="bg1"/>
                </a:solidFill>
              </a:rPr>
              <a:t>How to ask for help when you need it</a:t>
            </a:r>
          </a:p>
          <a:p>
            <a:pPr>
              <a:lnSpc>
                <a:spcPct val="114000"/>
              </a:lnSpc>
            </a:pPr>
            <a:r>
              <a:rPr lang="en-US" sz="3200" dirty="0">
                <a:solidFill>
                  <a:schemeClr val="bg1"/>
                </a:solidFill>
              </a:rPr>
              <a:t>Find your SPARK (so the grind becomes bearable)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C46CA-7680-0A13-792E-E840E104CB6F}"/>
              </a:ext>
            </a:extLst>
          </p:cNvPr>
          <p:cNvSpPr txBox="1"/>
          <p:nvPr/>
        </p:nvSpPr>
        <p:spPr>
          <a:xfrm>
            <a:off x="1042585" y="6273934"/>
            <a:ext cx="966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A.I. Education Shock  </a:t>
            </a:r>
            <a:r>
              <a:rPr lang="en-US" dirty="0">
                <a:solidFill>
                  <a:schemeClr val="bg1"/>
                </a:solidFill>
              </a:rPr>
              <a:t>https://www.youtube.com/watch?v=HQQtaWgIQmE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507892C-063B-88CE-F852-0B8667182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923" y="1142712"/>
            <a:ext cx="5694713" cy="32202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349BDD0-FB5F-41D1-AC18-0F5A33D810BD}"/>
              </a:ext>
            </a:extLst>
          </p:cNvPr>
          <p:cNvSpPr txBox="1"/>
          <p:nvPr/>
        </p:nvSpPr>
        <p:spPr>
          <a:xfrm>
            <a:off x="5951455" y="4475959"/>
            <a:ext cx="61274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Degrees from Swarthmore College &amp; Columbia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Director of Center for Universal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Professor at Georgetown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Author of multiple books on education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Parent with children going through the same hell as you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B10DD4B1-3BB7-4513-7A0D-E906BDE1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E71A4-0DAB-74FD-7DBB-4C16301DA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E580-DC02-65F2-6BD5-03F77036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9" y="-1097"/>
            <a:ext cx="7202864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Skills Required for an AI world*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5B160-32BD-EC07-E524-3D0D275AA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64" y="940823"/>
            <a:ext cx="7202864" cy="45927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Adaptability &amp; flexibility</a:t>
            </a:r>
          </a:p>
          <a:p>
            <a:r>
              <a:rPr lang="en-US" dirty="0">
                <a:solidFill>
                  <a:schemeClr val="bg1"/>
                </a:solidFill>
              </a:rPr>
              <a:t>Emotional intelligence</a:t>
            </a:r>
          </a:p>
          <a:p>
            <a:r>
              <a:rPr lang="en-US" dirty="0">
                <a:solidFill>
                  <a:schemeClr val="bg1"/>
                </a:solidFill>
              </a:rPr>
              <a:t>Proficiency in computer languages</a:t>
            </a:r>
          </a:p>
          <a:p>
            <a:r>
              <a:rPr lang="en-US" dirty="0">
                <a:solidFill>
                  <a:schemeClr val="bg1"/>
                </a:solidFill>
              </a:rPr>
              <a:t>Machine learning &amp; deep learning expertise</a:t>
            </a:r>
          </a:p>
          <a:p>
            <a:r>
              <a:rPr lang="en-US" dirty="0">
                <a:solidFill>
                  <a:schemeClr val="bg1"/>
                </a:solidFill>
              </a:rPr>
              <a:t>Stats, probability, linear algebra, &amp; calculus</a:t>
            </a:r>
          </a:p>
          <a:p>
            <a:r>
              <a:rPr lang="en-US" dirty="0">
                <a:solidFill>
                  <a:schemeClr val="bg1"/>
                </a:solidFill>
              </a:rPr>
              <a:t>Creativity</a:t>
            </a:r>
          </a:p>
          <a:p>
            <a:r>
              <a:rPr lang="en-US" dirty="0">
                <a:solidFill>
                  <a:schemeClr val="bg1"/>
                </a:solidFill>
              </a:rPr>
              <a:t>Logical thinking &amp; deductive reasoning</a:t>
            </a:r>
          </a:p>
          <a:p>
            <a:r>
              <a:rPr lang="en-US" dirty="0">
                <a:solidFill>
                  <a:schemeClr val="bg1"/>
                </a:solidFill>
              </a:rPr>
              <a:t>Communication &amp; collaboration</a:t>
            </a:r>
          </a:p>
          <a:p>
            <a:r>
              <a:rPr lang="en-US" dirty="0">
                <a:solidFill>
                  <a:schemeClr val="bg1"/>
                </a:solidFill>
              </a:rPr>
              <a:t>Lifelong learning mindset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C8900B-1601-2A4E-F284-E2A2BC9E7954}"/>
              </a:ext>
            </a:extLst>
          </p:cNvPr>
          <p:cNvSpPr txBox="1">
            <a:spLocks/>
          </p:cNvSpPr>
          <p:nvPr/>
        </p:nvSpPr>
        <p:spPr>
          <a:xfrm>
            <a:off x="179109" y="5467548"/>
            <a:ext cx="11623249" cy="99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en-US" b="1" dirty="0">
                <a:solidFill>
                  <a:srgbClr val="FFFF00"/>
                </a:solidFill>
              </a:rPr>
              <a:t>*Disclaimer: </a:t>
            </a:r>
            <a:r>
              <a:rPr lang="en-US" dirty="0">
                <a:solidFill>
                  <a:srgbClr val="FFFF00"/>
                </a:solidFill>
              </a:rPr>
              <a:t>no one </a:t>
            </a:r>
            <a:r>
              <a:rPr lang="en-US" i="1" dirty="0">
                <a:solidFill>
                  <a:srgbClr val="FFFF00"/>
                </a:solidFill>
              </a:rPr>
              <a:t>really</a:t>
            </a:r>
            <a:r>
              <a:rPr lang="en-US" dirty="0">
                <a:solidFill>
                  <a:srgbClr val="FFFF00"/>
                </a:solidFill>
              </a:rPr>
              <a:t> knows what jobs will look like in 10 years…but these also come up repeatedly in interviews with CEOs of AI companies &amp; leading AI researchers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E8B09-6902-4E7A-E4A1-FF4409D25938}"/>
              </a:ext>
            </a:extLst>
          </p:cNvPr>
          <p:cNvSpPr txBox="1"/>
          <p:nvPr/>
        </p:nvSpPr>
        <p:spPr>
          <a:xfrm>
            <a:off x="744717" y="6478369"/>
            <a:ext cx="9662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John Hopkins School of Engineering - https://ep.jhu.edu/news/11-essential-skills-for-a-job-in-artificial-intelligence/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37F05-4EFC-2D2B-35C6-66B32F913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395" y="860698"/>
            <a:ext cx="4790268" cy="15623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989F85-F080-CFBB-71C6-A3D1AB2C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EECE-763F-43D1-B8B7-BCC62C5907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1685</Words>
  <Application>Microsoft Office PowerPoint</Application>
  <PresentationFormat>Widescreen</PresentationFormat>
  <Paragraphs>256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Indeed Sans</vt:lpstr>
      <vt:lpstr>Office Theme</vt:lpstr>
      <vt:lpstr>PowerPoint Presentation</vt:lpstr>
      <vt:lpstr>PowerPoint Presentation</vt:lpstr>
      <vt:lpstr>Are the trades an option?</vt:lpstr>
      <vt:lpstr>If not the trades, why STEM at AHC?</vt:lpstr>
      <vt:lpstr>What college faculty are seeing…</vt:lpstr>
      <vt:lpstr>What college faculty are seeing…</vt:lpstr>
      <vt:lpstr>PowerPoint Presentation</vt:lpstr>
      <vt:lpstr>What to get out of a traditional college education?</vt:lpstr>
      <vt:lpstr>Skills Required for an AI world*</vt:lpstr>
      <vt:lpstr>Skills Required for an AI world</vt:lpstr>
      <vt:lpstr>Rest of my talk discusses  1) physics a possible major 2) tips on passing college physics  Do we want to talk about that?</vt:lpstr>
      <vt:lpstr>PowerPoint Presentation</vt:lpstr>
      <vt:lpstr>Physics </vt:lpstr>
      <vt:lpstr>Physics </vt:lpstr>
      <vt:lpstr>PowerPoint Presentation</vt:lpstr>
      <vt:lpstr>PowerPoint Presentation</vt:lpstr>
      <vt:lpstr>PowerPoint Presentation</vt:lpstr>
      <vt:lpstr>PowerPoint Presentation</vt:lpstr>
      <vt:lpstr>The Curve of Forgetting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Jorstad</dc:creator>
  <cp:lastModifiedBy>Robert Jorstad</cp:lastModifiedBy>
  <cp:revision>6</cp:revision>
  <dcterms:created xsi:type="dcterms:W3CDTF">2025-08-12T16:10:28Z</dcterms:created>
  <dcterms:modified xsi:type="dcterms:W3CDTF">2026-07-21T20:50:09Z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1e8eed3-d905-479d-9a27-111bb9e4ff59_Enabled">
    <vt:lpwstr>true</vt:lpwstr>
  </property>
  <property fmtid="{D5CDD505-2E9C-101B-9397-08002B2CF9AE}" pid="3" name="MSIP_Label_21e8eed3-d905-479d-9a27-111bb9e4ff59_SetDate">
    <vt:lpwstr>2025-08-12T19:02:53Z</vt:lpwstr>
  </property>
  <property fmtid="{D5CDD505-2E9C-101B-9397-08002B2CF9AE}" pid="4" name="MSIP_Label_21e8eed3-d905-479d-9a27-111bb9e4ff59_Method">
    <vt:lpwstr>Standard</vt:lpwstr>
  </property>
  <property fmtid="{D5CDD505-2E9C-101B-9397-08002B2CF9AE}" pid="5" name="MSIP_Label_21e8eed3-d905-479d-9a27-111bb9e4ff59_Name">
    <vt:lpwstr>Sensitivity Label - Internal</vt:lpwstr>
  </property>
  <property fmtid="{D5CDD505-2E9C-101B-9397-08002B2CF9AE}" pid="6" name="MSIP_Label_21e8eed3-d905-479d-9a27-111bb9e4ff59_SiteId">
    <vt:lpwstr>74e8c284-3410-4349-85ac-7157c206039a</vt:lpwstr>
  </property>
  <property fmtid="{D5CDD505-2E9C-101B-9397-08002B2CF9AE}" pid="7" name="MSIP_Label_21e8eed3-d905-479d-9a27-111bb9e4ff59_ActionId">
    <vt:lpwstr>459615b7-4f60-42d8-9d1f-040a91f18c72</vt:lpwstr>
  </property>
  <property fmtid="{D5CDD505-2E9C-101B-9397-08002B2CF9AE}" pid="8" name="MSIP_Label_21e8eed3-d905-479d-9a27-111bb9e4ff59_ContentBits">
    <vt:lpwstr>0</vt:lpwstr>
  </property>
  <property fmtid="{D5CDD505-2E9C-101B-9397-08002B2CF9AE}" pid="9" name="MSIP_Label_21e8eed3-d905-479d-9a27-111bb9e4ff59_Tag">
    <vt:lpwstr>10, 3, 0, 1</vt:lpwstr>
  </property>
</Properties>
</file>